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sldIdLst>
    <p:sldId id="340" r:id="rId2"/>
    <p:sldId id="501" r:id="rId3"/>
    <p:sldId id="520" r:id="rId4"/>
    <p:sldId id="526" r:id="rId5"/>
    <p:sldId id="525" r:id="rId6"/>
    <p:sldId id="518" r:id="rId7"/>
    <p:sldId id="519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499" r:id="rId19"/>
    <p:sldId id="500" r:id="rId20"/>
    <p:sldId id="494" r:id="rId21"/>
    <p:sldId id="522" r:id="rId22"/>
    <p:sldId id="523" r:id="rId23"/>
    <p:sldId id="524" r:id="rId24"/>
    <p:sldId id="485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E9E94"/>
    <a:srgbClr val="0033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95FB-DFA8-4D9F-B5AF-FBE0EC70A031}" type="datetimeFigureOut">
              <a:rPr lang="es-EC" smtClean="0"/>
              <a:t>17/1/2020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BB53-1513-4B64-BFCD-B429C1306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07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30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1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51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74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8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96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4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64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8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E030-E143-41E7-93E5-E6152151B541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F99F-7C2D-4A9F-8A66-F6FC4DAAB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3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7307" y="2132456"/>
            <a:ext cx="6858000" cy="2758521"/>
          </a:xfrm>
        </p:spPr>
        <p:txBody>
          <a:bodyPr>
            <a:normAutofit/>
          </a:bodyPr>
          <a:lstStyle/>
          <a:p>
            <a:r>
              <a:rPr lang="es-EC" b="1" dirty="0"/>
              <a:t>Socialización de la guía metodológica de evaluación integral de desempeño del personal académico</a:t>
            </a:r>
            <a:endParaRPr lang="x-none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794728-2B80-409E-97DF-DDFAFCD2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1" y="158661"/>
            <a:ext cx="8563137" cy="11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5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Autoevaluación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576290-3FDF-4375-824B-50E0D6FD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52" y="0"/>
            <a:ext cx="6237760" cy="66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Autoevaluación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BF638D-3B95-4FC8-B2BF-BC5197B6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69" y="-45620"/>
            <a:ext cx="5548313" cy="68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3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Autoevaluación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04C797-A6B6-461F-BA91-E462DF1D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94" y="91489"/>
            <a:ext cx="6369360" cy="63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Coevaluación de Comisión de Pares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88CDFF-E170-4CC0-BAD1-BC571094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26" y="0"/>
            <a:ext cx="5203657" cy="68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Coevaluación de Directivos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386418-C1FC-446A-8DBA-3051671C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82" y="-1"/>
            <a:ext cx="5892025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Coevaluación de Directivos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B0C7B6-E8CF-4C28-95D8-7DA188CA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73" y="-1"/>
            <a:ext cx="6621880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D8B9C7-84F3-4D88-813C-F22DE219E13F}"/>
              </a:ext>
            </a:extLst>
          </p:cNvPr>
          <p:cNvSpPr/>
          <p:nvPr/>
        </p:nvSpPr>
        <p:spPr>
          <a:xfrm>
            <a:off x="447429" y="2258437"/>
            <a:ext cx="80790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Heteroevaluación se evalúa la percepción del estudiante al respecto de las actividades desarrolladas por los profesores en el cumplimiento de sus actividades de docencia, investigación o dirección y/o gestión académica, por tanto, no existen fuentes de información.</a:t>
            </a:r>
          </a:p>
        </p:txBody>
      </p:sp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id="{51C33CE7-0877-4DF6-89AD-0DFA02B44A4E}"/>
              </a:ext>
            </a:extLst>
          </p:cNvPr>
          <p:cNvSpPr/>
          <p:nvPr/>
        </p:nvSpPr>
        <p:spPr>
          <a:xfrm>
            <a:off x="532490" y="1401246"/>
            <a:ext cx="8079017" cy="677852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 Medios de Verificación - Heteroevaluación</a:t>
            </a:r>
            <a:endParaRPr lang="es-E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8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D8B9C7-84F3-4D88-813C-F22DE219E13F}"/>
              </a:ext>
            </a:extLst>
          </p:cNvPr>
          <p:cNvSpPr/>
          <p:nvPr/>
        </p:nvSpPr>
        <p:spPr>
          <a:xfrm>
            <a:off x="447429" y="2258437"/>
            <a:ext cx="8079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Autoevaluación se valora la percepción y ética del profesor al momento de reflexionar sobre su accionar en el cumplimiento de las actividades asignadas como profesores e investigadores del sistema de educación superior.</a:t>
            </a:r>
          </a:p>
        </p:txBody>
      </p:sp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id="{51C33CE7-0877-4DF6-89AD-0DFA02B44A4E}"/>
              </a:ext>
            </a:extLst>
          </p:cNvPr>
          <p:cNvSpPr/>
          <p:nvPr/>
        </p:nvSpPr>
        <p:spPr>
          <a:xfrm>
            <a:off x="532490" y="1401246"/>
            <a:ext cx="8079017" cy="677852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 Medios de Verificación - Autoevaluación</a:t>
            </a:r>
            <a:endParaRPr lang="es-E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Medios de Verificación </a:t>
            </a:r>
            <a:r>
              <a:rPr lang="es-ES" sz="2800" b="1" i="1" dirty="0">
                <a:solidFill>
                  <a:schemeClr val="tx1"/>
                </a:solidFill>
              </a:rPr>
              <a:t>Coevaluación de Directivo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E50007-E37C-45FB-A5E1-7D5AD2559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87" y="158661"/>
            <a:ext cx="66770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Medios de Verificación </a:t>
            </a:r>
            <a:r>
              <a:rPr lang="es-ES" sz="2800" b="1" i="1" dirty="0">
                <a:solidFill>
                  <a:schemeClr val="tx1"/>
                </a:solidFill>
              </a:rPr>
              <a:t>Coevaluación de Directivo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096181-FB0D-4E63-A501-D698DFD5E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95" y="1984637"/>
            <a:ext cx="66294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79" y="344606"/>
            <a:ext cx="6900530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1079232" y="1281172"/>
            <a:ext cx="6985535" cy="64063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Agenda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3A965E4-B22C-43BA-BEAA-C8F36EED9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7192"/>
              </p:ext>
            </p:extLst>
          </p:nvPr>
        </p:nvGraphicFramePr>
        <p:xfrm>
          <a:off x="435990" y="2077327"/>
          <a:ext cx="7655387" cy="439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222">
                  <a:extLst>
                    <a:ext uri="{9D8B030D-6E8A-4147-A177-3AD203B41FA5}">
                      <a16:colId xmlns:a16="http://schemas.microsoft.com/office/drawing/2014/main" val="2974521869"/>
                    </a:ext>
                  </a:extLst>
                </a:gridCol>
                <a:gridCol w="5404679">
                  <a:extLst>
                    <a:ext uri="{9D8B030D-6E8A-4147-A177-3AD203B41FA5}">
                      <a16:colId xmlns:a16="http://schemas.microsoft.com/office/drawing/2014/main" val="865258095"/>
                    </a:ext>
                  </a:extLst>
                </a:gridCol>
                <a:gridCol w="1439486">
                  <a:extLst>
                    <a:ext uri="{9D8B030D-6E8A-4147-A177-3AD203B41FA5}">
                      <a16:colId xmlns:a16="http://schemas.microsoft.com/office/drawing/2014/main" val="535888896"/>
                    </a:ext>
                  </a:extLst>
                </a:gridCol>
              </a:tblGrid>
              <a:tr h="378234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0070C0"/>
                          </a:solidFill>
                        </a:rPr>
                        <a:t>Fecha</a:t>
                      </a:r>
                      <a:endParaRPr lang="es-EC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0070C0"/>
                          </a:solidFill>
                        </a:rPr>
                        <a:t>Actividad</a:t>
                      </a:r>
                      <a:endParaRPr lang="es-EC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0070C0"/>
                          </a:solidFill>
                        </a:rPr>
                        <a:t>Responsable</a:t>
                      </a:r>
                      <a:endParaRPr lang="es-EC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51456"/>
                  </a:ext>
                </a:extLst>
              </a:tr>
              <a:tr h="378234">
                <a:tc>
                  <a:txBody>
                    <a:bodyPr/>
                    <a:lstStyle/>
                    <a:p>
                      <a:r>
                        <a:rPr lang="es-ES" sz="1800" dirty="0"/>
                        <a:t>9h00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Video para generar expectativa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DIRCII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46457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9h15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800" dirty="0"/>
                        <a:t>Cronograma de ejecución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DGAC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11042"/>
                  </a:ext>
                </a:extLst>
              </a:tr>
              <a:tr h="1143846">
                <a:tc>
                  <a:txBody>
                    <a:bodyPr/>
                    <a:lstStyle/>
                    <a:p>
                      <a:r>
                        <a:rPr lang="es-ES" sz="1800" dirty="0"/>
                        <a:t>9h30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Guía metodológica de EIDPA: 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Responsabilidades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Instrumentos de evaluación 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/>
                        <a:t>Medios de verificación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85812"/>
                  </a:ext>
                </a:extLst>
              </a:tr>
              <a:tr h="512948">
                <a:tc>
                  <a:txBody>
                    <a:bodyPr/>
                    <a:lstStyle/>
                    <a:p>
                      <a:r>
                        <a:rPr lang="es-ES" sz="1800" dirty="0"/>
                        <a:t>10h00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Guía de usuarios y videotutorial de Heteroevaluación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56502"/>
                  </a:ext>
                </a:extLst>
              </a:tr>
              <a:tr h="512948">
                <a:tc>
                  <a:txBody>
                    <a:bodyPr/>
                    <a:lstStyle/>
                    <a:p>
                      <a:r>
                        <a:rPr lang="es-ES" sz="1800" dirty="0"/>
                        <a:t>10h15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Caso práctico</a:t>
                      </a:r>
                      <a:endParaRPr lang="es-EC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41736"/>
                  </a:ext>
                </a:extLst>
              </a:tr>
              <a:tr h="512948">
                <a:tc>
                  <a:txBody>
                    <a:bodyPr/>
                    <a:lstStyle/>
                    <a:p>
                      <a:r>
                        <a:rPr lang="es-ES" sz="1800" dirty="0"/>
                        <a:t>10h30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Funcionalidad EIDPA en el Aula Virtual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DIIT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43133"/>
                  </a:ext>
                </a:extLst>
              </a:tr>
              <a:tr h="512948">
                <a:tc>
                  <a:txBody>
                    <a:bodyPr/>
                    <a:lstStyle/>
                    <a:p>
                      <a:r>
                        <a:rPr lang="es-ES" sz="1800" dirty="0"/>
                        <a:t>10h45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Plenaria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43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3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2CA50E-6417-4C40-9EFB-EFC34EAB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08" y="65028"/>
            <a:ext cx="6619875" cy="56483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A01F16-32FF-40CE-BA62-A79E26F3F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008" y="5634444"/>
            <a:ext cx="6657975" cy="1247775"/>
          </a:xfrm>
          <a:prstGeom prst="rect">
            <a:avLst/>
          </a:prstGeom>
        </p:spPr>
      </p:pic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id="{F8E5FC80-449C-49CA-8252-16FAE3F6D0E0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i="1" dirty="0">
                <a:solidFill>
                  <a:schemeClr val="tx1"/>
                </a:solidFill>
              </a:rPr>
              <a:t>Coevaluación de la Comisión de Pares</a:t>
            </a:r>
          </a:p>
        </p:txBody>
      </p:sp>
    </p:spTree>
    <p:extLst>
      <p:ext uri="{BB962C8B-B14F-4D97-AF65-F5344CB8AC3E}">
        <p14:creationId xmlns:p14="http://schemas.microsoft.com/office/powerpoint/2010/main" val="416452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426164" y="1570934"/>
            <a:ext cx="8313799" cy="781051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s-ES" sz="2800" b="1" dirty="0"/>
              <a:t>Guía de usuarios y videotutorial de Heteroevaluación</a:t>
            </a:r>
          </a:p>
        </p:txBody>
      </p:sp>
    </p:spTree>
    <p:extLst>
      <p:ext uri="{BB962C8B-B14F-4D97-AF65-F5344CB8AC3E}">
        <p14:creationId xmlns:p14="http://schemas.microsoft.com/office/powerpoint/2010/main" val="357583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532490" y="2751148"/>
            <a:ext cx="8079017" cy="1483967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Caso práctico</a:t>
            </a:r>
          </a:p>
        </p:txBody>
      </p:sp>
    </p:spTree>
    <p:extLst>
      <p:ext uri="{BB962C8B-B14F-4D97-AF65-F5344CB8AC3E}">
        <p14:creationId xmlns:p14="http://schemas.microsoft.com/office/powerpoint/2010/main" val="306404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532490" y="2751148"/>
            <a:ext cx="8079017" cy="1483967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La funcionalidad de evaluación docente</a:t>
            </a:r>
          </a:p>
        </p:txBody>
      </p:sp>
    </p:spTree>
    <p:extLst>
      <p:ext uri="{BB962C8B-B14F-4D97-AF65-F5344CB8AC3E}">
        <p14:creationId xmlns:p14="http://schemas.microsoft.com/office/powerpoint/2010/main" val="289684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13D828-C5BB-44C7-B20F-8F33344C8F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5634444"/>
            <a:ext cx="6308035" cy="10648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7D7390-50B0-4DC4-B3D2-CC4715087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5" y="464584"/>
            <a:ext cx="6067425" cy="7810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9D4349E-AF46-4324-98A5-4FBB2683C814}"/>
              </a:ext>
            </a:extLst>
          </p:cNvPr>
          <p:cNvSpPr/>
          <p:nvPr/>
        </p:nvSpPr>
        <p:spPr>
          <a:xfrm>
            <a:off x="997667" y="1423404"/>
            <a:ext cx="7231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7200" b="1" dirty="0">
                <a:latin typeface="Bradley Hand ITC" panose="03070402050302030203" pitchFamily="66" charset="0"/>
              </a:rPr>
              <a:t>¡La calidad también depende de </a:t>
            </a:r>
            <a:r>
              <a:rPr lang="es-ES" sz="7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ti!</a:t>
            </a:r>
          </a:p>
        </p:txBody>
      </p:sp>
    </p:spTree>
    <p:extLst>
      <p:ext uri="{BB962C8B-B14F-4D97-AF65-F5344CB8AC3E}">
        <p14:creationId xmlns:p14="http://schemas.microsoft.com/office/powerpoint/2010/main" val="120370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532490" y="2751148"/>
            <a:ext cx="8079017" cy="1483967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 Video para generar expectativa</a:t>
            </a:r>
          </a:p>
        </p:txBody>
      </p:sp>
    </p:spTree>
    <p:extLst>
      <p:ext uri="{BB962C8B-B14F-4D97-AF65-F5344CB8AC3E}">
        <p14:creationId xmlns:p14="http://schemas.microsoft.com/office/powerpoint/2010/main" val="239431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532490" y="2751148"/>
            <a:ext cx="8079017" cy="1483967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 Cronograma de ejecución EIDPA 2019(2)</a:t>
            </a:r>
          </a:p>
        </p:txBody>
      </p:sp>
    </p:spTree>
    <p:extLst>
      <p:ext uri="{BB962C8B-B14F-4D97-AF65-F5344CB8AC3E}">
        <p14:creationId xmlns:p14="http://schemas.microsoft.com/office/powerpoint/2010/main" val="45561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67988CB5-369F-4099-BDBD-1414CFC140F2}"/>
              </a:ext>
            </a:extLst>
          </p:cNvPr>
          <p:cNvSpPr/>
          <p:nvPr/>
        </p:nvSpPr>
        <p:spPr>
          <a:xfrm>
            <a:off x="532490" y="2751148"/>
            <a:ext cx="8079017" cy="1483967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Guía metodológica</a:t>
            </a:r>
          </a:p>
        </p:txBody>
      </p:sp>
    </p:spTree>
    <p:extLst>
      <p:ext uri="{BB962C8B-B14F-4D97-AF65-F5344CB8AC3E}">
        <p14:creationId xmlns:p14="http://schemas.microsoft.com/office/powerpoint/2010/main" val="268234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sp>
        <p:nvSpPr>
          <p:cNvPr id="4" name="Rectángulo redondeado 8">
            <a:extLst>
              <a:ext uri="{FF2B5EF4-FFF2-40B4-BE49-F238E27FC236}">
                <a16:creationId xmlns:a16="http://schemas.microsoft.com/office/drawing/2014/main" id="{23C9A5A4-6265-4364-99AF-39D8687E70B4}"/>
              </a:ext>
            </a:extLst>
          </p:cNvPr>
          <p:cNvSpPr/>
          <p:nvPr/>
        </p:nvSpPr>
        <p:spPr>
          <a:xfrm rot="16200000">
            <a:off x="-1701920" y="3302734"/>
            <a:ext cx="4945851" cy="106683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 Responsabilidades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50C547-64F0-4532-A18A-71640D85A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39" y="1209231"/>
            <a:ext cx="6672485" cy="51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C125C6-BAD7-4A5C-A19E-C96DB8FC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62" y="1818397"/>
            <a:ext cx="7194442" cy="3221205"/>
          </a:xfrm>
          <a:prstGeom prst="rect">
            <a:avLst/>
          </a:prstGeom>
        </p:spPr>
      </p:pic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B91B446A-DA80-4866-9F3A-B00D6E831589}"/>
              </a:ext>
            </a:extLst>
          </p:cNvPr>
          <p:cNvSpPr/>
          <p:nvPr/>
        </p:nvSpPr>
        <p:spPr>
          <a:xfrm rot="16200000">
            <a:off x="-1701920" y="3302734"/>
            <a:ext cx="4945851" cy="106683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86176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256C61C-D55B-4613-80AC-D8F17B88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362075"/>
            <a:ext cx="6543675" cy="4133850"/>
          </a:xfrm>
          <a:prstGeom prst="rect">
            <a:avLst/>
          </a:prstGeom>
        </p:spPr>
      </p:pic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AB3E7512-9D49-48C0-B033-39640228DAF8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Heteroevaluación</a:t>
            </a:r>
          </a:p>
        </p:txBody>
      </p:sp>
    </p:spTree>
    <p:extLst>
      <p:ext uri="{BB962C8B-B14F-4D97-AF65-F5344CB8AC3E}">
        <p14:creationId xmlns:p14="http://schemas.microsoft.com/office/powerpoint/2010/main" val="262225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5767D2D-06DB-48C4-894E-457D3671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44606"/>
            <a:ext cx="6067425" cy="7810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C19F0B-AF93-4F18-AC8E-780B9E81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99" y="0"/>
            <a:ext cx="6647196" cy="6811480"/>
          </a:xfrm>
          <a:prstGeom prst="rect">
            <a:avLst/>
          </a:prstGeom>
        </p:spPr>
      </p:pic>
      <p:sp>
        <p:nvSpPr>
          <p:cNvPr id="5" name="Rectángulo redondeado 8">
            <a:extLst>
              <a:ext uri="{FF2B5EF4-FFF2-40B4-BE49-F238E27FC236}">
                <a16:creationId xmlns:a16="http://schemas.microsoft.com/office/drawing/2014/main" id="{5FBB8DD7-26F2-4391-BEDE-F5D2B784CDB6}"/>
              </a:ext>
            </a:extLst>
          </p:cNvPr>
          <p:cNvSpPr/>
          <p:nvPr/>
        </p:nvSpPr>
        <p:spPr>
          <a:xfrm rot="16200000">
            <a:off x="-1961145" y="2935704"/>
            <a:ext cx="5534528" cy="9625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127000">
              <a:srgbClr val="FF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solidFill>
                  <a:schemeClr val="tx1"/>
                </a:solidFill>
              </a:rPr>
              <a:t>Instrumentos de </a:t>
            </a:r>
            <a:r>
              <a:rPr lang="es-ES" sz="2800" b="1" i="1" dirty="0">
                <a:solidFill>
                  <a:schemeClr val="tx1"/>
                </a:solidFill>
              </a:rPr>
              <a:t>Heteroevaluación</a:t>
            </a:r>
          </a:p>
        </p:txBody>
      </p:sp>
    </p:spTree>
    <p:extLst>
      <p:ext uri="{BB962C8B-B14F-4D97-AF65-F5344CB8AC3E}">
        <p14:creationId xmlns:p14="http://schemas.microsoft.com/office/powerpoint/2010/main" val="767065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BC9F03B6C544D81CAAB38E0098887" ma:contentTypeVersion="12" ma:contentTypeDescription="Crear nuevo documento." ma:contentTypeScope="" ma:versionID="b05d93db08c6a02fc167dcabb5cdb724">
  <xsd:schema xmlns:xsd="http://www.w3.org/2001/XMLSchema" xmlns:xs="http://www.w3.org/2001/XMLSchema" xmlns:p="http://schemas.microsoft.com/office/2006/metadata/properties" xmlns:ns2="ce94a3db-480d-4ce7-9910-fdfb7ea55b02" xmlns:ns3="2e82c6ed-4e7f-4790-8032-0cabb5f96db9" targetNamespace="http://schemas.microsoft.com/office/2006/metadata/properties" ma:root="true" ma:fieldsID="bedc1b68e15b2cd3dc0b0251a4d180b0" ns2:_="" ns3:_="">
    <xsd:import namespace="ce94a3db-480d-4ce7-9910-fdfb7ea55b02"/>
    <xsd:import namespace="2e82c6ed-4e7f-4790-8032-0cabb5f96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a3db-480d-4ce7-9910-fdfb7ea5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2c6ed-4e7f-4790-8032-0cabb5f96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D0931-F384-482D-83DF-A230EC8E85F9}"/>
</file>

<file path=customXml/itemProps2.xml><?xml version="1.0" encoding="utf-8"?>
<ds:datastoreItem xmlns:ds="http://schemas.openxmlformats.org/officeDocument/2006/customXml" ds:itemID="{3F241AE3-FF4C-4527-893D-1FE545C22775}"/>
</file>

<file path=customXml/itemProps3.xml><?xml version="1.0" encoding="utf-8"?>
<ds:datastoreItem xmlns:ds="http://schemas.openxmlformats.org/officeDocument/2006/customXml" ds:itemID="{062A22C8-93EE-465C-921C-C1A9CA1FB2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30619</TotalTime>
  <Words>244</Words>
  <Application>Microsoft Office PowerPoint</Application>
  <PresentationFormat>Presentación en pantalla (4:3)</PresentationFormat>
  <Paragraphs>53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Tema de Office</vt:lpstr>
      <vt:lpstr>Socialización de la guía metodológica de evaluación integral de desempeño del personal académico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rebeca</dc:creator>
  <cp:lastModifiedBy>ZAMBRANO VERA MARIA FERNANDA</cp:lastModifiedBy>
  <cp:revision>954</cp:revision>
  <cp:lastPrinted>2016-08-26T15:08:57Z</cp:lastPrinted>
  <dcterms:created xsi:type="dcterms:W3CDTF">2016-01-07T16:41:30Z</dcterms:created>
  <dcterms:modified xsi:type="dcterms:W3CDTF">2020-01-17T20:15:48Z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0x010100786BC9F03B6C544D81CAAB38E0098887</vt:lpwstr>
  </property>
</Properties>
</file>