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4"/>
  </p:sldMasterIdLst>
  <p:sldIdLst>
    <p:sldId id="366" r:id="rId5"/>
    <p:sldId id="413" r:id="rId6"/>
    <p:sldId id="414" r:id="rId7"/>
    <p:sldId id="412" r:id="rId8"/>
    <p:sldId id="407" r:id="rId9"/>
    <p:sldId id="418" r:id="rId10"/>
    <p:sldId id="417" r:id="rId11"/>
    <p:sldId id="443" r:id="rId12"/>
    <p:sldId id="422" r:id="rId13"/>
    <p:sldId id="447" r:id="rId14"/>
    <p:sldId id="448" r:id="rId15"/>
    <p:sldId id="449" r:id="rId16"/>
    <p:sldId id="450" r:id="rId17"/>
    <p:sldId id="421" r:id="rId18"/>
    <p:sldId id="426" r:id="rId19"/>
    <p:sldId id="451" r:id="rId20"/>
    <p:sldId id="429" r:id="rId21"/>
    <p:sldId id="452" r:id="rId22"/>
    <p:sldId id="431" r:id="rId23"/>
    <p:sldId id="430" r:id="rId24"/>
    <p:sldId id="433" r:id="rId25"/>
    <p:sldId id="434" r:id="rId26"/>
    <p:sldId id="435" r:id="rId27"/>
    <p:sldId id="453" r:id="rId28"/>
    <p:sldId id="454" r:id="rId29"/>
    <p:sldId id="438" r:id="rId30"/>
    <p:sldId id="439" r:id="rId31"/>
    <p:sldId id="440" r:id="rId32"/>
    <p:sldId id="445" r:id="rId33"/>
    <p:sldId id="455" r:id="rId34"/>
    <p:sldId id="444" r:id="rId35"/>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66"/>
    <a:srgbClr val="FE9E94"/>
    <a:srgbClr val="003300"/>
    <a:srgbClr val="0080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69C50F-8D0B-432A-961E-5AC3452451F6}" v="68" dt="2020-07-16T21:24:36.669"/>
    <p1510:client id="{F1BA474A-B36F-1340-38BC-65741CF22AED}" v="224" dt="2020-07-16T21:53:47.365"/>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Estilo claro 1 - Acento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1280"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5AA379-4E37-45D4-A513-B9BD5728D91D}" type="doc">
      <dgm:prSet loTypeId="urn:microsoft.com/office/officeart/2005/8/layout/chevron2" loCatId="list" qsTypeId="urn:microsoft.com/office/officeart/2005/8/quickstyle/simple1" qsCatId="simple" csTypeId="urn:microsoft.com/office/officeart/2005/8/colors/accent2_4" csCatId="accent2" phldr="1"/>
      <dgm:spPr/>
      <dgm:t>
        <a:bodyPr/>
        <a:lstStyle/>
        <a:p>
          <a:endParaRPr lang="es-EC"/>
        </a:p>
      </dgm:t>
    </dgm:pt>
    <dgm:pt modelId="{6C96D891-4957-4F42-82AD-A5162CB4C890}">
      <dgm:prSet phldrT="[Texto]"/>
      <dgm:spPr/>
      <dgm:t>
        <a:bodyPr/>
        <a:lstStyle/>
        <a:p>
          <a:r>
            <a:rPr lang="es-EC"/>
            <a:t>Dirección de Gestión y Aseguramiento de la Calidad DGAC</a:t>
          </a:r>
        </a:p>
      </dgm:t>
    </dgm:pt>
    <dgm:pt modelId="{9B6CF314-F6ED-4762-9509-4369925E8F3C}" type="parTrans" cxnId="{CE93F6E8-BDFF-40DE-94E0-3C06417DB015}">
      <dgm:prSet/>
      <dgm:spPr/>
      <dgm:t>
        <a:bodyPr/>
        <a:lstStyle/>
        <a:p>
          <a:endParaRPr lang="es-EC"/>
        </a:p>
      </dgm:t>
    </dgm:pt>
    <dgm:pt modelId="{A5E78EC7-4896-4B72-A5CE-27B09B421748}" type="sibTrans" cxnId="{CE93F6E8-BDFF-40DE-94E0-3C06417DB015}">
      <dgm:prSet/>
      <dgm:spPr/>
      <dgm:t>
        <a:bodyPr/>
        <a:lstStyle/>
        <a:p>
          <a:endParaRPr lang="es-EC"/>
        </a:p>
      </dgm:t>
    </dgm:pt>
    <dgm:pt modelId="{65C2550F-6C16-463F-84A7-468F31A3D1CB}">
      <dgm:prSet phldrT="[Texto]"/>
      <dgm:spPr/>
      <dgm:t>
        <a:bodyPr/>
        <a:lstStyle/>
        <a:p>
          <a:r>
            <a:rPr lang="es-EC"/>
            <a:t>Área de Gestión de procesos GP</a:t>
          </a:r>
        </a:p>
      </dgm:t>
    </dgm:pt>
    <dgm:pt modelId="{D2280F42-0687-4AA2-B14E-D458F1481D39}" type="parTrans" cxnId="{8AFCC207-5CF2-4834-B054-FB35DF26CB03}">
      <dgm:prSet/>
      <dgm:spPr/>
      <dgm:t>
        <a:bodyPr/>
        <a:lstStyle/>
        <a:p>
          <a:endParaRPr lang="es-EC"/>
        </a:p>
      </dgm:t>
    </dgm:pt>
    <dgm:pt modelId="{CF798061-0991-45E4-83A5-9BA0A5913B00}" type="sibTrans" cxnId="{8AFCC207-5CF2-4834-B054-FB35DF26CB03}">
      <dgm:prSet/>
      <dgm:spPr/>
      <dgm:t>
        <a:bodyPr/>
        <a:lstStyle/>
        <a:p>
          <a:endParaRPr lang="es-EC"/>
        </a:p>
      </dgm:t>
    </dgm:pt>
    <dgm:pt modelId="{762B2556-68C3-422B-94A4-378F8017F361}">
      <dgm:prSet phldrT="[Texto]"/>
      <dgm:spPr/>
      <dgm:t>
        <a:bodyPr/>
        <a:lstStyle/>
        <a:p>
          <a:r>
            <a:rPr lang="es-EC"/>
            <a:t>Área de Aseguramiento de la Calidad ASC</a:t>
          </a:r>
        </a:p>
      </dgm:t>
    </dgm:pt>
    <dgm:pt modelId="{E1FC90E6-629C-4B4D-B370-2BDE60000685}" type="parTrans" cxnId="{6ECA80D0-9D78-4609-9665-F960C70736D5}">
      <dgm:prSet/>
      <dgm:spPr/>
      <dgm:t>
        <a:bodyPr/>
        <a:lstStyle/>
        <a:p>
          <a:endParaRPr lang="es-EC"/>
        </a:p>
      </dgm:t>
    </dgm:pt>
    <dgm:pt modelId="{E4532A09-69C5-411D-BD0E-1AAC3B75CD74}" type="sibTrans" cxnId="{6ECA80D0-9D78-4609-9665-F960C70736D5}">
      <dgm:prSet/>
      <dgm:spPr/>
      <dgm:t>
        <a:bodyPr/>
        <a:lstStyle/>
        <a:p>
          <a:endParaRPr lang="es-EC"/>
        </a:p>
      </dgm:t>
    </dgm:pt>
    <dgm:pt modelId="{540AFD8D-800E-431B-AC23-939D77359AD5}">
      <dgm:prSet phldrT="[Texto]"/>
      <dgm:spPr/>
      <dgm:t>
        <a:bodyPr/>
        <a:lstStyle/>
        <a:p>
          <a:r>
            <a:rPr lang="es-EC"/>
            <a:t>Área de control de calidad ACC</a:t>
          </a:r>
        </a:p>
      </dgm:t>
    </dgm:pt>
    <dgm:pt modelId="{ADA84690-8467-4B59-98C0-D110C418BAC5}" type="parTrans" cxnId="{0DFA942D-A78D-4B7A-B7DE-761571A62BCC}">
      <dgm:prSet/>
      <dgm:spPr/>
      <dgm:t>
        <a:bodyPr/>
        <a:lstStyle/>
        <a:p>
          <a:endParaRPr lang="es-EC"/>
        </a:p>
      </dgm:t>
    </dgm:pt>
    <dgm:pt modelId="{5DD19B2E-2E40-4D3A-A222-29010107E03A}" type="sibTrans" cxnId="{0DFA942D-A78D-4B7A-B7DE-761571A62BCC}">
      <dgm:prSet/>
      <dgm:spPr/>
      <dgm:t>
        <a:bodyPr/>
        <a:lstStyle/>
        <a:p>
          <a:endParaRPr lang="es-EC"/>
        </a:p>
      </dgm:t>
    </dgm:pt>
    <dgm:pt modelId="{26799576-1F6A-4AB5-AC76-10A0A8F6E82D}" type="pres">
      <dgm:prSet presAssocID="{005AA379-4E37-45D4-A513-B9BD5728D91D}" presName="linearFlow" presStyleCnt="0">
        <dgm:presLayoutVars>
          <dgm:dir/>
          <dgm:animLvl val="lvl"/>
          <dgm:resizeHandles val="exact"/>
        </dgm:presLayoutVars>
      </dgm:prSet>
      <dgm:spPr/>
      <dgm:t>
        <a:bodyPr/>
        <a:lstStyle/>
        <a:p>
          <a:endParaRPr lang="es-EC"/>
        </a:p>
      </dgm:t>
    </dgm:pt>
    <dgm:pt modelId="{FE66B3AE-C2C5-4D23-A947-D354642379EA}" type="pres">
      <dgm:prSet presAssocID="{6C96D891-4957-4F42-82AD-A5162CB4C890}" presName="composite" presStyleCnt="0"/>
      <dgm:spPr/>
    </dgm:pt>
    <dgm:pt modelId="{5D404731-C59E-44B9-B7A0-304421E52C47}" type="pres">
      <dgm:prSet presAssocID="{6C96D891-4957-4F42-82AD-A5162CB4C890}" presName="parentText" presStyleLbl="alignNode1" presStyleIdx="0" presStyleCnt="1">
        <dgm:presLayoutVars>
          <dgm:chMax val="1"/>
          <dgm:bulletEnabled val="1"/>
        </dgm:presLayoutVars>
      </dgm:prSet>
      <dgm:spPr/>
      <dgm:t>
        <a:bodyPr/>
        <a:lstStyle/>
        <a:p>
          <a:endParaRPr lang="es-EC"/>
        </a:p>
      </dgm:t>
    </dgm:pt>
    <dgm:pt modelId="{0C95692E-978E-41D2-9AF0-D38BBBB78506}" type="pres">
      <dgm:prSet presAssocID="{6C96D891-4957-4F42-82AD-A5162CB4C890}" presName="descendantText" presStyleLbl="alignAcc1" presStyleIdx="0" presStyleCnt="1">
        <dgm:presLayoutVars>
          <dgm:bulletEnabled val="1"/>
        </dgm:presLayoutVars>
      </dgm:prSet>
      <dgm:spPr/>
      <dgm:t>
        <a:bodyPr/>
        <a:lstStyle/>
        <a:p>
          <a:endParaRPr lang="es-EC"/>
        </a:p>
      </dgm:t>
    </dgm:pt>
  </dgm:ptLst>
  <dgm:cxnLst>
    <dgm:cxn modelId="{6ECA80D0-9D78-4609-9665-F960C70736D5}" srcId="{6C96D891-4957-4F42-82AD-A5162CB4C890}" destId="{762B2556-68C3-422B-94A4-378F8017F361}" srcOrd="1" destOrd="0" parTransId="{E1FC90E6-629C-4B4D-B370-2BDE60000685}" sibTransId="{E4532A09-69C5-411D-BD0E-1AAC3B75CD74}"/>
    <dgm:cxn modelId="{8AFCC207-5CF2-4834-B054-FB35DF26CB03}" srcId="{6C96D891-4957-4F42-82AD-A5162CB4C890}" destId="{65C2550F-6C16-463F-84A7-468F31A3D1CB}" srcOrd="0" destOrd="0" parTransId="{D2280F42-0687-4AA2-B14E-D458F1481D39}" sibTransId="{CF798061-0991-45E4-83A5-9BA0A5913B00}"/>
    <dgm:cxn modelId="{CE93F6E8-BDFF-40DE-94E0-3C06417DB015}" srcId="{005AA379-4E37-45D4-A513-B9BD5728D91D}" destId="{6C96D891-4957-4F42-82AD-A5162CB4C890}" srcOrd="0" destOrd="0" parTransId="{9B6CF314-F6ED-4762-9509-4369925E8F3C}" sibTransId="{A5E78EC7-4896-4B72-A5CE-27B09B421748}"/>
    <dgm:cxn modelId="{10264032-5A36-4E4C-BF8F-1D667E37CD7D}" type="presOf" srcId="{540AFD8D-800E-431B-AC23-939D77359AD5}" destId="{0C95692E-978E-41D2-9AF0-D38BBBB78506}" srcOrd="0" destOrd="2" presId="urn:microsoft.com/office/officeart/2005/8/layout/chevron2"/>
    <dgm:cxn modelId="{0DFA942D-A78D-4B7A-B7DE-761571A62BCC}" srcId="{6C96D891-4957-4F42-82AD-A5162CB4C890}" destId="{540AFD8D-800E-431B-AC23-939D77359AD5}" srcOrd="2" destOrd="0" parTransId="{ADA84690-8467-4B59-98C0-D110C418BAC5}" sibTransId="{5DD19B2E-2E40-4D3A-A222-29010107E03A}"/>
    <dgm:cxn modelId="{634E9F0D-C1A9-41BA-AF5D-BAC3CD75C314}" type="presOf" srcId="{005AA379-4E37-45D4-A513-B9BD5728D91D}" destId="{26799576-1F6A-4AB5-AC76-10A0A8F6E82D}" srcOrd="0" destOrd="0" presId="urn:microsoft.com/office/officeart/2005/8/layout/chevron2"/>
    <dgm:cxn modelId="{B11A9BC6-5422-4637-BF59-2737F10C483A}" type="presOf" srcId="{762B2556-68C3-422B-94A4-378F8017F361}" destId="{0C95692E-978E-41D2-9AF0-D38BBBB78506}" srcOrd="0" destOrd="1" presId="urn:microsoft.com/office/officeart/2005/8/layout/chevron2"/>
    <dgm:cxn modelId="{C878FAF8-E5D1-4E19-B296-0BDB6FB29E62}" type="presOf" srcId="{6C96D891-4957-4F42-82AD-A5162CB4C890}" destId="{5D404731-C59E-44B9-B7A0-304421E52C47}" srcOrd="0" destOrd="0" presId="urn:microsoft.com/office/officeart/2005/8/layout/chevron2"/>
    <dgm:cxn modelId="{707BB27F-4803-4AEA-BDDA-5B4FF7E353E2}" type="presOf" srcId="{65C2550F-6C16-463F-84A7-468F31A3D1CB}" destId="{0C95692E-978E-41D2-9AF0-D38BBBB78506}" srcOrd="0" destOrd="0" presId="urn:microsoft.com/office/officeart/2005/8/layout/chevron2"/>
    <dgm:cxn modelId="{9B13B19F-CB9D-4D99-A805-57CD87DF1F5C}" type="presParOf" srcId="{26799576-1F6A-4AB5-AC76-10A0A8F6E82D}" destId="{FE66B3AE-C2C5-4D23-A947-D354642379EA}" srcOrd="0" destOrd="0" presId="urn:microsoft.com/office/officeart/2005/8/layout/chevron2"/>
    <dgm:cxn modelId="{F91E5231-58CE-4DF9-8E25-B39CB7280237}" type="presParOf" srcId="{FE66B3AE-C2C5-4D23-A947-D354642379EA}" destId="{5D404731-C59E-44B9-B7A0-304421E52C47}" srcOrd="0" destOrd="0" presId="urn:microsoft.com/office/officeart/2005/8/layout/chevron2"/>
    <dgm:cxn modelId="{AE4B88E1-A98A-40FE-82B6-D39BCD33B5C7}" type="presParOf" srcId="{FE66B3AE-C2C5-4D23-A947-D354642379EA}" destId="{0C95692E-978E-41D2-9AF0-D38BBBB78506}"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05AA379-4E37-45D4-A513-B9BD5728D91D}" type="doc">
      <dgm:prSet loTypeId="urn:microsoft.com/office/officeart/2005/8/layout/hList3" loCatId="list" qsTypeId="urn:microsoft.com/office/officeart/2005/8/quickstyle/simple1" qsCatId="simple" csTypeId="urn:microsoft.com/office/officeart/2005/8/colors/accent2_1" csCatId="accent2" phldr="1"/>
      <dgm:spPr/>
      <dgm:t>
        <a:bodyPr/>
        <a:lstStyle/>
        <a:p>
          <a:endParaRPr lang="es-EC"/>
        </a:p>
      </dgm:t>
    </dgm:pt>
    <dgm:pt modelId="{6C96D891-4957-4F42-82AD-A5162CB4C890}">
      <dgm:prSet phldrT="[Texto]" custT="1"/>
      <dgm:spPr/>
      <dgm:t>
        <a:bodyPr/>
        <a:lstStyle/>
        <a:p>
          <a:r>
            <a:rPr lang="es-EC" sz="2400" b="1"/>
            <a:t>Área de Aseguramiento de la Calidad</a:t>
          </a:r>
        </a:p>
      </dgm:t>
    </dgm:pt>
    <dgm:pt modelId="{9B6CF314-F6ED-4762-9509-4369925E8F3C}" type="parTrans" cxnId="{CE93F6E8-BDFF-40DE-94E0-3C06417DB015}">
      <dgm:prSet/>
      <dgm:spPr/>
      <dgm:t>
        <a:bodyPr/>
        <a:lstStyle/>
        <a:p>
          <a:endParaRPr lang="es-EC" sz="3200"/>
        </a:p>
      </dgm:t>
    </dgm:pt>
    <dgm:pt modelId="{A5E78EC7-4896-4B72-A5CE-27B09B421748}" type="sibTrans" cxnId="{CE93F6E8-BDFF-40DE-94E0-3C06417DB015}">
      <dgm:prSet custT="1"/>
      <dgm:spPr/>
      <dgm:t>
        <a:bodyPr/>
        <a:lstStyle/>
        <a:p>
          <a:endParaRPr lang="es-EC" sz="5400"/>
        </a:p>
      </dgm:t>
    </dgm:pt>
    <dgm:pt modelId="{0E301645-5B2C-4A9B-ACA7-4BDC22337BEF}">
      <dgm:prSet phldrT="[Texto]" custT="1"/>
      <dgm:spPr/>
      <dgm:t>
        <a:bodyPr/>
        <a:lstStyle/>
        <a:p>
          <a:r>
            <a:rPr lang="es-EC" sz="2000" b="1"/>
            <a:t>Evaluación Integral de desempeño del personal académico </a:t>
          </a:r>
          <a:r>
            <a:rPr lang="es-EC" sz="2000" b="1" err="1"/>
            <a:t>Eidpa</a:t>
          </a:r>
          <a:endParaRPr lang="es-EC" sz="2000" b="1"/>
        </a:p>
      </dgm:t>
    </dgm:pt>
    <dgm:pt modelId="{A048CE50-1B0F-4EB5-8184-1D97575D5C6E}" type="parTrans" cxnId="{558A96C0-51C1-4DD1-92B4-719AE142CFD8}">
      <dgm:prSet/>
      <dgm:spPr/>
      <dgm:t>
        <a:bodyPr/>
        <a:lstStyle/>
        <a:p>
          <a:endParaRPr lang="es-EC" sz="3200"/>
        </a:p>
      </dgm:t>
    </dgm:pt>
    <dgm:pt modelId="{16FF6CDD-250C-40FE-A0F7-D759321B50C6}" type="sibTrans" cxnId="{558A96C0-51C1-4DD1-92B4-719AE142CFD8}">
      <dgm:prSet custT="1"/>
      <dgm:spPr/>
      <dgm:t>
        <a:bodyPr/>
        <a:lstStyle/>
        <a:p>
          <a:endParaRPr lang="es-EC" sz="5400"/>
        </a:p>
      </dgm:t>
    </dgm:pt>
    <dgm:pt modelId="{CE75826B-29B1-4A74-A266-6E14DF06D4C4}">
      <dgm:prSet phldrT="[Texto]" custT="1"/>
      <dgm:spPr/>
      <dgm:t>
        <a:bodyPr/>
        <a:lstStyle/>
        <a:p>
          <a:r>
            <a:rPr lang="es-EC" sz="2000" b="1"/>
            <a:t>Planes de Mejoramiento</a:t>
          </a:r>
        </a:p>
      </dgm:t>
    </dgm:pt>
    <dgm:pt modelId="{B929D9B9-7F69-4FEC-B5A1-402DEA811AF6}" type="parTrans" cxnId="{F62940EE-42BA-4D3E-908C-74CF2BEE84E0}">
      <dgm:prSet/>
      <dgm:spPr/>
      <dgm:t>
        <a:bodyPr/>
        <a:lstStyle/>
        <a:p>
          <a:endParaRPr lang="es-EC" sz="3200"/>
        </a:p>
      </dgm:t>
    </dgm:pt>
    <dgm:pt modelId="{7830D575-0B53-4CA5-91DA-F9D236EDFDB8}" type="sibTrans" cxnId="{F62940EE-42BA-4D3E-908C-74CF2BEE84E0}">
      <dgm:prSet custT="1"/>
      <dgm:spPr/>
      <dgm:t>
        <a:bodyPr/>
        <a:lstStyle/>
        <a:p>
          <a:endParaRPr lang="es-EC" sz="5400"/>
        </a:p>
      </dgm:t>
    </dgm:pt>
    <dgm:pt modelId="{8239ED44-22B7-429D-BFB5-0EA4A407CD1B}">
      <dgm:prSet phldrT="[Texto]" custT="1"/>
      <dgm:spPr/>
      <dgm:t>
        <a:bodyPr/>
        <a:lstStyle/>
        <a:p>
          <a:r>
            <a:rPr lang="es-EC" sz="2000" b="1"/>
            <a:t>Autoevaluación Institucional, extensiones y carreras</a:t>
          </a:r>
        </a:p>
      </dgm:t>
    </dgm:pt>
    <dgm:pt modelId="{7E143DE6-F428-4D4B-91E1-C0DFAEEFE7F6}" type="parTrans" cxnId="{7180EF69-8145-4E36-AAEC-9D74AF48066E}">
      <dgm:prSet/>
      <dgm:spPr/>
      <dgm:t>
        <a:bodyPr/>
        <a:lstStyle/>
        <a:p>
          <a:endParaRPr lang="es-EC"/>
        </a:p>
      </dgm:t>
    </dgm:pt>
    <dgm:pt modelId="{9130D06F-CA3B-4436-9F73-44B70FE0345C}" type="sibTrans" cxnId="{7180EF69-8145-4E36-AAEC-9D74AF48066E}">
      <dgm:prSet/>
      <dgm:spPr/>
      <dgm:t>
        <a:bodyPr/>
        <a:lstStyle/>
        <a:p>
          <a:endParaRPr lang="es-EC"/>
        </a:p>
      </dgm:t>
    </dgm:pt>
    <dgm:pt modelId="{E3E84CC9-D095-4FC6-B5D3-6C4498F301A5}" type="pres">
      <dgm:prSet presAssocID="{005AA379-4E37-45D4-A513-B9BD5728D91D}" presName="composite" presStyleCnt="0">
        <dgm:presLayoutVars>
          <dgm:chMax val="1"/>
          <dgm:dir/>
          <dgm:resizeHandles val="exact"/>
        </dgm:presLayoutVars>
      </dgm:prSet>
      <dgm:spPr/>
      <dgm:t>
        <a:bodyPr/>
        <a:lstStyle/>
        <a:p>
          <a:endParaRPr lang="es-EC"/>
        </a:p>
      </dgm:t>
    </dgm:pt>
    <dgm:pt modelId="{4DE73BFF-950F-4A91-A528-FF7B29F93AAF}" type="pres">
      <dgm:prSet presAssocID="{6C96D891-4957-4F42-82AD-A5162CB4C890}" presName="roof" presStyleLbl="dkBgShp" presStyleIdx="0" presStyleCnt="2"/>
      <dgm:spPr/>
      <dgm:t>
        <a:bodyPr/>
        <a:lstStyle/>
        <a:p>
          <a:endParaRPr lang="es-EC"/>
        </a:p>
      </dgm:t>
    </dgm:pt>
    <dgm:pt modelId="{2BD9FBFA-26E7-4E69-ADD7-2E16D039E626}" type="pres">
      <dgm:prSet presAssocID="{6C96D891-4957-4F42-82AD-A5162CB4C890}" presName="pillars" presStyleCnt="0"/>
      <dgm:spPr/>
    </dgm:pt>
    <dgm:pt modelId="{DD511EFA-EA50-44BA-AEB4-DA2625B41FD5}" type="pres">
      <dgm:prSet presAssocID="{6C96D891-4957-4F42-82AD-A5162CB4C890}" presName="pillar1" presStyleLbl="node1" presStyleIdx="0" presStyleCnt="3">
        <dgm:presLayoutVars>
          <dgm:bulletEnabled val="1"/>
        </dgm:presLayoutVars>
      </dgm:prSet>
      <dgm:spPr/>
      <dgm:t>
        <a:bodyPr/>
        <a:lstStyle/>
        <a:p>
          <a:endParaRPr lang="es-EC"/>
        </a:p>
      </dgm:t>
    </dgm:pt>
    <dgm:pt modelId="{356AF956-CE78-43DC-A7D6-3059C1165686}" type="pres">
      <dgm:prSet presAssocID="{0E301645-5B2C-4A9B-ACA7-4BDC22337BEF}" presName="pillarX" presStyleLbl="node1" presStyleIdx="1" presStyleCnt="3">
        <dgm:presLayoutVars>
          <dgm:bulletEnabled val="1"/>
        </dgm:presLayoutVars>
      </dgm:prSet>
      <dgm:spPr/>
      <dgm:t>
        <a:bodyPr/>
        <a:lstStyle/>
        <a:p>
          <a:endParaRPr lang="es-EC"/>
        </a:p>
      </dgm:t>
    </dgm:pt>
    <dgm:pt modelId="{7B876FDA-21D1-4B7B-9E25-E865B17A618B}" type="pres">
      <dgm:prSet presAssocID="{CE75826B-29B1-4A74-A266-6E14DF06D4C4}" presName="pillarX" presStyleLbl="node1" presStyleIdx="2" presStyleCnt="3">
        <dgm:presLayoutVars>
          <dgm:bulletEnabled val="1"/>
        </dgm:presLayoutVars>
      </dgm:prSet>
      <dgm:spPr/>
      <dgm:t>
        <a:bodyPr/>
        <a:lstStyle/>
        <a:p>
          <a:endParaRPr lang="es-EC"/>
        </a:p>
      </dgm:t>
    </dgm:pt>
    <dgm:pt modelId="{5C939F7F-1467-4D0D-8DFC-1CC9BB2D606B}" type="pres">
      <dgm:prSet presAssocID="{6C96D891-4957-4F42-82AD-A5162CB4C890}" presName="base" presStyleLbl="dkBgShp" presStyleIdx="1" presStyleCnt="2"/>
      <dgm:spPr/>
    </dgm:pt>
  </dgm:ptLst>
  <dgm:cxnLst>
    <dgm:cxn modelId="{954F9E53-B1F6-4EF3-912B-B23FBD11FE0E}" type="presOf" srcId="{6C96D891-4957-4F42-82AD-A5162CB4C890}" destId="{4DE73BFF-950F-4A91-A528-FF7B29F93AAF}" srcOrd="0" destOrd="0" presId="urn:microsoft.com/office/officeart/2005/8/layout/hList3"/>
    <dgm:cxn modelId="{7180EF69-8145-4E36-AAEC-9D74AF48066E}" srcId="{6C96D891-4957-4F42-82AD-A5162CB4C890}" destId="{8239ED44-22B7-429D-BFB5-0EA4A407CD1B}" srcOrd="0" destOrd="0" parTransId="{7E143DE6-F428-4D4B-91E1-C0DFAEEFE7F6}" sibTransId="{9130D06F-CA3B-4436-9F73-44B70FE0345C}"/>
    <dgm:cxn modelId="{CE93F6E8-BDFF-40DE-94E0-3C06417DB015}" srcId="{005AA379-4E37-45D4-A513-B9BD5728D91D}" destId="{6C96D891-4957-4F42-82AD-A5162CB4C890}" srcOrd="0" destOrd="0" parTransId="{9B6CF314-F6ED-4762-9509-4369925E8F3C}" sibTransId="{A5E78EC7-4896-4B72-A5CE-27B09B421748}"/>
    <dgm:cxn modelId="{D4C9DB3A-22D1-499F-B5C8-6090E3EDD27D}" type="presOf" srcId="{0E301645-5B2C-4A9B-ACA7-4BDC22337BEF}" destId="{356AF956-CE78-43DC-A7D6-3059C1165686}" srcOrd="0" destOrd="0" presId="urn:microsoft.com/office/officeart/2005/8/layout/hList3"/>
    <dgm:cxn modelId="{558A96C0-51C1-4DD1-92B4-719AE142CFD8}" srcId="{6C96D891-4957-4F42-82AD-A5162CB4C890}" destId="{0E301645-5B2C-4A9B-ACA7-4BDC22337BEF}" srcOrd="1" destOrd="0" parTransId="{A048CE50-1B0F-4EB5-8184-1D97575D5C6E}" sibTransId="{16FF6CDD-250C-40FE-A0F7-D759321B50C6}"/>
    <dgm:cxn modelId="{F62940EE-42BA-4D3E-908C-74CF2BEE84E0}" srcId="{6C96D891-4957-4F42-82AD-A5162CB4C890}" destId="{CE75826B-29B1-4A74-A266-6E14DF06D4C4}" srcOrd="2" destOrd="0" parTransId="{B929D9B9-7F69-4FEC-B5A1-402DEA811AF6}" sibTransId="{7830D575-0B53-4CA5-91DA-F9D236EDFDB8}"/>
    <dgm:cxn modelId="{7348387F-3C02-4459-9805-403799B956B9}" type="presOf" srcId="{8239ED44-22B7-429D-BFB5-0EA4A407CD1B}" destId="{DD511EFA-EA50-44BA-AEB4-DA2625B41FD5}" srcOrd="0" destOrd="0" presId="urn:microsoft.com/office/officeart/2005/8/layout/hList3"/>
    <dgm:cxn modelId="{9058EDBD-5570-43BC-A4AA-2750EC1A679D}" type="presOf" srcId="{CE75826B-29B1-4A74-A266-6E14DF06D4C4}" destId="{7B876FDA-21D1-4B7B-9E25-E865B17A618B}" srcOrd="0" destOrd="0" presId="urn:microsoft.com/office/officeart/2005/8/layout/hList3"/>
    <dgm:cxn modelId="{A1227D9A-FA93-4847-B2E9-2E5FC72F3CDE}" type="presOf" srcId="{005AA379-4E37-45D4-A513-B9BD5728D91D}" destId="{E3E84CC9-D095-4FC6-B5D3-6C4498F301A5}" srcOrd="0" destOrd="0" presId="urn:microsoft.com/office/officeart/2005/8/layout/hList3"/>
    <dgm:cxn modelId="{0138B9BA-571D-4DAF-AB67-2C2AF5775924}" type="presParOf" srcId="{E3E84CC9-D095-4FC6-B5D3-6C4498F301A5}" destId="{4DE73BFF-950F-4A91-A528-FF7B29F93AAF}" srcOrd="0" destOrd="0" presId="urn:microsoft.com/office/officeart/2005/8/layout/hList3"/>
    <dgm:cxn modelId="{FA4A2B20-95ED-42D8-9DC7-03A09783B4AB}" type="presParOf" srcId="{E3E84CC9-D095-4FC6-B5D3-6C4498F301A5}" destId="{2BD9FBFA-26E7-4E69-ADD7-2E16D039E626}" srcOrd="1" destOrd="0" presId="urn:microsoft.com/office/officeart/2005/8/layout/hList3"/>
    <dgm:cxn modelId="{A9D301B3-B764-443B-8DA0-F7562CD8579F}" type="presParOf" srcId="{2BD9FBFA-26E7-4E69-ADD7-2E16D039E626}" destId="{DD511EFA-EA50-44BA-AEB4-DA2625B41FD5}" srcOrd="0" destOrd="0" presId="urn:microsoft.com/office/officeart/2005/8/layout/hList3"/>
    <dgm:cxn modelId="{FA6F46C9-1031-48F9-8A6B-DA1DB8238C7C}" type="presParOf" srcId="{2BD9FBFA-26E7-4E69-ADD7-2E16D039E626}" destId="{356AF956-CE78-43DC-A7D6-3059C1165686}" srcOrd="1" destOrd="0" presId="urn:microsoft.com/office/officeart/2005/8/layout/hList3"/>
    <dgm:cxn modelId="{0A0A43F3-5F0D-41CB-9196-5885182243DC}" type="presParOf" srcId="{2BD9FBFA-26E7-4E69-ADD7-2E16D039E626}" destId="{7B876FDA-21D1-4B7B-9E25-E865B17A618B}" srcOrd="2" destOrd="0" presId="urn:microsoft.com/office/officeart/2005/8/layout/hList3"/>
    <dgm:cxn modelId="{85B8C1D3-875E-40C4-B7B8-5A704F6FAED1}" type="presParOf" srcId="{E3E84CC9-D095-4FC6-B5D3-6C4498F301A5}" destId="{5C939F7F-1467-4D0D-8DFC-1CC9BB2D606B}"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n-US"/>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editar el estilo de subtítulo del patrón</a:t>
            </a:r>
            <a:endParaRPr lang="en-US"/>
          </a:p>
        </p:txBody>
      </p:sp>
      <p:sp>
        <p:nvSpPr>
          <p:cNvPr id="4" name="Marcador de fecha 3"/>
          <p:cNvSpPr>
            <a:spLocks noGrp="1"/>
          </p:cNvSpPr>
          <p:nvPr>
            <p:ph type="dt" sz="half" idx="10"/>
          </p:nvPr>
        </p:nvSpPr>
        <p:spPr/>
        <p:txBody>
          <a:bodyPr/>
          <a:lstStyle/>
          <a:p>
            <a:fld id="{9BC3E030-E143-41E7-93E5-E6152151B541}" type="datetimeFigureOut">
              <a:rPr lang="es-ES" smtClean="0"/>
              <a:t>12/08/2020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BCBF99F-7C2D-4A9F-8A66-F6FC4DAAB5B8}" type="slidenum">
              <a:rPr lang="es-ES" smtClean="0"/>
              <a:t>‹Nº›</a:t>
            </a:fld>
            <a:endParaRPr lang="es-ES"/>
          </a:p>
        </p:txBody>
      </p:sp>
    </p:spTree>
    <p:extLst>
      <p:ext uri="{BB962C8B-B14F-4D97-AF65-F5344CB8AC3E}">
        <p14:creationId xmlns:p14="http://schemas.microsoft.com/office/powerpoint/2010/main" val="1996302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9BC3E030-E143-41E7-93E5-E6152151B541}" type="datetimeFigureOut">
              <a:rPr lang="es-ES" smtClean="0"/>
              <a:t>12/08/2020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BCBF99F-7C2D-4A9F-8A66-F6FC4DAAB5B8}" type="slidenum">
              <a:rPr lang="es-ES" smtClean="0"/>
              <a:t>‹Nº›</a:t>
            </a:fld>
            <a:endParaRPr lang="es-ES"/>
          </a:p>
        </p:txBody>
      </p:sp>
    </p:spTree>
    <p:extLst>
      <p:ext uri="{BB962C8B-B14F-4D97-AF65-F5344CB8AC3E}">
        <p14:creationId xmlns:p14="http://schemas.microsoft.com/office/powerpoint/2010/main" val="3541169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9BC3E030-E143-41E7-93E5-E6152151B541}" type="datetimeFigureOut">
              <a:rPr lang="es-ES" smtClean="0"/>
              <a:t>12/08/2020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BCBF99F-7C2D-4A9F-8A66-F6FC4DAAB5B8}" type="slidenum">
              <a:rPr lang="es-ES" smtClean="0"/>
              <a:t>‹Nº›</a:t>
            </a:fld>
            <a:endParaRPr lang="es-ES"/>
          </a:p>
        </p:txBody>
      </p:sp>
    </p:spTree>
    <p:extLst>
      <p:ext uri="{BB962C8B-B14F-4D97-AF65-F5344CB8AC3E}">
        <p14:creationId xmlns:p14="http://schemas.microsoft.com/office/powerpoint/2010/main" val="3559519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9BC3E030-E143-41E7-93E5-E6152151B541}" type="datetimeFigureOut">
              <a:rPr lang="es-ES" smtClean="0"/>
              <a:t>12/08/2020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BCBF99F-7C2D-4A9F-8A66-F6FC4DAAB5B8}" type="slidenum">
              <a:rPr lang="es-ES" smtClean="0"/>
              <a:t>‹Nº›</a:t>
            </a:fld>
            <a:endParaRPr lang="es-ES"/>
          </a:p>
        </p:txBody>
      </p:sp>
    </p:spTree>
    <p:extLst>
      <p:ext uri="{BB962C8B-B14F-4D97-AF65-F5344CB8AC3E}">
        <p14:creationId xmlns:p14="http://schemas.microsoft.com/office/powerpoint/2010/main" val="1242745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n-US"/>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9BC3E030-E143-41E7-93E5-E6152151B541}" type="datetimeFigureOut">
              <a:rPr lang="es-ES" smtClean="0"/>
              <a:t>12/08/2020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BCBF99F-7C2D-4A9F-8A66-F6FC4DAAB5B8}" type="slidenum">
              <a:rPr lang="es-ES" smtClean="0"/>
              <a:t>‹Nº›</a:t>
            </a:fld>
            <a:endParaRPr lang="es-ES"/>
          </a:p>
        </p:txBody>
      </p:sp>
    </p:spTree>
    <p:extLst>
      <p:ext uri="{BB962C8B-B14F-4D97-AF65-F5344CB8AC3E}">
        <p14:creationId xmlns:p14="http://schemas.microsoft.com/office/powerpoint/2010/main" val="1385380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p:cNvSpPr>
            <a:spLocks noGrp="1"/>
          </p:cNvSpPr>
          <p:nvPr>
            <p:ph type="dt" sz="half" idx="10"/>
          </p:nvPr>
        </p:nvSpPr>
        <p:spPr/>
        <p:txBody>
          <a:bodyPr/>
          <a:lstStyle/>
          <a:p>
            <a:fld id="{9BC3E030-E143-41E7-93E5-E6152151B541}" type="datetimeFigureOut">
              <a:rPr lang="es-ES" smtClean="0"/>
              <a:t>12/08/2020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BCBF99F-7C2D-4A9F-8A66-F6FC4DAAB5B8}" type="slidenum">
              <a:rPr lang="es-ES" smtClean="0"/>
              <a:t>‹Nº›</a:t>
            </a:fld>
            <a:endParaRPr lang="es-ES"/>
          </a:p>
        </p:txBody>
      </p:sp>
    </p:spTree>
    <p:extLst>
      <p:ext uri="{BB962C8B-B14F-4D97-AF65-F5344CB8AC3E}">
        <p14:creationId xmlns:p14="http://schemas.microsoft.com/office/powerpoint/2010/main" val="3931967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a:t>Haga clic para modificar el estilo de título del patrón</a:t>
            </a:r>
            <a:endParaRPr lang="en-US"/>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p:cNvSpPr>
            <a:spLocks noGrp="1"/>
          </p:cNvSpPr>
          <p:nvPr>
            <p:ph type="dt" sz="half" idx="10"/>
          </p:nvPr>
        </p:nvSpPr>
        <p:spPr/>
        <p:txBody>
          <a:bodyPr/>
          <a:lstStyle/>
          <a:p>
            <a:fld id="{9BC3E030-E143-41E7-93E5-E6152151B541}" type="datetimeFigureOut">
              <a:rPr lang="es-ES" smtClean="0"/>
              <a:t>12/08/2020</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8BCBF99F-7C2D-4A9F-8A66-F6FC4DAAB5B8}" type="slidenum">
              <a:rPr lang="es-ES" smtClean="0"/>
              <a:t>‹Nº›</a:t>
            </a:fld>
            <a:endParaRPr lang="es-ES"/>
          </a:p>
        </p:txBody>
      </p:sp>
    </p:spTree>
    <p:extLst>
      <p:ext uri="{BB962C8B-B14F-4D97-AF65-F5344CB8AC3E}">
        <p14:creationId xmlns:p14="http://schemas.microsoft.com/office/powerpoint/2010/main" val="362349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fecha 2"/>
          <p:cNvSpPr>
            <a:spLocks noGrp="1"/>
          </p:cNvSpPr>
          <p:nvPr>
            <p:ph type="dt" sz="half" idx="10"/>
          </p:nvPr>
        </p:nvSpPr>
        <p:spPr/>
        <p:txBody>
          <a:bodyPr/>
          <a:lstStyle/>
          <a:p>
            <a:fld id="{9BC3E030-E143-41E7-93E5-E6152151B541}" type="datetimeFigureOut">
              <a:rPr lang="es-ES" smtClean="0"/>
              <a:t>12/08/2020</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8BCBF99F-7C2D-4A9F-8A66-F6FC4DAAB5B8}" type="slidenum">
              <a:rPr lang="es-ES" smtClean="0"/>
              <a:t>‹Nº›</a:t>
            </a:fld>
            <a:endParaRPr lang="es-ES"/>
          </a:p>
        </p:txBody>
      </p:sp>
    </p:spTree>
    <p:extLst>
      <p:ext uri="{BB962C8B-B14F-4D97-AF65-F5344CB8AC3E}">
        <p14:creationId xmlns:p14="http://schemas.microsoft.com/office/powerpoint/2010/main" val="2805414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BC3E030-E143-41E7-93E5-E6152151B541}" type="datetimeFigureOut">
              <a:rPr lang="es-ES" smtClean="0"/>
              <a:t>12/08/2020</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8BCBF99F-7C2D-4A9F-8A66-F6FC4DAAB5B8}" type="slidenum">
              <a:rPr lang="es-ES" smtClean="0"/>
              <a:t>‹Nº›</a:t>
            </a:fld>
            <a:endParaRPr lang="es-ES"/>
          </a:p>
        </p:txBody>
      </p:sp>
    </p:spTree>
    <p:extLst>
      <p:ext uri="{BB962C8B-B14F-4D97-AF65-F5344CB8AC3E}">
        <p14:creationId xmlns:p14="http://schemas.microsoft.com/office/powerpoint/2010/main" val="3961645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n-US"/>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9BC3E030-E143-41E7-93E5-E6152151B541}" type="datetimeFigureOut">
              <a:rPr lang="es-ES" smtClean="0"/>
              <a:t>12/08/2020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BCBF99F-7C2D-4A9F-8A66-F6FC4DAAB5B8}" type="slidenum">
              <a:rPr lang="es-ES" smtClean="0"/>
              <a:t>‹Nº›</a:t>
            </a:fld>
            <a:endParaRPr lang="es-ES"/>
          </a:p>
        </p:txBody>
      </p:sp>
    </p:spTree>
    <p:extLst>
      <p:ext uri="{BB962C8B-B14F-4D97-AF65-F5344CB8AC3E}">
        <p14:creationId xmlns:p14="http://schemas.microsoft.com/office/powerpoint/2010/main" val="2936808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n-US"/>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9BC3E030-E143-41E7-93E5-E6152151B541}" type="datetimeFigureOut">
              <a:rPr lang="es-ES" smtClean="0"/>
              <a:t>12/08/2020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BCBF99F-7C2D-4A9F-8A66-F6FC4DAAB5B8}" type="slidenum">
              <a:rPr lang="es-ES" smtClean="0"/>
              <a:t>‹Nº›</a:t>
            </a:fld>
            <a:endParaRPr lang="es-ES"/>
          </a:p>
        </p:txBody>
      </p:sp>
    </p:spTree>
    <p:extLst>
      <p:ext uri="{BB962C8B-B14F-4D97-AF65-F5344CB8AC3E}">
        <p14:creationId xmlns:p14="http://schemas.microsoft.com/office/powerpoint/2010/main" val="250169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BC3E030-E143-41E7-93E5-E6152151B541}" type="datetimeFigureOut">
              <a:rPr lang="es-ES" smtClean="0"/>
              <a:t>12/08/2020</a:t>
            </a:fld>
            <a:endParaRPr lang="es-ES"/>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BCBF99F-7C2D-4A9F-8A66-F6FC4DAAB5B8}" type="slidenum">
              <a:rPr lang="es-ES" smtClean="0"/>
              <a:t>‹Nº›</a:t>
            </a:fld>
            <a:endParaRPr lang="es-ES"/>
          </a:p>
        </p:txBody>
      </p:sp>
    </p:spTree>
    <p:extLst>
      <p:ext uri="{BB962C8B-B14F-4D97-AF65-F5344CB8AC3E}">
        <p14:creationId xmlns:p14="http://schemas.microsoft.com/office/powerpoint/2010/main" val="951306425"/>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D913D828-C5BB-44C7-B20F-8F33344C8F64}"/>
              </a:ext>
            </a:extLst>
          </p:cNvPr>
          <p:cNvPicPr/>
          <p:nvPr/>
        </p:nvPicPr>
        <p:blipFill>
          <a:blip r:embed="rId2">
            <a:extLst>
              <a:ext uri="{28A0092B-C50C-407E-A947-70E740481C1C}">
                <a14:useLocalDpi xmlns:a14="http://schemas.microsoft.com/office/drawing/2010/main" val="0"/>
              </a:ext>
            </a:extLst>
          </a:blip>
          <a:stretch>
            <a:fillRect/>
          </a:stretch>
        </p:blipFill>
        <p:spPr>
          <a:xfrm>
            <a:off x="136343" y="5634444"/>
            <a:ext cx="6308035" cy="1064895"/>
          </a:xfrm>
          <a:prstGeom prst="rect">
            <a:avLst/>
          </a:prstGeom>
        </p:spPr>
      </p:pic>
      <p:sp>
        <p:nvSpPr>
          <p:cNvPr id="9" name="Rectángulo redondeado 8"/>
          <p:cNvSpPr/>
          <p:nvPr/>
        </p:nvSpPr>
        <p:spPr>
          <a:xfrm>
            <a:off x="697426" y="1372174"/>
            <a:ext cx="7944164" cy="3957082"/>
          </a:xfrm>
          <a:prstGeom prst="roundRect">
            <a:avLst/>
          </a:prstGeom>
          <a:ln>
            <a:solidFill>
              <a:srgbClr val="FF0000"/>
            </a:solidFill>
          </a:ln>
          <a:effectLst>
            <a:innerShdw blurRad="127000">
              <a:srgbClr val="FF0000"/>
            </a:innerShdw>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s-ES" sz="4400" b="1">
                <a:solidFill>
                  <a:schemeClr val="tx1"/>
                </a:solidFill>
              </a:rPr>
              <a:t>Socialización de las reformas a los instrumentos y políticas  de la guía metodológica del proceso Eidpa 2020(1)</a:t>
            </a:r>
            <a:endParaRPr lang="es-ES" sz="4400" b="1">
              <a:solidFill>
                <a:schemeClr val="tx1"/>
              </a:solidFill>
              <a:cs typeface="Calibri"/>
            </a:endParaRPr>
          </a:p>
        </p:txBody>
      </p:sp>
      <p:pic>
        <p:nvPicPr>
          <p:cNvPr id="3" name="Imagen 2">
            <a:extLst>
              <a:ext uri="{FF2B5EF4-FFF2-40B4-BE49-F238E27FC236}">
                <a16:creationId xmlns:a16="http://schemas.microsoft.com/office/drawing/2014/main" xmlns="" id="{19070499-1922-49B0-AC28-C8A9CE8ED349}"/>
              </a:ext>
            </a:extLst>
          </p:cNvPr>
          <p:cNvPicPr>
            <a:picLocks noChangeAspect="1"/>
          </p:cNvPicPr>
          <p:nvPr/>
        </p:nvPicPr>
        <p:blipFill rotWithShape="1">
          <a:blip r:embed="rId3">
            <a:extLst>
              <a:ext uri="{28A0092B-C50C-407E-A947-70E740481C1C}">
                <a14:useLocalDpi xmlns:a14="http://schemas.microsoft.com/office/drawing/2010/main" val="0"/>
              </a:ext>
            </a:extLst>
          </a:blip>
          <a:srcRect t="-1" r="52020" b="-17443"/>
          <a:stretch/>
        </p:blipFill>
        <p:spPr>
          <a:xfrm>
            <a:off x="889936" y="341679"/>
            <a:ext cx="3026609" cy="702194"/>
          </a:xfrm>
          <a:prstGeom prst="rect">
            <a:avLst/>
          </a:prstGeom>
        </p:spPr>
      </p:pic>
    </p:spTree>
    <p:extLst>
      <p:ext uri="{BB962C8B-B14F-4D97-AF65-F5344CB8AC3E}">
        <p14:creationId xmlns:p14="http://schemas.microsoft.com/office/powerpoint/2010/main" val="2734439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xmlns="" id="{433DAA5C-B3AF-4B5A-A3DC-B346150E2A5E}"/>
              </a:ext>
            </a:extLst>
          </p:cNvPr>
          <p:cNvPicPr>
            <a:picLocks noChangeAspect="1"/>
          </p:cNvPicPr>
          <p:nvPr/>
        </p:nvPicPr>
        <p:blipFill rotWithShape="1">
          <a:blip r:embed="rId2">
            <a:extLst>
              <a:ext uri="{28A0092B-C50C-407E-A947-70E740481C1C}">
                <a14:useLocalDpi xmlns:a14="http://schemas.microsoft.com/office/drawing/2010/main" val="0"/>
              </a:ext>
            </a:extLst>
          </a:blip>
          <a:srcRect t="-1" r="52020" b="-17443"/>
          <a:stretch/>
        </p:blipFill>
        <p:spPr>
          <a:xfrm>
            <a:off x="889936" y="341679"/>
            <a:ext cx="3026609" cy="702194"/>
          </a:xfrm>
          <a:prstGeom prst="rect">
            <a:avLst/>
          </a:prstGeom>
        </p:spPr>
      </p:pic>
      <p:sp>
        <p:nvSpPr>
          <p:cNvPr id="5" name="CuadroTexto 4">
            <a:extLst>
              <a:ext uri="{FF2B5EF4-FFF2-40B4-BE49-F238E27FC236}">
                <a16:creationId xmlns:a16="http://schemas.microsoft.com/office/drawing/2014/main" xmlns="" id="{E30C9D41-41B7-4AB7-BE02-C658105ED7C7}"/>
              </a:ext>
            </a:extLst>
          </p:cNvPr>
          <p:cNvSpPr txBox="1"/>
          <p:nvPr/>
        </p:nvSpPr>
        <p:spPr>
          <a:xfrm>
            <a:off x="95326" y="1043873"/>
            <a:ext cx="8730176" cy="5207131"/>
          </a:xfrm>
          <a:prstGeom prst="rect">
            <a:avLst/>
          </a:prstGeom>
          <a:noFill/>
        </p:spPr>
        <p:txBody>
          <a:bodyPr wrap="square" rtlCol="0" anchor="t">
            <a:spAutoFit/>
          </a:bodyPr>
          <a:lstStyle/>
          <a:p>
            <a:pPr marL="342900" lvl="0" indent="-342900" algn="just">
              <a:spcAft>
                <a:spcPts val="0"/>
              </a:spcAft>
              <a:buFont typeface="+mj-lt"/>
              <a:buAutoNum type="arabicPeriod" startAt="6"/>
            </a:pPr>
            <a:r>
              <a:rPr lang="es-ES" sz="1600" b="1" dirty="0">
                <a:effectLst/>
                <a:latin typeface="Arial" panose="020B0604020202020204" pitchFamily="34" charset="0"/>
                <a:ea typeface="Calibri" panose="020F0502020204030204" pitchFamily="34" charset="0"/>
                <a:cs typeface="Arial" panose="020B0604020202020204" pitchFamily="34" charset="0"/>
              </a:rPr>
              <a:t>POLÍTICAS:</a:t>
            </a:r>
            <a:endParaRPr lang="es-EC" sz="1600" dirty="0">
              <a:effectLst/>
              <a:latin typeface="Arial" panose="020B0604020202020204" pitchFamily="34" charset="0"/>
              <a:ea typeface="Calibri" panose="020F0502020204030204" pitchFamily="34" charset="0"/>
              <a:cs typeface="Arial" panose="020B0604020202020204" pitchFamily="34" charset="0"/>
            </a:endParaRPr>
          </a:p>
          <a:p>
            <a:pPr marL="226695" algn="just">
              <a:spcAft>
                <a:spcPts val="0"/>
              </a:spcAft>
            </a:pPr>
            <a:r>
              <a:rPr lang="es-ES" sz="1600" dirty="0">
                <a:effectLst/>
                <a:latin typeface="Arial" panose="020B0604020202020204" pitchFamily="34" charset="0"/>
                <a:ea typeface="Calibri" panose="020F0502020204030204" pitchFamily="34" charset="0"/>
                <a:cs typeface="Arial" panose="020B0604020202020204" pitchFamily="34" charset="0"/>
              </a:rPr>
              <a:t> </a:t>
            </a:r>
            <a:endParaRPr lang="es-EC" sz="1600"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93000"/>
              </a:lnSpc>
              <a:spcAft>
                <a:spcPts val="180"/>
              </a:spcAft>
            </a:pPr>
            <a:r>
              <a:rPr lang="es-EC" sz="1600" dirty="0">
                <a:solidFill>
                  <a:srgbClr val="000000"/>
                </a:solidFill>
                <a:latin typeface="Arial" panose="020B0604020202020204" pitchFamily="34" charset="0"/>
                <a:ea typeface="Arial" panose="020B0604020202020204" pitchFamily="34" charset="0"/>
                <a:cs typeface="Arial" panose="020B0604020202020204" pitchFamily="34" charset="0"/>
              </a:rPr>
              <a:t>k) </a:t>
            </a:r>
            <a:r>
              <a:rPr lang="es-EC"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Las actividades de gestión serán evaluadas, de la siguiente manera:</a:t>
            </a:r>
            <a:endParaRPr lang="es-EC" sz="1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93000"/>
              </a:lnSpc>
              <a:spcAft>
                <a:spcPts val="20"/>
              </a:spcAft>
              <a:buFont typeface="Wingdings" panose="05000000000000000000" pitchFamily="2" charset="2"/>
              <a:buChar char=""/>
            </a:pPr>
            <a:r>
              <a:rPr lang="es-EC"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Los miembros de comisiones, serán evaluados a través de un informe consolidado al respecto del cumplimiento y resultados, generado por el presidente de la comisión, en función de los informes mensuales entregados por cada miembro al responsable de la comisión o por los registros que se generan desde los aplicativos que ejecutan los procesos.</a:t>
            </a:r>
            <a:endParaRPr lang="es-EC" sz="1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93000"/>
              </a:lnSpc>
              <a:spcAft>
                <a:spcPts val="20"/>
              </a:spcAft>
              <a:buFont typeface="Wingdings" panose="05000000000000000000" pitchFamily="2" charset="2"/>
              <a:buChar char=""/>
            </a:pPr>
            <a:r>
              <a:rPr lang="es-EC"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Los responsables de comisiones de la carrera, serán evaluados por un informe que debe generar el/la directora/a de carrera, al respecto del cumplimiento y resultados de los procesos que tiene bajo su responsabilidad en la facultad/extensión. </a:t>
            </a:r>
            <a:endParaRPr lang="es-EC" sz="1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93000"/>
              </a:lnSpc>
              <a:spcAft>
                <a:spcPts val="20"/>
              </a:spcAft>
              <a:buFont typeface="Wingdings" panose="05000000000000000000" pitchFamily="2" charset="2"/>
              <a:buChar char=""/>
            </a:pPr>
            <a:r>
              <a:rPr lang="es-EC"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Los responsables institucionales serán evaluados por el responsable de la instancia institucional donde coordina la gestión asignada, a través de un informe consolidado de los informes mensuales de cumplimiento. </a:t>
            </a:r>
            <a:endParaRPr lang="es-EC" sz="1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93000"/>
              </a:lnSpc>
              <a:spcAft>
                <a:spcPts val="20"/>
              </a:spcAft>
              <a:buFont typeface="Wingdings" panose="05000000000000000000" pitchFamily="2" charset="2"/>
              <a:buChar char=""/>
            </a:pPr>
            <a:r>
              <a:rPr lang="es-EC"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Los profesores que realizan gestión en departamentos centrales como directores/as, serán evaluados en la actividad de gestión por parte de la máxima autoridad académica o administrativa a la que pertenece la instancia institucional que gestiona el profesor, a través de los informes de actividades mensuales.</a:t>
            </a:r>
            <a:endParaRPr lang="es-EC" sz="1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93000"/>
              </a:lnSpc>
              <a:spcAft>
                <a:spcPts val="20"/>
              </a:spcAft>
              <a:buFont typeface="Wingdings" panose="05000000000000000000" pitchFamily="2" charset="2"/>
              <a:buChar char=""/>
            </a:pPr>
            <a:r>
              <a:rPr lang="es-EC"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Las autoridades académicas y/o administrativas que desarrollen actividades de docencia, serán evaluadas de manera proporcional a las horas dedicadas a esta actividad, esta guía no contempla la evaluación de autoridades elegidas, sólo las designadas. </a:t>
            </a:r>
            <a:endParaRPr lang="es-EC" sz="1600" dirty="0">
              <a:effectLst/>
              <a:latin typeface="Arial" panose="020B0604020202020204" pitchFamily="34" charset="0"/>
              <a:ea typeface="Calibri" panose="020F0502020204030204" pitchFamily="34" charset="0"/>
              <a:cs typeface="Arial" panose="020B0604020202020204" pitchFamily="34" charset="0"/>
            </a:endParaRPr>
          </a:p>
          <a:p>
            <a:pPr marL="285750" indent="-285750" algn="just">
              <a:buFont typeface="Arial" panose="020B0604020202020204" pitchFamily="34" charset="0"/>
              <a:buChar char="•"/>
            </a:pPr>
            <a:endParaRPr lang="es-ES" sz="1600" dirty="0"/>
          </a:p>
        </p:txBody>
      </p:sp>
    </p:spTree>
    <p:extLst>
      <p:ext uri="{BB962C8B-B14F-4D97-AF65-F5344CB8AC3E}">
        <p14:creationId xmlns:p14="http://schemas.microsoft.com/office/powerpoint/2010/main" val="3949612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xmlns="" id="{433DAA5C-B3AF-4B5A-A3DC-B346150E2A5E}"/>
              </a:ext>
            </a:extLst>
          </p:cNvPr>
          <p:cNvPicPr>
            <a:picLocks noChangeAspect="1"/>
          </p:cNvPicPr>
          <p:nvPr/>
        </p:nvPicPr>
        <p:blipFill rotWithShape="1">
          <a:blip r:embed="rId2">
            <a:extLst>
              <a:ext uri="{28A0092B-C50C-407E-A947-70E740481C1C}">
                <a14:useLocalDpi xmlns:a14="http://schemas.microsoft.com/office/drawing/2010/main" val="0"/>
              </a:ext>
            </a:extLst>
          </a:blip>
          <a:srcRect t="-1" r="52020" b="-17443"/>
          <a:stretch/>
        </p:blipFill>
        <p:spPr>
          <a:xfrm>
            <a:off x="889936" y="341679"/>
            <a:ext cx="3026609" cy="702194"/>
          </a:xfrm>
          <a:prstGeom prst="rect">
            <a:avLst/>
          </a:prstGeom>
        </p:spPr>
      </p:pic>
      <p:sp>
        <p:nvSpPr>
          <p:cNvPr id="5" name="CuadroTexto 4">
            <a:extLst>
              <a:ext uri="{FF2B5EF4-FFF2-40B4-BE49-F238E27FC236}">
                <a16:creationId xmlns:a16="http://schemas.microsoft.com/office/drawing/2014/main" xmlns="" id="{E30C9D41-41B7-4AB7-BE02-C658105ED7C7}"/>
              </a:ext>
            </a:extLst>
          </p:cNvPr>
          <p:cNvSpPr txBox="1"/>
          <p:nvPr/>
        </p:nvSpPr>
        <p:spPr>
          <a:xfrm>
            <a:off x="95326" y="1043873"/>
            <a:ext cx="8730176" cy="3046988"/>
          </a:xfrm>
          <a:prstGeom prst="rect">
            <a:avLst/>
          </a:prstGeom>
          <a:noFill/>
        </p:spPr>
        <p:txBody>
          <a:bodyPr wrap="square" rtlCol="0" anchor="t">
            <a:spAutoFit/>
          </a:bodyPr>
          <a:lstStyle/>
          <a:p>
            <a:pPr marL="342900" lvl="0" indent="-342900" algn="just">
              <a:spcAft>
                <a:spcPts val="0"/>
              </a:spcAft>
              <a:buFont typeface="+mj-lt"/>
              <a:buAutoNum type="arabicPeriod" startAt="6"/>
            </a:pPr>
            <a:r>
              <a:rPr lang="es-ES" sz="1600" b="1" dirty="0">
                <a:effectLst/>
                <a:latin typeface="Arial" panose="020B0604020202020204" pitchFamily="34" charset="0"/>
                <a:ea typeface="Calibri" panose="020F0502020204030204" pitchFamily="34" charset="0"/>
                <a:cs typeface="Arial" panose="020B0604020202020204" pitchFamily="34" charset="0"/>
              </a:rPr>
              <a:t>POLÍTICAS:</a:t>
            </a:r>
            <a:endParaRPr lang="es-EC" sz="1600" dirty="0">
              <a:effectLst/>
              <a:latin typeface="Arial" panose="020B0604020202020204" pitchFamily="34" charset="0"/>
              <a:ea typeface="Calibri" panose="020F0502020204030204" pitchFamily="34" charset="0"/>
              <a:cs typeface="Arial" panose="020B0604020202020204" pitchFamily="34" charset="0"/>
            </a:endParaRPr>
          </a:p>
          <a:p>
            <a:pPr marL="226695" algn="just">
              <a:spcAft>
                <a:spcPts val="0"/>
              </a:spcAft>
            </a:pPr>
            <a:r>
              <a:rPr lang="es-ES" sz="1600" dirty="0">
                <a:effectLst/>
                <a:latin typeface="Arial" panose="020B0604020202020204" pitchFamily="34" charset="0"/>
                <a:ea typeface="Calibri" panose="020F0502020204030204" pitchFamily="34" charset="0"/>
                <a:cs typeface="Arial" panose="020B0604020202020204" pitchFamily="34" charset="0"/>
              </a:rPr>
              <a:t> </a:t>
            </a:r>
            <a:endParaRPr lang="es-EC" sz="1600" dirty="0">
              <a:latin typeface="Arial" panose="020B0604020202020204" pitchFamily="34" charset="0"/>
              <a:ea typeface="Calibri" panose="020F0502020204030204" pitchFamily="34" charset="0"/>
              <a:cs typeface="Arial" panose="020B0604020202020204" pitchFamily="34" charset="0"/>
            </a:endParaRPr>
          </a:p>
          <a:p>
            <a:pPr marL="226695" algn="just">
              <a:spcAft>
                <a:spcPts val="0"/>
              </a:spcAft>
            </a:pPr>
            <a:r>
              <a:rPr lang="es-EC" sz="1600" dirty="0">
                <a:effectLst/>
                <a:latin typeface="Arial" panose="020B0604020202020204" pitchFamily="34" charset="0"/>
                <a:ea typeface="Arial" panose="020B0604020202020204" pitchFamily="34" charset="0"/>
                <a:cs typeface="Arial" panose="020B0604020202020204" pitchFamily="34" charset="0"/>
              </a:rPr>
              <a:t>s) </a:t>
            </a:r>
            <a:r>
              <a:rPr lang="es-ES" sz="1800" dirty="0">
                <a:effectLst/>
                <a:latin typeface="Arial" panose="020B0604020202020204" pitchFamily="34" charset="0"/>
                <a:ea typeface="Arial" panose="020B0604020202020204" pitchFamily="34" charset="0"/>
                <a:cs typeface="Arial" panose="020B0604020202020204" pitchFamily="34" charset="0"/>
              </a:rPr>
              <a:t>Los datos obtenidos a través de los instrumentos de evaluación integral del desempeño del personal académico se utilizarán para generar el Informe de evaluación de desempeño del personal académico (</a:t>
            </a:r>
            <a:r>
              <a:rPr lang="es-ES" sz="1800" dirty="0" err="1">
                <a:effectLst/>
                <a:latin typeface="Arial" panose="020B0604020202020204" pitchFamily="34" charset="0"/>
                <a:ea typeface="Arial" panose="020B0604020202020204" pitchFamily="34" charset="0"/>
                <a:cs typeface="Arial" panose="020B0604020202020204" pitchFamily="34" charset="0"/>
              </a:rPr>
              <a:t>Eidpa</a:t>
            </a:r>
            <a:r>
              <a:rPr lang="es-ES" sz="1800" dirty="0">
                <a:effectLst/>
                <a:latin typeface="Arial" panose="020B0604020202020204" pitchFamily="34" charset="0"/>
                <a:ea typeface="Arial" panose="020B0604020202020204" pitchFamily="34" charset="0"/>
                <a:cs typeface="Arial" panose="020B0604020202020204" pitchFamily="34" charset="0"/>
              </a:rPr>
              <a:t>) y el Plan de Capacitación Docente de la Universidad Laica “Eloy Alfaro” de Manabí.</a:t>
            </a:r>
          </a:p>
          <a:p>
            <a:pPr marL="226695" algn="just">
              <a:spcAft>
                <a:spcPts val="0"/>
              </a:spcAft>
            </a:pPr>
            <a:endParaRPr lang="es-ES" dirty="0">
              <a:latin typeface="Arial" panose="020B0604020202020204" pitchFamily="34" charset="0"/>
              <a:ea typeface="Calibri" panose="020F0502020204030204" pitchFamily="34" charset="0"/>
              <a:cs typeface="Arial" panose="020B0604020202020204" pitchFamily="34" charset="0"/>
            </a:endParaRPr>
          </a:p>
          <a:p>
            <a:pPr marL="226695" algn="just"/>
            <a:r>
              <a:rPr lang="es-EC"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v) Las actividades de docencia y tutoría académica, en el componente Heteroevaluación, serán valoradas en cada sesión de tutoría recibida.</a:t>
            </a:r>
            <a:endParaRPr lang="es-EC" sz="1800" dirty="0">
              <a:effectLst/>
              <a:latin typeface="Arial" panose="020B0604020202020204" pitchFamily="34" charset="0"/>
              <a:ea typeface="Calibri" panose="020F0502020204030204" pitchFamily="34" charset="0"/>
              <a:cs typeface="Arial" panose="020B0604020202020204" pitchFamily="34" charset="0"/>
            </a:endParaRPr>
          </a:p>
          <a:p>
            <a:pPr marL="226695" algn="just">
              <a:spcAft>
                <a:spcPts val="0"/>
              </a:spcAft>
            </a:pPr>
            <a:endParaRPr lang="es-EC" sz="1800" dirty="0">
              <a:effectLst/>
              <a:latin typeface="Arial" panose="020B0604020202020204" pitchFamily="34" charset="0"/>
              <a:ea typeface="Calibri" panose="020F0502020204030204" pitchFamily="34" charset="0"/>
              <a:cs typeface="Arial" panose="020B0604020202020204" pitchFamily="34" charset="0"/>
            </a:endParaRPr>
          </a:p>
          <a:p>
            <a:pPr marL="285750" indent="-285750" algn="just">
              <a:buFont typeface="Arial" panose="020B0604020202020204" pitchFamily="34" charset="0"/>
              <a:buChar char="•"/>
            </a:pPr>
            <a:endParaRPr lang="es-ES" sz="1600" dirty="0"/>
          </a:p>
        </p:txBody>
      </p:sp>
    </p:spTree>
    <p:extLst>
      <p:ext uri="{BB962C8B-B14F-4D97-AF65-F5344CB8AC3E}">
        <p14:creationId xmlns:p14="http://schemas.microsoft.com/office/powerpoint/2010/main" val="213261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xmlns="" id="{433DAA5C-B3AF-4B5A-A3DC-B346150E2A5E}"/>
              </a:ext>
            </a:extLst>
          </p:cNvPr>
          <p:cNvPicPr>
            <a:picLocks noChangeAspect="1"/>
          </p:cNvPicPr>
          <p:nvPr/>
        </p:nvPicPr>
        <p:blipFill rotWithShape="1">
          <a:blip r:embed="rId2">
            <a:extLst>
              <a:ext uri="{28A0092B-C50C-407E-A947-70E740481C1C}">
                <a14:useLocalDpi xmlns:a14="http://schemas.microsoft.com/office/drawing/2010/main" val="0"/>
              </a:ext>
            </a:extLst>
          </a:blip>
          <a:srcRect t="-1" r="52020" b="-17443"/>
          <a:stretch/>
        </p:blipFill>
        <p:spPr>
          <a:xfrm>
            <a:off x="889936" y="341679"/>
            <a:ext cx="3026609" cy="702194"/>
          </a:xfrm>
          <a:prstGeom prst="rect">
            <a:avLst/>
          </a:prstGeom>
        </p:spPr>
      </p:pic>
      <p:sp>
        <p:nvSpPr>
          <p:cNvPr id="5" name="CuadroTexto 4">
            <a:extLst>
              <a:ext uri="{FF2B5EF4-FFF2-40B4-BE49-F238E27FC236}">
                <a16:creationId xmlns:a16="http://schemas.microsoft.com/office/drawing/2014/main" xmlns="" id="{E30C9D41-41B7-4AB7-BE02-C658105ED7C7}"/>
              </a:ext>
            </a:extLst>
          </p:cNvPr>
          <p:cNvSpPr txBox="1"/>
          <p:nvPr/>
        </p:nvSpPr>
        <p:spPr>
          <a:xfrm>
            <a:off x="95326" y="1043873"/>
            <a:ext cx="8730176" cy="6053067"/>
          </a:xfrm>
          <a:prstGeom prst="rect">
            <a:avLst/>
          </a:prstGeom>
          <a:noFill/>
        </p:spPr>
        <p:txBody>
          <a:bodyPr wrap="square" rtlCol="0" anchor="t">
            <a:spAutoFit/>
          </a:bodyPr>
          <a:lstStyle/>
          <a:p>
            <a:pPr marL="342900" lvl="0" indent="-342900" algn="just">
              <a:spcAft>
                <a:spcPts val="0"/>
              </a:spcAft>
              <a:buFont typeface="+mj-lt"/>
              <a:buAutoNum type="arabicPeriod" startAt="6"/>
            </a:pPr>
            <a:r>
              <a:rPr lang="es-ES" sz="1400" b="1" dirty="0">
                <a:effectLst/>
                <a:latin typeface="Arial" panose="020B0604020202020204" pitchFamily="34" charset="0"/>
                <a:ea typeface="Calibri" panose="020F0502020204030204" pitchFamily="34" charset="0"/>
                <a:cs typeface="Arial" panose="020B0604020202020204" pitchFamily="34" charset="0"/>
              </a:rPr>
              <a:t>POLÍTICAS:</a:t>
            </a:r>
            <a:endParaRPr lang="es-EC" sz="1400" dirty="0">
              <a:effectLst/>
              <a:latin typeface="Arial" panose="020B0604020202020204" pitchFamily="34" charset="0"/>
              <a:ea typeface="Calibri" panose="020F0502020204030204" pitchFamily="34" charset="0"/>
              <a:cs typeface="Arial" panose="020B0604020202020204" pitchFamily="34" charset="0"/>
            </a:endParaRPr>
          </a:p>
          <a:p>
            <a:pPr marL="226695" algn="just">
              <a:spcAft>
                <a:spcPts val="0"/>
              </a:spcAft>
            </a:pPr>
            <a:r>
              <a:rPr lang="es-ES" sz="1400" dirty="0">
                <a:effectLst/>
                <a:latin typeface="Arial" panose="020B0604020202020204" pitchFamily="34" charset="0"/>
                <a:ea typeface="Calibri" panose="020F0502020204030204" pitchFamily="34" charset="0"/>
                <a:cs typeface="Arial" panose="020B0604020202020204" pitchFamily="34" charset="0"/>
              </a:rPr>
              <a:t> </a:t>
            </a:r>
            <a:endParaRPr lang="es-EC" sz="1400" dirty="0">
              <a:latin typeface="Arial" panose="020B0604020202020204" pitchFamily="34" charset="0"/>
              <a:ea typeface="Calibri" panose="020F0502020204030204" pitchFamily="34" charset="0"/>
              <a:cs typeface="Arial" panose="020B0604020202020204" pitchFamily="34" charset="0"/>
            </a:endParaRPr>
          </a:p>
          <a:p>
            <a:pPr lvl="0" algn="just">
              <a:lnSpc>
                <a:spcPct val="93000"/>
              </a:lnSpc>
              <a:spcAft>
                <a:spcPts val="20"/>
              </a:spcAft>
            </a:pPr>
            <a:r>
              <a:rPr lang="es-EC"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u) El profesor que no estuviere de acuerdo con la calificación podrá apelar dentro en dos instancias, atendiendo las siguientes acciones: </a:t>
            </a:r>
            <a:endParaRPr lang="es-EC" sz="16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93000"/>
              </a:lnSpc>
              <a:spcAft>
                <a:spcPts val="20"/>
              </a:spcAft>
              <a:tabLst>
                <a:tab pos="5490845" algn="r"/>
              </a:tabLst>
            </a:pPr>
            <a:r>
              <a:rPr lang="es-EC" sz="1600" b="1" dirty="0">
                <a:solidFill>
                  <a:srgbClr val="000000"/>
                </a:solidFill>
                <a:effectLst/>
                <a:latin typeface="Arial" panose="020B0604020202020204" pitchFamily="34" charset="0"/>
                <a:ea typeface="Arial" panose="020B0604020202020204" pitchFamily="34" charset="0"/>
                <a:cs typeface="Arial" panose="020B0604020202020204" pitchFamily="34" charset="0"/>
              </a:rPr>
              <a:t>Primera Instancia </a:t>
            </a:r>
            <a:r>
              <a:rPr lang="es-EC"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s-EC" sz="1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93000"/>
              </a:lnSpc>
              <a:spcAft>
                <a:spcPts val="20"/>
              </a:spcAft>
              <a:buFont typeface="Wingdings" panose="05000000000000000000" pitchFamily="2" charset="2"/>
              <a:buChar char=""/>
            </a:pPr>
            <a:r>
              <a:rPr lang="es-EC"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Se solicita, dentro de los cinco primeros días laborales de conocer sus resultados del proceso </a:t>
            </a:r>
            <a:r>
              <a:rPr lang="es-EC" sz="1600" dirty="0" err="1">
                <a:solidFill>
                  <a:srgbClr val="000000"/>
                </a:solidFill>
                <a:effectLst/>
                <a:latin typeface="Arial" panose="020B0604020202020204" pitchFamily="34" charset="0"/>
                <a:ea typeface="Arial" panose="020B0604020202020204" pitchFamily="34" charset="0"/>
                <a:cs typeface="Arial" panose="020B0604020202020204" pitchFamily="34" charset="0"/>
              </a:rPr>
              <a:t>Eidpa</a:t>
            </a:r>
            <a:r>
              <a:rPr lang="es-EC"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 </a:t>
            </a:r>
            <a:endParaRPr lang="es-EC" sz="1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93000"/>
              </a:lnSpc>
              <a:spcAft>
                <a:spcPts val="20"/>
              </a:spcAft>
              <a:buFont typeface="Wingdings" panose="05000000000000000000" pitchFamily="2" charset="2"/>
              <a:buChar char=""/>
            </a:pPr>
            <a:r>
              <a:rPr lang="es-EC"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El profesor debe solicitar el recurso de apelación a través del aplicativo </a:t>
            </a:r>
            <a:r>
              <a:rPr lang="es-EC" sz="1600" dirty="0" err="1">
                <a:solidFill>
                  <a:srgbClr val="000000"/>
                </a:solidFill>
                <a:effectLst/>
                <a:latin typeface="Arial" panose="020B0604020202020204" pitchFamily="34" charset="0"/>
                <a:ea typeface="Arial" panose="020B0604020202020204" pitchFamily="34" charset="0"/>
                <a:cs typeface="Arial" panose="020B0604020202020204" pitchFamily="34" charset="0"/>
              </a:rPr>
              <a:t>Eidpa</a:t>
            </a:r>
            <a:r>
              <a:rPr lang="es-EC"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 y adjuntar todas las evidencias de descargo, que justifique la apelación. </a:t>
            </a:r>
            <a:endParaRPr lang="es-EC" sz="1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93000"/>
              </a:lnSpc>
              <a:spcAft>
                <a:spcPts val="20"/>
              </a:spcAft>
              <a:buFont typeface="Wingdings" panose="05000000000000000000" pitchFamily="2" charset="2"/>
              <a:buChar char=""/>
            </a:pPr>
            <a:r>
              <a:rPr lang="es-EC"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El Consejo de Facultad/Extensión resolverá la apelación en el término de diez días laborales, a partir de la recepción de ésta. </a:t>
            </a:r>
            <a:endParaRPr lang="es-EC" sz="1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93000"/>
              </a:lnSpc>
              <a:spcAft>
                <a:spcPts val="20"/>
              </a:spcAft>
              <a:buFont typeface="Wingdings" panose="05000000000000000000" pitchFamily="2" charset="2"/>
              <a:buChar char=""/>
            </a:pPr>
            <a:r>
              <a:rPr lang="es-EC" sz="1600" dirty="0">
                <a:effectLst/>
                <a:latin typeface="Arial" panose="020B0604020202020204" pitchFamily="34" charset="0"/>
                <a:ea typeface="Calibri" panose="020F0502020204030204" pitchFamily="34" charset="0"/>
                <a:cs typeface="Arial" panose="020B0604020202020204" pitchFamily="34" charset="0"/>
              </a:rPr>
              <a:t>El/La decano/a de la Facultad/Extensión, dispondrá al </a:t>
            </a:r>
            <a:r>
              <a:rPr lang="es-EC"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presidente de la Comisión de Aseguramiento de la Calidad de la Facultad/Extensión y a los miembros de la Comisión de Pares, se remita un informe sobre las actividades en donde el docente no está de acuerdo con su nota y solicita su recalificación, previo a la sesión del Consejo de Facultad/Extensión, para resolver los recursos de apelación, solicitado por los profesores.</a:t>
            </a:r>
            <a:endParaRPr lang="es-EC" sz="1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93000"/>
              </a:lnSpc>
              <a:spcAft>
                <a:spcPts val="20"/>
              </a:spcAft>
              <a:buFont typeface="Wingdings" panose="05000000000000000000" pitchFamily="2" charset="2"/>
              <a:buChar char=""/>
            </a:pPr>
            <a:r>
              <a:rPr lang="es-EC"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Si el Consejo de Facultad/Extensión aprueba o deniega la solicitud de apelación, emite una resolución, misma que es notificada por el/la decano/a a: el profesor, la Dirección de Gestión y Aseguramiento de la Calidad y el presidente de la Comisión de Aseguramiento de la Calidad de la carrera, a través de los mecanismos definidos para este fin (aplicativo </a:t>
            </a:r>
            <a:r>
              <a:rPr lang="es-EC" sz="1600" dirty="0" err="1">
                <a:solidFill>
                  <a:srgbClr val="000000"/>
                </a:solidFill>
                <a:effectLst/>
                <a:latin typeface="Arial" panose="020B0604020202020204" pitchFamily="34" charset="0"/>
                <a:ea typeface="Arial" panose="020B0604020202020204" pitchFamily="34" charset="0"/>
                <a:cs typeface="Arial" panose="020B0604020202020204" pitchFamily="34" charset="0"/>
              </a:rPr>
              <a:t>Eidpa</a:t>
            </a:r>
            <a:r>
              <a:rPr lang="es-EC"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 </a:t>
            </a:r>
            <a:endParaRPr lang="es-EC" sz="1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93000"/>
              </a:lnSpc>
              <a:spcAft>
                <a:spcPts val="20"/>
              </a:spcAft>
              <a:buFont typeface="Wingdings" panose="05000000000000000000" pitchFamily="2" charset="2"/>
              <a:buChar char=""/>
            </a:pPr>
            <a:r>
              <a:rPr lang="es-EC"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La Dirección de Gestión y Aseguramiento de la Calidad, validará la correspondencia entre lo solicitado en el recurso de apelación y lo resulto por el Consejo de Facultad/Extensión, previa habilitación del aplicativo </a:t>
            </a:r>
            <a:r>
              <a:rPr lang="es-EC" sz="1600" dirty="0" err="1">
                <a:solidFill>
                  <a:srgbClr val="000000"/>
                </a:solidFill>
                <a:effectLst/>
                <a:latin typeface="Arial" panose="020B0604020202020204" pitchFamily="34" charset="0"/>
                <a:ea typeface="Arial" panose="020B0604020202020204" pitchFamily="34" charset="0"/>
                <a:cs typeface="Arial" panose="020B0604020202020204" pitchFamily="34" charset="0"/>
              </a:rPr>
              <a:t>Eidpa</a:t>
            </a:r>
            <a:r>
              <a:rPr lang="es-EC"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 para ejecución de lo resuelto. </a:t>
            </a:r>
            <a:endParaRPr lang="es-EC" sz="1600" dirty="0">
              <a:effectLst/>
              <a:latin typeface="Arial" panose="020B0604020202020204" pitchFamily="34" charset="0"/>
              <a:ea typeface="Calibri" panose="020F0502020204030204" pitchFamily="34" charset="0"/>
              <a:cs typeface="Arial" panose="020B0604020202020204" pitchFamily="34" charset="0"/>
            </a:endParaRPr>
          </a:p>
          <a:p>
            <a:pPr marL="226695" algn="just">
              <a:spcAft>
                <a:spcPts val="0"/>
              </a:spcAft>
            </a:pPr>
            <a:endParaRPr lang="es-EC" sz="1600" dirty="0">
              <a:effectLst/>
              <a:latin typeface="Arial" panose="020B0604020202020204" pitchFamily="34" charset="0"/>
              <a:ea typeface="Calibri" panose="020F0502020204030204" pitchFamily="34" charset="0"/>
              <a:cs typeface="Arial" panose="020B0604020202020204" pitchFamily="34" charset="0"/>
            </a:endParaRPr>
          </a:p>
          <a:p>
            <a:pPr marL="285750" indent="-285750" algn="just">
              <a:buFont typeface="Arial" panose="020B0604020202020204" pitchFamily="34" charset="0"/>
              <a:buChar char="•"/>
            </a:pPr>
            <a:endParaRPr lang="es-ES" sz="1600" dirty="0"/>
          </a:p>
        </p:txBody>
      </p:sp>
    </p:spTree>
    <p:extLst>
      <p:ext uri="{BB962C8B-B14F-4D97-AF65-F5344CB8AC3E}">
        <p14:creationId xmlns:p14="http://schemas.microsoft.com/office/powerpoint/2010/main" val="3260506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xmlns="" id="{433DAA5C-B3AF-4B5A-A3DC-B346150E2A5E}"/>
              </a:ext>
            </a:extLst>
          </p:cNvPr>
          <p:cNvPicPr>
            <a:picLocks noChangeAspect="1"/>
          </p:cNvPicPr>
          <p:nvPr/>
        </p:nvPicPr>
        <p:blipFill rotWithShape="1">
          <a:blip r:embed="rId2">
            <a:extLst>
              <a:ext uri="{28A0092B-C50C-407E-A947-70E740481C1C}">
                <a14:useLocalDpi xmlns:a14="http://schemas.microsoft.com/office/drawing/2010/main" val="0"/>
              </a:ext>
            </a:extLst>
          </a:blip>
          <a:srcRect t="-1" r="52020" b="-17443"/>
          <a:stretch/>
        </p:blipFill>
        <p:spPr>
          <a:xfrm>
            <a:off x="889936" y="341679"/>
            <a:ext cx="3026609" cy="702194"/>
          </a:xfrm>
          <a:prstGeom prst="rect">
            <a:avLst/>
          </a:prstGeom>
        </p:spPr>
      </p:pic>
      <p:sp>
        <p:nvSpPr>
          <p:cNvPr id="5" name="CuadroTexto 4">
            <a:extLst>
              <a:ext uri="{FF2B5EF4-FFF2-40B4-BE49-F238E27FC236}">
                <a16:creationId xmlns:a16="http://schemas.microsoft.com/office/drawing/2014/main" xmlns="" id="{E30C9D41-41B7-4AB7-BE02-C658105ED7C7}"/>
              </a:ext>
            </a:extLst>
          </p:cNvPr>
          <p:cNvSpPr txBox="1"/>
          <p:nvPr/>
        </p:nvSpPr>
        <p:spPr>
          <a:xfrm>
            <a:off x="95326" y="1043873"/>
            <a:ext cx="8730176" cy="3322641"/>
          </a:xfrm>
          <a:prstGeom prst="rect">
            <a:avLst/>
          </a:prstGeom>
          <a:noFill/>
        </p:spPr>
        <p:txBody>
          <a:bodyPr wrap="square" rtlCol="0" anchor="t">
            <a:spAutoFit/>
          </a:bodyPr>
          <a:lstStyle/>
          <a:p>
            <a:pPr marL="342900" lvl="0" indent="-342900" algn="just">
              <a:spcAft>
                <a:spcPts val="0"/>
              </a:spcAft>
              <a:buFont typeface="+mj-lt"/>
              <a:buAutoNum type="arabicPeriod" startAt="6"/>
            </a:pPr>
            <a:r>
              <a:rPr lang="es-ES" sz="1400" b="1" dirty="0">
                <a:effectLst/>
                <a:latin typeface="Arial" panose="020B0604020202020204" pitchFamily="34" charset="0"/>
                <a:ea typeface="Calibri" panose="020F0502020204030204" pitchFamily="34" charset="0"/>
                <a:cs typeface="Arial" panose="020B0604020202020204" pitchFamily="34" charset="0"/>
              </a:rPr>
              <a:t>POLÍTICAS:</a:t>
            </a:r>
            <a:endParaRPr lang="es-EC" sz="1400" dirty="0">
              <a:effectLst/>
              <a:latin typeface="Arial" panose="020B0604020202020204" pitchFamily="34" charset="0"/>
              <a:ea typeface="Calibri" panose="020F0502020204030204" pitchFamily="34" charset="0"/>
              <a:cs typeface="Arial" panose="020B0604020202020204" pitchFamily="34" charset="0"/>
            </a:endParaRPr>
          </a:p>
          <a:p>
            <a:pPr marL="226695" algn="just">
              <a:spcAft>
                <a:spcPts val="0"/>
              </a:spcAft>
            </a:pPr>
            <a:r>
              <a:rPr lang="es-EC" sz="1400" dirty="0">
                <a:effectLst/>
                <a:latin typeface="Arial" panose="020B0604020202020204" pitchFamily="34" charset="0"/>
                <a:ea typeface="Calibri" panose="020F0502020204030204" pitchFamily="34" charset="0"/>
                <a:cs typeface="Arial" panose="020B0604020202020204" pitchFamily="34" charset="0"/>
              </a:rPr>
              <a:t>………</a:t>
            </a:r>
          </a:p>
          <a:p>
            <a:pPr marL="226695" algn="just">
              <a:spcAft>
                <a:spcPts val="0"/>
              </a:spcAft>
            </a:pPr>
            <a:endParaRPr lang="es-EC" sz="1600" dirty="0">
              <a:effectLst/>
              <a:latin typeface="Arial" panose="020B0604020202020204" pitchFamily="34" charset="0"/>
              <a:ea typeface="Calibri" panose="020F0502020204030204" pitchFamily="34" charset="0"/>
              <a:cs typeface="Arial" panose="020B0604020202020204" pitchFamily="34" charset="0"/>
            </a:endParaRPr>
          </a:p>
          <a:p>
            <a:pPr marL="450215" algn="just">
              <a:lnSpc>
                <a:spcPct val="93000"/>
              </a:lnSpc>
              <a:spcAft>
                <a:spcPts val="20"/>
              </a:spcAft>
            </a:pPr>
            <a:r>
              <a:rPr lang="es-EC" sz="1600" b="1" dirty="0">
                <a:solidFill>
                  <a:srgbClr val="000000"/>
                </a:solidFill>
                <a:effectLst/>
                <a:latin typeface="Arial" panose="020B0604020202020204" pitchFamily="34" charset="0"/>
                <a:ea typeface="Arial" panose="020B0604020202020204" pitchFamily="34" charset="0"/>
                <a:cs typeface="Arial" panose="020B0604020202020204" pitchFamily="34" charset="0"/>
              </a:rPr>
              <a:t>Segunda instancia </a:t>
            </a:r>
            <a:endParaRPr lang="es-EC" sz="1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93000"/>
              </a:lnSpc>
              <a:spcAft>
                <a:spcPts val="20"/>
              </a:spcAft>
              <a:buFont typeface="Wingdings" panose="05000000000000000000" pitchFamily="2" charset="2"/>
              <a:buChar char=""/>
            </a:pPr>
            <a:r>
              <a:rPr lang="es-EC"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Si el profesor que apela en primera instancia no obtuviera resultados favorables, éste podrá apelar en segunda y última instancia, presentando una solicitud argumentada y adjuntando la evidencia que avale la solicitud, dirigida al </a:t>
            </a:r>
            <a:r>
              <a:rPr lang="es-EC" sz="1600" dirty="0">
                <a:effectLst/>
                <a:latin typeface="Arial" panose="020B0604020202020204" pitchFamily="34" charset="0"/>
                <a:ea typeface="Calibri" panose="020F0502020204030204" pitchFamily="34" charset="0"/>
                <a:cs typeface="Arial" panose="020B0604020202020204" pitchFamily="34" charset="0"/>
              </a:rPr>
              <a:t>Órgano Colegiado Superior</a:t>
            </a:r>
            <a:r>
              <a:rPr lang="es-EC"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 a través del Rector, con copia a la Dirección de Gestión y Aseguramiento de la Calidad. </a:t>
            </a:r>
            <a:endParaRPr lang="es-EC" sz="1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93000"/>
              </a:lnSpc>
              <a:spcAft>
                <a:spcPts val="20"/>
              </a:spcAft>
              <a:buFont typeface="Wingdings" panose="05000000000000000000" pitchFamily="2" charset="2"/>
              <a:buChar char=""/>
            </a:pPr>
            <a:r>
              <a:rPr lang="es-EC"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El </a:t>
            </a:r>
            <a:r>
              <a:rPr lang="es-EC" sz="1600" dirty="0">
                <a:effectLst/>
                <a:latin typeface="Arial" panose="020B0604020202020204" pitchFamily="34" charset="0"/>
                <a:ea typeface="Calibri" panose="020F0502020204030204" pitchFamily="34" charset="0"/>
                <a:cs typeface="Arial" panose="020B0604020202020204" pitchFamily="34" charset="0"/>
              </a:rPr>
              <a:t>Órgano Colegiado Superior</a:t>
            </a:r>
            <a:r>
              <a:rPr lang="es-EC"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 deberá delegar una comisión que genere un informe al respecto de los recursos de apelación de segunda instancia, solicitados por los profesores, previa sesión para resolver las apelaciones, en el término de 30 días laborables de recibida la apelación. </a:t>
            </a:r>
            <a:endParaRPr lang="es-EC" sz="1600" dirty="0">
              <a:effectLst/>
              <a:latin typeface="Arial" panose="020B0604020202020204" pitchFamily="34" charset="0"/>
              <a:ea typeface="Calibri" panose="020F0502020204030204" pitchFamily="34" charset="0"/>
              <a:cs typeface="Arial" panose="020B0604020202020204" pitchFamily="34" charset="0"/>
            </a:endParaRPr>
          </a:p>
          <a:p>
            <a:pPr marL="226695" algn="just">
              <a:spcAft>
                <a:spcPts val="0"/>
              </a:spcAft>
            </a:pPr>
            <a:endParaRPr lang="es-EC" sz="1600" dirty="0">
              <a:effectLst/>
              <a:latin typeface="Arial" panose="020B0604020202020204" pitchFamily="34" charset="0"/>
              <a:ea typeface="Calibri" panose="020F0502020204030204" pitchFamily="34" charset="0"/>
              <a:cs typeface="Arial" panose="020B0604020202020204" pitchFamily="34" charset="0"/>
            </a:endParaRPr>
          </a:p>
          <a:p>
            <a:pPr marL="285750" indent="-285750" algn="just">
              <a:buFont typeface="Arial" panose="020B0604020202020204" pitchFamily="34" charset="0"/>
              <a:buChar char="•"/>
            </a:pPr>
            <a:endParaRPr lang="es-ES" sz="1600" dirty="0"/>
          </a:p>
        </p:txBody>
      </p:sp>
    </p:spTree>
    <p:extLst>
      <p:ext uri="{BB962C8B-B14F-4D97-AF65-F5344CB8AC3E}">
        <p14:creationId xmlns:p14="http://schemas.microsoft.com/office/powerpoint/2010/main" val="2641242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redondeado 8"/>
          <p:cNvSpPr/>
          <p:nvPr/>
        </p:nvSpPr>
        <p:spPr>
          <a:xfrm>
            <a:off x="642344" y="3292884"/>
            <a:ext cx="8079017" cy="579538"/>
          </a:xfrm>
          <a:prstGeom prst="roundRect">
            <a:avLst/>
          </a:prstGeom>
          <a:ln>
            <a:solidFill>
              <a:srgbClr val="FF0000"/>
            </a:solidFill>
          </a:ln>
          <a:effectLst>
            <a:innerShdw blurRad="127000">
              <a:srgbClr val="FF0000"/>
            </a:innerShdw>
          </a:effectLst>
        </p:spPr>
        <p:style>
          <a:lnRef idx="2">
            <a:schemeClr val="accent2"/>
          </a:lnRef>
          <a:fillRef idx="1">
            <a:schemeClr val="lt1"/>
          </a:fillRef>
          <a:effectRef idx="0">
            <a:schemeClr val="accent2"/>
          </a:effectRef>
          <a:fontRef idx="minor">
            <a:schemeClr val="dk1"/>
          </a:fontRef>
        </p:style>
        <p:txBody>
          <a:bodyPr rtlCol="0" anchor="ctr"/>
          <a:lstStyle/>
          <a:p>
            <a:pPr lvl="0" algn="ctr"/>
            <a:r>
              <a:rPr lang="es-ES" sz="2800" b="1">
                <a:solidFill>
                  <a:schemeClr val="tx1"/>
                </a:solidFill>
              </a:rPr>
              <a:t>Actualización 8.3. Medios de Verificación</a:t>
            </a:r>
          </a:p>
        </p:txBody>
      </p:sp>
      <p:pic>
        <p:nvPicPr>
          <p:cNvPr id="2" name="Imagen 1">
            <a:extLst>
              <a:ext uri="{FF2B5EF4-FFF2-40B4-BE49-F238E27FC236}">
                <a16:creationId xmlns:a16="http://schemas.microsoft.com/office/drawing/2014/main" xmlns="" id="{433DAA5C-B3AF-4B5A-A3DC-B346150E2A5E}"/>
              </a:ext>
            </a:extLst>
          </p:cNvPr>
          <p:cNvPicPr>
            <a:picLocks noChangeAspect="1"/>
          </p:cNvPicPr>
          <p:nvPr/>
        </p:nvPicPr>
        <p:blipFill rotWithShape="1">
          <a:blip r:embed="rId2">
            <a:extLst>
              <a:ext uri="{28A0092B-C50C-407E-A947-70E740481C1C}">
                <a14:useLocalDpi xmlns:a14="http://schemas.microsoft.com/office/drawing/2010/main" val="0"/>
              </a:ext>
            </a:extLst>
          </a:blip>
          <a:srcRect t="-1" r="52020" b="-17443"/>
          <a:stretch/>
        </p:blipFill>
        <p:spPr>
          <a:xfrm>
            <a:off x="889936" y="341679"/>
            <a:ext cx="3026609" cy="702194"/>
          </a:xfrm>
          <a:prstGeom prst="rect">
            <a:avLst/>
          </a:prstGeom>
        </p:spPr>
      </p:pic>
    </p:spTree>
    <p:extLst>
      <p:ext uri="{BB962C8B-B14F-4D97-AF65-F5344CB8AC3E}">
        <p14:creationId xmlns:p14="http://schemas.microsoft.com/office/powerpoint/2010/main" val="683589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redondeado 8"/>
          <p:cNvSpPr/>
          <p:nvPr/>
        </p:nvSpPr>
        <p:spPr>
          <a:xfrm rot="16200000">
            <a:off x="-1779781" y="3224664"/>
            <a:ext cx="4753498" cy="579538"/>
          </a:xfrm>
          <a:prstGeom prst="roundRect">
            <a:avLst/>
          </a:prstGeom>
          <a:ln>
            <a:solidFill>
              <a:srgbClr val="FF0000"/>
            </a:solidFill>
          </a:ln>
          <a:effectLst>
            <a:innerShdw blurRad="127000">
              <a:srgbClr val="FF0000"/>
            </a:innerShdw>
          </a:effectLst>
        </p:spPr>
        <p:style>
          <a:lnRef idx="2">
            <a:schemeClr val="accent2"/>
          </a:lnRef>
          <a:fillRef idx="1">
            <a:schemeClr val="lt1"/>
          </a:fillRef>
          <a:effectRef idx="0">
            <a:schemeClr val="accent2"/>
          </a:effectRef>
          <a:fontRef idx="minor">
            <a:schemeClr val="dk1"/>
          </a:fontRef>
        </p:style>
        <p:txBody>
          <a:bodyPr rtlCol="0" anchor="ctr"/>
          <a:lstStyle/>
          <a:p>
            <a:pPr lvl="0" algn="ctr"/>
            <a:r>
              <a:rPr lang="es-ES" sz="2800" b="1">
                <a:solidFill>
                  <a:schemeClr val="tx1"/>
                </a:solidFill>
              </a:rPr>
              <a:t>Coevaluación de directivos</a:t>
            </a:r>
          </a:p>
        </p:txBody>
      </p:sp>
      <p:sp>
        <p:nvSpPr>
          <p:cNvPr id="3" name="Elipse 2">
            <a:extLst>
              <a:ext uri="{FF2B5EF4-FFF2-40B4-BE49-F238E27FC236}">
                <a16:creationId xmlns:a16="http://schemas.microsoft.com/office/drawing/2014/main" xmlns="" id="{A6E58658-CACF-4462-AB8E-A7F454C2B970}"/>
              </a:ext>
            </a:extLst>
          </p:cNvPr>
          <p:cNvSpPr/>
          <p:nvPr/>
        </p:nvSpPr>
        <p:spPr>
          <a:xfrm>
            <a:off x="4572001" y="0"/>
            <a:ext cx="1902732" cy="6602819"/>
          </a:xfrm>
          <a:prstGeom prst="ellipse">
            <a:avLst/>
          </a:prstGeom>
          <a:no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s-EC"/>
          </a:p>
        </p:txBody>
      </p:sp>
      <p:graphicFrame>
        <p:nvGraphicFramePr>
          <p:cNvPr id="4" name="Tabla 3">
            <a:extLst>
              <a:ext uri="{FF2B5EF4-FFF2-40B4-BE49-F238E27FC236}">
                <a16:creationId xmlns:a16="http://schemas.microsoft.com/office/drawing/2014/main" xmlns="" id="{5C6CC8C9-F908-42BF-8301-F73C32A58EEB}"/>
              </a:ext>
            </a:extLst>
          </p:cNvPr>
          <p:cNvGraphicFramePr/>
          <p:nvPr>
            <p:extLst>
              <p:ext uri="{D42A27DB-BD31-4B8C-83A1-F6EECF244321}">
                <p14:modId xmlns:p14="http://schemas.microsoft.com/office/powerpoint/2010/main" val="4182191625"/>
              </p:ext>
            </p:extLst>
          </p:nvPr>
        </p:nvGraphicFramePr>
        <p:xfrm>
          <a:off x="1231571" y="191916"/>
          <a:ext cx="7419268" cy="6143936"/>
        </p:xfrm>
        <a:graphic>
          <a:graphicData uri="http://schemas.openxmlformats.org/drawingml/2006/table">
            <a:tbl>
              <a:tblPr firstRow="1" firstCol="1" bandRow="1">
                <a:tableStyleId>{5940675A-B579-460E-94D1-54222C63F5DA}</a:tableStyleId>
              </a:tblPr>
              <a:tblGrid>
                <a:gridCol w="1742780">
                  <a:extLst>
                    <a:ext uri="{9D8B030D-6E8A-4147-A177-3AD203B41FA5}">
                      <a16:colId xmlns:a16="http://schemas.microsoft.com/office/drawing/2014/main" xmlns="" val="4235182013"/>
                    </a:ext>
                  </a:extLst>
                </a:gridCol>
                <a:gridCol w="1742780">
                  <a:extLst>
                    <a:ext uri="{9D8B030D-6E8A-4147-A177-3AD203B41FA5}">
                      <a16:colId xmlns:a16="http://schemas.microsoft.com/office/drawing/2014/main" xmlns="" val="3094480800"/>
                    </a:ext>
                  </a:extLst>
                </a:gridCol>
                <a:gridCol w="1705437">
                  <a:extLst>
                    <a:ext uri="{9D8B030D-6E8A-4147-A177-3AD203B41FA5}">
                      <a16:colId xmlns:a16="http://schemas.microsoft.com/office/drawing/2014/main" xmlns="" val="1272481463"/>
                    </a:ext>
                  </a:extLst>
                </a:gridCol>
                <a:gridCol w="2228271">
                  <a:extLst>
                    <a:ext uri="{9D8B030D-6E8A-4147-A177-3AD203B41FA5}">
                      <a16:colId xmlns:a16="http://schemas.microsoft.com/office/drawing/2014/main" xmlns="" val="2840288640"/>
                    </a:ext>
                  </a:extLst>
                </a:gridCol>
              </a:tblGrid>
              <a:tr h="546653">
                <a:tc>
                  <a:txBody>
                    <a:bodyPr/>
                    <a:lstStyle/>
                    <a:p>
                      <a:pPr algn="ctr" fontAlgn="ctr">
                        <a:spcBef>
                          <a:spcPts val="0"/>
                        </a:spcBef>
                        <a:spcAft>
                          <a:spcPts val="0"/>
                        </a:spcAft>
                      </a:pPr>
                      <a:r>
                        <a:rPr lang="es-EC" sz="1400" u="none" strike="noStrike" dirty="0">
                          <a:effectLst/>
                        </a:rPr>
                        <a:t>CRITERIO</a:t>
                      </a:r>
                      <a:endParaRPr lang="es-EC" sz="2000" b="0" i="0" u="none" strike="noStrike" dirty="0">
                        <a:effectLst/>
                        <a:latin typeface="Arial" panose="020B0604020202020204" pitchFamily="34" charset="0"/>
                      </a:endParaRPr>
                    </a:p>
                  </a:txBody>
                  <a:tcPr marL="14008" marR="14008" marT="2001" marB="0" anchor="ctr"/>
                </a:tc>
                <a:tc>
                  <a:txBody>
                    <a:bodyPr/>
                    <a:lstStyle/>
                    <a:p>
                      <a:pPr algn="ctr" fontAlgn="ctr">
                        <a:spcBef>
                          <a:spcPts val="0"/>
                        </a:spcBef>
                        <a:spcAft>
                          <a:spcPts val="0"/>
                        </a:spcAft>
                      </a:pPr>
                      <a:r>
                        <a:rPr lang="es-EC" sz="1400" u="none" strike="noStrike">
                          <a:effectLst/>
                        </a:rPr>
                        <a:t>PREGUNTA</a:t>
                      </a:r>
                      <a:endParaRPr lang="es-EC" sz="2000" b="0" i="0" u="none" strike="noStrike">
                        <a:effectLst/>
                        <a:latin typeface="Arial" panose="020B0604020202020204" pitchFamily="34" charset="0"/>
                      </a:endParaRPr>
                    </a:p>
                  </a:txBody>
                  <a:tcPr marL="14008" marR="14008" marT="2001" marB="0" anchor="ctr"/>
                </a:tc>
                <a:tc>
                  <a:txBody>
                    <a:bodyPr/>
                    <a:lstStyle/>
                    <a:p>
                      <a:pPr algn="ctr" fontAlgn="ctr">
                        <a:spcBef>
                          <a:spcPts val="0"/>
                        </a:spcBef>
                        <a:spcAft>
                          <a:spcPts val="0"/>
                        </a:spcAft>
                      </a:pPr>
                      <a:r>
                        <a:rPr lang="es-EC" sz="1400" u="none" strike="noStrike">
                          <a:effectLst/>
                        </a:rPr>
                        <a:t>FUENTE DE INFORMACIÓN</a:t>
                      </a:r>
                      <a:endParaRPr lang="es-EC" sz="2000" b="0" i="0" u="none" strike="noStrike">
                        <a:effectLst/>
                        <a:latin typeface="Arial" panose="020B0604020202020204" pitchFamily="34" charset="0"/>
                      </a:endParaRPr>
                    </a:p>
                  </a:txBody>
                  <a:tcPr marL="14008" marR="14008" marT="2001" marB="0" anchor="ctr"/>
                </a:tc>
                <a:tc>
                  <a:txBody>
                    <a:bodyPr/>
                    <a:lstStyle/>
                    <a:p>
                      <a:pPr algn="ctr" fontAlgn="ctr">
                        <a:spcBef>
                          <a:spcPts val="0"/>
                        </a:spcBef>
                        <a:spcAft>
                          <a:spcPts val="0"/>
                        </a:spcAft>
                      </a:pPr>
                      <a:r>
                        <a:rPr lang="es-ES" sz="1400" u="none" strike="noStrike">
                          <a:effectLst/>
                        </a:rPr>
                        <a:t>RESPONSABLE DE GENERAR LA FUENTE DE INFORMACIÓN</a:t>
                      </a:r>
                      <a:endParaRPr lang="es-ES" sz="2000" b="0" i="0" u="none" strike="noStrike">
                        <a:effectLst/>
                        <a:latin typeface="Arial" panose="020B0604020202020204" pitchFamily="34" charset="0"/>
                      </a:endParaRPr>
                    </a:p>
                  </a:txBody>
                  <a:tcPr marL="14008" marR="14008" marT="2001" marB="0" anchor="ctr"/>
                </a:tc>
                <a:extLst>
                  <a:ext uri="{0D108BD9-81ED-4DB2-BD59-A6C34878D82A}">
                    <a16:rowId xmlns:a16="http://schemas.microsoft.com/office/drawing/2014/main" xmlns="" val="2786421175"/>
                  </a:ext>
                </a:extLst>
              </a:tr>
              <a:tr h="989721">
                <a:tc>
                  <a:txBody>
                    <a:bodyPr/>
                    <a:lstStyle/>
                    <a:p>
                      <a:pPr algn="just" fontAlgn="ctr">
                        <a:spcBef>
                          <a:spcPts val="0"/>
                        </a:spcBef>
                        <a:spcAft>
                          <a:spcPts val="0"/>
                        </a:spcAft>
                      </a:pPr>
                      <a:r>
                        <a:rPr lang="es-EC" sz="1400" u="none" strike="noStrike" dirty="0">
                          <a:effectLst/>
                        </a:rPr>
                        <a:t>Cumplimiento del sílabo</a:t>
                      </a:r>
                      <a:endParaRPr lang="es-EC" sz="2000" b="0" i="0" u="none" strike="noStrike" dirty="0">
                        <a:effectLst/>
                        <a:latin typeface="Arial" panose="020B0604020202020204" pitchFamily="34" charset="0"/>
                      </a:endParaRPr>
                    </a:p>
                  </a:txBody>
                  <a:tcPr marL="14008" marR="14008" marT="2001" marB="0" anchor="ctr"/>
                </a:tc>
                <a:tc>
                  <a:txBody>
                    <a:bodyPr/>
                    <a:lstStyle/>
                    <a:p>
                      <a:pPr algn="just" fontAlgn="b">
                        <a:spcBef>
                          <a:spcPts val="0"/>
                        </a:spcBef>
                        <a:spcAft>
                          <a:spcPts val="0"/>
                        </a:spcAft>
                      </a:pPr>
                      <a:r>
                        <a:rPr lang="es-ES" sz="1400" u="none" strike="noStrike" dirty="0">
                          <a:effectLst/>
                        </a:rPr>
                        <a:t>¿El profesor evidencia la aprobación del sílabo y de ser el caso la guía de estudio, de manera oportuna?</a:t>
                      </a:r>
                      <a:endParaRPr lang="es-ES" sz="2000" b="0" i="0" u="none" strike="noStrike" dirty="0">
                        <a:effectLst/>
                        <a:latin typeface="Arial" panose="020B0604020202020204" pitchFamily="34" charset="0"/>
                      </a:endParaRPr>
                    </a:p>
                  </a:txBody>
                  <a:tcPr marL="14008" marR="14008" marT="2001" marB="0" anchor="b"/>
                </a:tc>
                <a:tc>
                  <a:txBody>
                    <a:bodyPr/>
                    <a:lstStyle/>
                    <a:p>
                      <a:pPr algn="ctr" fontAlgn="ctr">
                        <a:spcBef>
                          <a:spcPts val="0"/>
                        </a:spcBef>
                        <a:spcAft>
                          <a:spcPts val="0"/>
                        </a:spcAft>
                      </a:pPr>
                      <a:r>
                        <a:rPr lang="es-EC" sz="1400" u="none" strike="noStrike">
                          <a:effectLst/>
                        </a:rPr>
                        <a:t>Informe consolidado</a:t>
                      </a:r>
                      <a:endParaRPr lang="es-EC" sz="2000" b="0" i="0" u="none" strike="noStrike">
                        <a:effectLst/>
                        <a:latin typeface="Arial" panose="020B0604020202020204" pitchFamily="34" charset="0"/>
                      </a:endParaRPr>
                    </a:p>
                  </a:txBody>
                  <a:tcPr marL="14008" marR="14008" marT="2001" marB="0" anchor="ctr"/>
                </a:tc>
                <a:tc>
                  <a:txBody>
                    <a:bodyPr/>
                    <a:lstStyle/>
                    <a:p>
                      <a:pPr algn="just" fontAlgn="ctr">
                        <a:spcBef>
                          <a:spcPts val="0"/>
                        </a:spcBef>
                        <a:spcAft>
                          <a:spcPts val="0"/>
                        </a:spcAft>
                      </a:pPr>
                      <a:r>
                        <a:rPr lang="es-EC" sz="1400" u="none" strike="noStrike">
                          <a:effectLst/>
                        </a:rPr>
                        <a:t>Presidente de Comisión Académica</a:t>
                      </a:r>
                      <a:endParaRPr lang="es-EC" sz="2000" b="0" i="0" u="none" strike="noStrike">
                        <a:effectLst/>
                        <a:latin typeface="Arial" panose="020B0604020202020204" pitchFamily="34" charset="0"/>
                      </a:endParaRPr>
                    </a:p>
                  </a:txBody>
                  <a:tcPr marL="14008" marR="14008" marT="2001" marB="0" anchor="ctr"/>
                </a:tc>
                <a:extLst>
                  <a:ext uri="{0D108BD9-81ED-4DB2-BD59-A6C34878D82A}">
                    <a16:rowId xmlns:a16="http://schemas.microsoft.com/office/drawing/2014/main" xmlns="" val="1740538947"/>
                  </a:ext>
                </a:extLst>
              </a:tr>
              <a:tr h="251277">
                <a:tc>
                  <a:txBody>
                    <a:bodyPr/>
                    <a:lstStyle/>
                    <a:p>
                      <a:pPr algn="just" fontAlgn="ctr">
                        <a:spcBef>
                          <a:spcPts val="0"/>
                        </a:spcBef>
                        <a:spcAft>
                          <a:spcPts val="0"/>
                        </a:spcAft>
                      </a:pPr>
                      <a:r>
                        <a:rPr lang="es-EC" sz="1400" u="none" strike="noStrike">
                          <a:effectLst/>
                        </a:rPr>
                        <a:t>Abordaje Didáctico</a:t>
                      </a:r>
                      <a:endParaRPr lang="es-EC" sz="2000" b="0" i="0" u="none" strike="noStrike">
                        <a:effectLst/>
                        <a:latin typeface="Arial" panose="020B0604020202020204" pitchFamily="34" charset="0"/>
                      </a:endParaRPr>
                    </a:p>
                  </a:txBody>
                  <a:tcPr marL="14008" marR="14008" marT="2001" marB="0" anchor="ctr"/>
                </a:tc>
                <a:tc gridSpan="3">
                  <a:txBody>
                    <a:bodyPr/>
                    <a:lstStyle/>
                    <a:p>
                      <a:pPr algn="ctr" fontAlgn="b">
                        <a:spcBef>
                          <a:spcPts val="0"/>
                        </a:spcBef>
                        <a:spcAft>
                          <a:spcPts val="0"/>
                        </a:spcAft>
                      </a:pPr>
                      <a:r>
                        <a:rPr lang="es-EC" sz="1400" u="none" strike="noStrike" dirty="0">
                          <a:effectLst/>
                        </a:rPr>
                        <a:t>NO APLICA</a:t>
                      </a:r>
                      <a:endParaRPr lang="es-EC" sz="2000" b="0" i="0" u="none" strike="noStrike" dirty="0">
                        <a:effectLst/>
                        <a:latin typeface="Arial" panose="020B0604020202020204" pitchFamily="34" charset="0"/>
                      </a:endParaRPr>
                    </a:p>
                  </a:txBody>
                  <a:tcPr marL="14008" marR="14008" marT="2001" marB="0" anchor="b"/>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2737746194"/>
                  </a:ext>
                </a:extLst>
              </a:tr>
              <a:tr h="374350">
                <a:tc>
                  <a:txBody>
                    <a:bodyPr/>
                    <a:lstStyle/>
                    <a:p>
                      <a:pPr algn="just" fontAlgn="ctr">
                        <a:spcBef>
                          <a:spcPts val="0"/>
                        </a:spcBef>
                        <a:spcAft>
                          <a:spcPts val="0"/>
                        </a:spcAft>
                      </a:pPr>
                      <a:r>
                        <a:rPr lang="es-EC" sz="1400" u="none" strike="noStrike">
                          <a:effectLst/>
                        </a:rPr>
                        <a:t>Recursos y tecnología educativa</a:t>
                      </a:r>
                      <a:endParaRPr lang="es-EC" sz="2000" b="0" i="0" u="none" strike="noStrike">
                        <a:effectLst/>
                        <a:latin typeface="Arial" panose="020B0604020202020204" pitchFamily="34" charset="0"/>
                      </a:endParaRPr>
                    </a:p>
                  </a:txBody>
                  <a:tcPr marL="14008" marR="14008" marT="2001" marB="0" anchor="ctr"/>
                </a:tc>
                <a:tc gridSpan="3">
                  <a:txBody>
                    <a:bodyPr/>
                    <a:lstStyle/>
                    <a:p>
                      <a:pPr algn="ctr" fontAlgn="b">
                        <a:spcBef>
                          <a:spcPts val="0"/>
                        </a:spcBef>
                        <a:spcAft>
                          <a:spcPts val="0"/>
                        </a:spcAft>
                      </a:pPr>
                      <a:r>
                        <a:rPr lang="es-EC" sz="1400" u="none" strike="noStrike" dirty="0">
                          <a:effectLst/>
                        </a:rPr>
                        <a:t>NO APLICA</a:t>
                      </a:r>
                      <a:endParaRPr lang="es-EC" sz="2000" b="0" i="0" u="none" strike="noStrike" dirty="0">
                        <a:effectLst/>
                        <a:latin typeface="Arial" panose="020B0604020202020204" pitchFamily="34" charset="0"/>
                      </a:endParaRPr>
                    </a:p>
                  </a:txBody>
                  <a:tcPr marL="14008" marR="14008" marT="2001" marB="0" anchor="b"/>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2411337598"/>
                  </a:ext>
                </a:extLst>
              </a:tr>
              <a:tr h="287172">
                <a:tc>
                  <a:txBody>
                    <a:bodyPr/>
                    <a:lstStyle/>
                    <a:p>
                      <a:pPr algn="just" fontAlgn="ctr">
                        <a:spcBef>
                          <a:spcPts val="0"/>
                        </a:spcBef>
                        <a:spcAft>
                          <a:spcPts val="0"/>
                        </a:spcAft>
                      </a:pPr>
                      <a:r>
                        <a:rPr lang="es-EC" sz="1400" u="none" strike="noStrike">
                          <a:effectLst/>
                        </a:rPr>
                        <a:t>Estrategias de evaluación</a:t>
                      </a:r>
                      <a:endParaRPr lang="es-EC" sz="2000" b="0" i="0" u="none" strike="noStrike">
                        <a:effectLst/>
                        <a:latin typeface="Arial" panose="020B0604020202020204" pitchFamily="34" charset="0"/>
                      </a:endParaRPr>
                    </a:p>
                  </a:txBody>
                  <a:tcPr marL="14008" marR="14008" marT="2001" marB="0" anchor="ctr"/>
                </a:tc>
                <a:tc gridSpan="3">
                  <a:txBody>
                    <a:bodyPr/>
                    <a:lstStyle/>
                    <a:p>
                      <a:pPr algn="ctr" fontAlgn="b">
                        <a:spcBef>
                          <a:spcPts val="0"/>
                        </a:spcBef>
                        <a:spcAft>
                          <a:spcPts val="0"/>
                        </a:spcAft>
                      </a:pPr>
                      <a:r>
                        <a:rPr lang="es-EC" sz="1400" u="none" strike="noStrike" dirty="0">
                          <a:effectLst/>
                        </a:rPr>
                        <a:t>NO APLICA</a:t>
                      </a:r>
                      <a:endParaRPr lang="es-EC" sz="2000" b="0" i="0" u="none" strike="noStrike" dirty="0">
                        <a:effectLst/>
                        <a:latin typeface="Arial" panose="020B0604020202020204" pitchFamily="34" charset="0"/>
                      </a:endParaRPr>
                    </a:p>
                  </a:txBody>
                  <a:tcPr marL="14008" marR="14008" marT="2001" marB="0" anchor="b"/>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3847563534"/>
                  </a:ext>
                </a:extLst>
              </a:tr>
              <a:tr h="793830">
                <a:tc>
                  <a:txBody>
                    <a:bodyPr/>
                    <a:lstStyle/>
                    <a:p>
                      <a:pPr algn="just" fontAlgn="ctr">
                        <a:spcBef>
                          <a:spcPts val="0"/>
                        </a:spcBef>
                        <a:spcAft>
                          <a:spcPts val="0"/>
                        </a:spcAft>
                      </a:pPr>
                      <a:r>
                        <a:rPr lang="es-EC" sz="1400" u="none" strike="noStrike">
                          <a:effectLst/>
                        </a:rPr>
                        <a:t>Orientación por tutorías</a:t>
                      </a:r>
                      <a:endParaRPr lang="es-EC" sz="2000" b="0" i="0" u="none" strike="noStrike">
                        <a:effectLst/>
                        <a:latin typeface="Arial" panose="020B0604020202020204" pitchFamily="34" charset="0"/>
                      </a:endParaRPr>
                    </a:p>
                  </a:txBody>
                  <a:tcPr marL="14008" marR="14008" marT="2001" marB="0" anchor="ctr"/>
                </a:tc>
                <a:tc>
                  <a:txBody>
                    <a:bodyPr/>
                    <a:lstStyle/>
                    <a:p>
                      <a:pPr algn="just" fontAlgn="ctr">
                        <a:spcBef>
                          <a:spcPts val="0"/>
                        </a:spcBef>
                        <a:spcAft>
                          <a:spcPts val="0"/>
                        </a:spcAft>
                      </a:pPr>
                      <a:r>
                        <a:rPr lang="es-ES" sz="1400" u="none" strike="noStrike" dirty="0">
                          <a:effectLst/>
                        </a:rPr>
                        <a:t>¿El profesor evidencia el registro de las actividades de tutorías académicas?</a:t>
                      </a:r>
                      <a:endParaRPr lang="es-ES" sz="2000" b="0" i="0" u="none" strike="noStrike" dirty="0">
                        <a:effectLst/>
                        <a:latin typeface="Arial" panose="020B0604020202020204" pitchFamily="34" charset="0"/>
                      </a:endParaRPr>
                    </a:p>
                  </a:txBody>
                  <a:tcPr marL="14008" marR="14008" marT="2001" marB="0" anchor="ctr"/>
                </a:tc>
                <a:tc>
                  <a:txBody>
                    <a:bodyPr/>
                    <a:lstStyle/>
                    <a:p>
                      <a:pPr algn="ctr" fontAlgn="ctr">
                        <a:spcBef>
                          <a:spcPts val="0"/>
                        </a:spcBef>
                        <a:spcAft>
                          <a:spcPts val="0"/>
                        </a:spcAft>
                      </a:pPr>
                      <a:r>
                        <a:rPr lang="es-EC" sz="1400" u="none" strike="noStrike">
                          <a:effectLst/>
                        </a:rPr>
                        <a:t>Reporte</a:t>
                      </a:r>
                      <a:endParaRPr lang="es-EC" sz="2000" u="none" strike="noStrike">
                        <a:effectLst/>
                      </a:endParaRPr>
                    </a:p>
                    <a:p>
                      <a:pPr algn="ctr" fontAlgn="ctr">
                        <a:spcBef>
                          <a:spcPts val="0"/>
                        </a:spcBef>
                        <a:spcAft>
                          <a:spcPts val="0"/>
                        </a:spcAft>
                      </a:pPr>
                      <a:r>
                        <a:rPr lang="es-EC" sz="1400" u="none" strike="noStrike">
                          <a:effectLst/>
                        </a:rPr>
                        <a:t>de cumplimiento</a:t>
                      </a:r>
                      <a:endParaRPr lang="es-EC" sz="2000" b="0" i="0" u="none" strike="noStrike">
                        <a:effectLst/>
                        <a:latin typeface="Arial" panose="020B0604020202020204" pitchFamily="34" charset="0"/>
                      </a:endParaRPr>
                    </a:p>
                  </a:txBody>
                  <a:tcPr marL="14008" marR="14008" marT="2001" marB="0" anchor="ctr"/>
                </a:tc>
                <a:tc>
                  <a:txBody>
                    <a:bodyPr/>
                    <a:lstStyle/>
                    <a:p>
                      <a:pPr algn="just" fontAlgn="ctr">
                        <a:spcBef>
                          <a:spcPts val="0"/>
                        </a:spcBef>
                        <a:spcAft>
                          <a:spcPts val="0"/>
                        </a:spcAft>
                      </a:pPr>
                      <a:r>
                        <a:rPr lang="es-EC" sz="1400" u="none" strike="noStrike">
                          <a:effectLst/>
                        </a:rPr>
                        <a:t>Responsable de tutorías</a:t>
                      </a:r>
                      <a:endParaRPr lang="es-EC" sz="2000" b="0" i="0" u="none" strike="noStrike">
                        <a:effectLst/>
                        <a:latin typeface="Arial" panose="020B0604020202020204" pitchFamily="34" charset="0"/>
                      </a:endParaRPr>
                    </a:p>
                  </a:txBody>
                  <a:tcPr marL="14008" marR="14008" marT="2001" marB="0" anchor="ctr"/>
                </a:tc>
                <a:extLst>
                  <a:ext uri="{0D108BD9-81ED-4DB2-BD59-A6C34878D82A}">
                    <a16:rowId xmlns:a16="http://schemas.microsoft.com/office/drawing/2014/main" xmlns="" val="575784370"/>
                  </a:ext>
                </a:extLst>
              </a:tr>
              <a:tr h="989721">
                <a:tc>
                  <a:txBody>
                    <a:bodyPr/>
                    <a:lstStyle/>
                    <a:p>
                      <a:pPr algn="just" fontAlgn="ctr">
                        <a:spcBef>
                          <a:spcPts val="0"/>
                        </a:spcBef>
                        <a:spcAft>
                          <a:spcPts val="0"/>
                        </a:spcAft>
                      </a:pPr>
                      <a:r>
                        <a:rPr lang="es-EC" sz="1400" u="none" strike="noStrike">
                          <a:effectLst/>
                        </a:rPr>
                        <a:t>Seguimiento de prácticas preprofesionales</a:t>
                      </a:r>
                      <a:endParaRPr lang="es-EC" sz="2000" b="0" i="0" u="none" strike="noStrike">
                        <a:effectLst/>
                        <a:latin typeface="Arial" panose="020B0604020202020204" pitchFamily="34" charset="0"/>
                      </a:endParaRPr>
                    </a:p>
                  </a:txBody>
                  <a:tcPr marL="14008" marR="14008" marT="2001" marB="0" anchor="ctr"/>
                </a:tc>
                <a:tc>
                  <a:txBody>
                    <a:bodyPr/>
                    <a:lstStyle/>
                    <a:p>
                      <a:pPr algn="just" fontAlgn="ctr">
                        <a:spcBef>
                          <a:spcPts val="0"/>
                        </a:spcBef>
                        <a:spcAft>
                          <a:spcPts val="0"/>
                        </a:spcAft>
                      </a:pPr>
                      <a:r>
                        <a:rPr lang="es-ES" sz="1400" u="none" strike="noStrike">
                          <a:effectLst/>
                        </a:rPr>
                        <a:t>¿El profesor evidencia registro de las actividades de supervisión de prácticas preprofesionales?</a:t>
                      </a:r>
                      <a:endParaRPr lang="es-ES" sz="2000" b="0" i="0" u="none" strike="noStrike">
                        <a:effectLst/>
                        <a:latin typeface="Arial" panose="020B0604020202020204" pitchFamily="34" charset="0"/>
                      </a:endParaRPr>
                    </a:p>
                  </a:txBody>
                  <a:tcPr marL="14008" marR="14008" marT="2001" marB="0" anchor="ctr"/>
                </a:tc>
                <a:tc>
                  <a:txBody>
                    <a:bodyPr/>
                    <a:lstStyle/>
                    <a:p>
                      <a:pPr algn="ctr" fontAlgn="ctr">
                        <a:spcBef>
                          <a:spcPts val="0"/>
                        </a:spcBef>
                        <a:spcAft>
                          <a:spcPts val="0"/>
                        </a:spcAft>
                      </a:pPr>
                      <a:r>
                        <a:rPr lang="es-EC" sz="1400" u="none" strike="noStrike" dirty="0">
                          <a:effectLst/>
                        </a:rPr>
                        <a:t>Registro/</a:t>
                      </a:r>
                      <a:endParaRPr lang="es-EC" sz="2000" u="none" strike="noStrike" dirty="0">
                        <a:effectLst/>
                      </a:endParaRPr>
                    </a:p>
                    <a:p>
                      <a:pPr algn="ctr" fontAlgn="ctr">
                        <a:spcBef>
                          <a:spcPts val="0"/>
                        </a:spcBef>
                        <a:spcAft>
                          <a:spcPts val="0"/>
                        </a:spcAft>
                      </a:pPr>
                      <a:r>
                        <a:rPr lang="es-EC" sz="1400" u="none" strike="noStrike" dirty="0">
                          <a:effectLst/>
                        </a:rPr>
                        <a:t>Reporte</a:t>
                      </a:r>
                      <a:endParaRPr lang="es-EC" sz="2000" u="none" strike="noStrike" dirty="0">
                        <a:effectLst/>
                      </a:endParaRPr>
                    </a:p>
                    <a:p>
                      <a:pPr algn="ctr" fontAlgn="ctr">
                        <a:spcBef>
                          <a:spcPts val="0"/>
                        </a:spcBef>
                        <a:spcAft>
                          <a:spcPts val="0"/>
                        </a:spcAft>
                      </a:pPr>
                      <a:r>
                        <a:rPr lang="es-EC" sz="1400" u="none" strike="noStrike" dirty="0">
                          <a:effectLst/>
                        </a:rPr>
                        <a:t>PVV-08-F-004</a:t>
                      </a:r>
                      <a:endParaRPr lang="es-EC" sz="2000" b="0" i="0" u="none" strike="noStrike" dirty="0">
                        <a:effectLst/>
                        <a:latin typeface="Arial" panose="020B0604020202020204" pitchFamily="34" charset="0"/>
                      </a:endParaRPr>
                    </a:p>
                  </a:txBody>
                  <a:tcPr marL="14008" marR="14008" marT="2001" marB="0" anchor="ctr"/>
                </a:tc>
                <a:tc>
                  <a:txBody>
                    <a:bodyPr/>
                    <a:lstStyle/>
                    <a:p>
                      <a:pPr algn="just" fontAlgn="ctr">
                        <a:spcBef>
                          <a:spcPts val="0"/>
                        </a:spcBef>
                        <a:spcAft>
                          <a:spcPts val="0"/>
                        </a:spcAft>
                      </a:pPr>
                      <a:r>
                        <a:rPr lang="es-ES" sz="1400" u="none" strike="noStrike">
                          <a:effectLst/>
                        </a:rPr>
                        <a:t>Responsable de prácticas preprofesionales de la facultad/extensión</a:t>
                      </a:r>
                      <a:endParaRPr lang="es-ES" sz="2000" b="0" i="0" u="none" strike="noStrike">
                        <a:effectLst/>
                        <a:latin typeface="Arial" panose="020B0604020202020204" pitchFamily="34" charset="0"/>
                      </a:endParaRPr>
                    </a:p>
                  </a:txBody>
                  <a:tcPr marL="14008" marR="14008" marT="2001" marB="0" anchor="ctr"/>
                </a:tc>
                <a:extLst>
                  <a:ext uri="{0D108BD9-81ED-4DB2-BD59-A6C34878D82A}">
                    <a16:rowId xmlns:a16="http://schemas.microsoft.com/office/drawing/2014/main" xmlns="" val="3611125062"/>
                  </a:ext>
                </a:extLst>
              </a:tr>
              <a:tr h="989721">
                <a:tc>
                  <a:txBody>
                    <a:bodyPr/>
                    <a:lstStyle/>
                    <a:p>
                      <a:pPr algn="just" fontAlgn="ctr">
                        <a:spcBef>
                          <a:spcPts val="0"/>
                        </a:spcBef>
                        <a:spcAft>
                          <a:spcPts val="0"/>
                        </a:spcAft>
                      </a:pPr>
                      <a:r>
                        <a:rPr lang="es-EC" sz="1400" u="none" strike="noStrike">
                          <a:effectLst/>
                        </a:rPr>
                        <a:t>Dirección de titulación</a:t>
                      </a:r>
                      <a:endParaRPr lang="es-EC" sz="2000" b="0" i="0" u="none" strike="noStrike">
                        <a:effectLst/>
                        <a:latin typeface="Arial" panose="020B0604020202020204" pitchFamily="34" charset="0"/>
                      </a:endParaRPr>
                    </a:p>
                  </a:txBody>
                  <a:tcPr marL="14008" marR="14008" marT="2001" marB="0" anchor="ctr"/>
                </a:tc>
                <a:tc>
                  <a:txBody>
                    <a:bodyPr/>
                    <a:lstStyle/>
                    <a:p>
                      <a:pPr algn="just" fontAlgn="ctr">
                        <a:spcBef>
                          <a:spcPts val="0"/>
                        </a:spcBef>
                        <a:spcAft>
                          <a:spcPts val="0"/>
                        </a:spcAft>
                      </a:pPr>
                      <a:r>
                        <a:rPr lang="es-ES" sz="1400" u="none" strike="noStrike">
                          <a:effectLst/>
                        </a:rPr>
                        <a:t>¿El profesor evidencia el registro de actividades de seguimiento y dirección de trabajos de titulación?</a:t>
                      </a:r>
                      <a:endParaRPr lang="es-ES" sz="2000" b="0" i="0" u="none" strike="noStrike">
                        <a:effectLst/>
                        <a:latin typeface="Arial" panose="020B0604020202020204" pitchFamily="34" charset="0"/>
                      </a:endParaRPr>
                    </a:p>
                  </a:txBody>
                  <a:tcPr marL="14008" marR="14008" marT="2001" marB="0" anchor="ctr"/>
                </a:tc>
                <a:tc>
                  <a:txBody>
                    <a:bodyPr/>
                    <a:lstStyle/>
                    <a:p>
                      <a:pPr algn="ctr" fontAlgn="ctr">
                        <a:spcBef>
                          <a:spcPts val="0"/>
                        </a:spcBef>
                        <a:spcAft>
                          <a:spcPts val="0"/>
                        </a:spcAft>
                      </a:pPr>
                      <a:r>
                        <a:rPr lang="es-EC" sz="1400" u="none" strike="noStrike">
                          <a:effectLst/>
                        </a:rPr>
                        <a:t>Informe consolidado</a:t>
                      </a:r>
                      <a:endParaRPr lang="es-EC" sz="2000" b="0" i="0" u="none" strike="noStrike">
                        <a:effectLst/>
                        <a:latin typeface="Arial" panose="020B0604020202020204" pitchFamily="34" charset="0"/>
                      </a:endParaRPr>
                    </a:p>
                  </a:txBody>
                  <a:tcPr marL="14008" marR="14008" marT="2001" marB="0" anchor="ctr"/>
                </a:tc>
                <a:tc>
                  <a:txBody>
                    <a:bodyPr/>
                    <a:lstStyle/>
                    <a:p>
                      <a:pPr algn="just" fontAlgn="ctr">
                        <a:spcBef>
                          <a:spcPts val="0"/>
                        </a:spcBef>
                        <a:spcAft>
                          <a:spcPts val="0"/>
                        </a:spcAft>
                      </a:pPr>
                      <a:r>
                        <a:rPr lang="es-ES" sz="1400" u="none" strike="noStrike" dirty="0">
                          <a:effectLst/>
                        </a:rPr>
                        <a:t>Responsable de la titulación de la facultad/extensión.</a:t>
                      </a:r>
                      <a:endParaRPr lang="es-ES" sz="2000" u="none" strike="noStrike" dirty="0">
                        <a:effectLst/>
                      </a:endParaRPr>
                    </a:p>
                    <a:p>
                      <a:pPr algn="just" fontAlgn="ctr">
                        <a:spcBef>
                          <a:spcPts val="0"/>
                        </a:spcBef>
                        <a:spcAft>
                          <a:spcPts val="0"/>
                        </a:spcAft>
                      </a:pPr>
                      <a:r>
                        <a:rPr lang="es-ES" sz="1400" u="none" strike="noStrike" dirty="0">
                          <a:effectLst/>
                        </a:rPr>
                        <a:t> </a:t>
                      </a:r>
                      <a:endParaRPr lang="es-ES" sz="2000" b="0" i="0" u="none" strike="noStrike" dirty="0">
                        <a:effectLst/>
                        <a:latin typeface="Arial" panose="020B0604020202020204" pitchFamily="34" charset="0"/>
                      </a:endParaRPr>
                    </a:p>
                  </a:txBody>
                  <a:tcPr marL="14008" marR="14008" marT="2001" marB="0" anchor="ctr"/>
                </a:tc>
                <a:extLst>
                  <a:ext uri="{0D108BD9-81ED-4DB2-BD59-A6C34878D82A}">
                    <a16:rowId xmlns:a16="http://schemas.microsoft.com/office/drawing/2014/main" xmlns="" val="195603070"/>
                  </a:ext>
                </a:extLst>
              </a:tr>
            </a:tbl>
          </a:graphicData>
        </a:graphic>
      </p:graphicFrame>
    </p:spTree>
    <p:extLst>
      <p:ext uri="{BB962C8B-B14F-4D97-AF65-F5344CB8AC3E}">
        <p14:creationId xmlns:p14="http://schemas.microsoft.com/office/powerpoint/2010/main" val="2541257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redondeado 8"/>
          <p:cNvSpPr/>
          <p:nvPr/>
        </p:nvSpPr>
        <p:spPr>
          <a:xfrm rot="16200000">
            <a:off x="-1779781" y="3224664"/>
            <a:ext cx="4753498" cy="579538"/>
          </a:xfrm>
          <a:prstGeom prst="roundRect">
            <a:avLst/>
          </a:prstGeom>
          <a:ln>
            <a:solidFill>
              <a:srgbClr val="FF0000"/>
            </a:solidFill>
          </a:ln>
          <a:effectLst>
            <a:innerShdw blurRad="127000">
              <a:srgbClr val="FF0000"/>
            </a:innerShdw>
          </a:effectLst>
        </p:spPr>
        <p:style>
          <a:lnRef idx="2">
            <a:schemeClr val="accent2"/>
          </a:lnRef>
          <a:fillRef idx="1">
            <a:schemeClr val="lt1"/>
          </a:fillRef>
          <a:effectRef idx="0">
            <a:schemeClr val="accent2"/>
          </a:effectRef>
          <a:fontRef idx="minor">
            <a:schemeClr val="dk1"/>
          </a:fontRef>
        </p:style>
        <p:txBody>
          <a:bodyPr rtlCol="0" anchor="ctr"/>
          <a:lstStyle/>
          <a:p>
            <a:pPr lvl="0" algn="ctr"/>
            <a:r>
              <a:rPr lang="es-ES" sz="2800" b="1">
                <a:solidFill>
                  <a:schemeClr val="tx1"/>
                </a:solidFill>
              </a:rPr>
              <a:t>Coevaluación de directivos</a:t>
            </a:r>
          </a:p>
        </p:txBody>
      </p:sp>
      <p:sp>
        <p:nvSpPr>
          <p:cNvPr id="3" name="Elipse 2">
            <a:extLst>
              <a:ext uri="{FF2B5EF4-FFF2-40B4-BE49-F238E27FC236}">
                <a16:creationId xmlns:a16="http://schemas.microsoft.com/office/drawing/2014/main" xmlns="" id="{A6E58658-CACF-4462-AB8E-A7F454C2B970}"/>
              </a:ext>
            </a:extLst>
          </p:cNvPr>
          <p:cNvSpPr/>
          <p:nvPr/>
        </p:nvSpPr>
        <p:spPr>
          <a:xfrm>
            <a:off x="4572001" y="127590"/>
            <a:ext cx="2074332" cy="6602819"/>
          </a:xfrm>
          <a:prstGeom prst="ellipse">
            <a:avLst/>
          </a:prstGeom>
          <a:no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s-EC"/>
          </a:p>
        </p:txBody>
      </p:sp>
      <p:graphicFrame>
        <p:nvGraphicFramePr>
          <p:cNvPr id="4" name="Tabla 3">
            <a:extLst>
              <a:ext uri="{FF2B5EF4-FFF2-40B4-BE49-F238E27FC236}">
                <a16:creationId xmlns:a16="http://schemas.microsoft.com/office/drawing/2014/main" xmlns="" id="{5C6CC8C9-F908-42BF-8301-F73C32A58EEB}"/>
              </a:ext>
            </a:extLst>
          </p:cNvPr>
          <p:cNvGraphicFramePr/>
          <p:nvPr>
            <p:extLst>
              <p:ext uri="{D42A27DB-BD31-4B8C-83A1-F6EECF244321}">
                <p14:modId xmlns:p14="http://schemas.microsoft.com/office/powerpoint/2010/main" val="1503994513"/>
              </p:ext>
            </p:extLst>
          </p:nvPr>
        </p:nvGraphicFramePr>
        <p:xfrm>
          <a:off x="1078788" y="335873"/>
          <a:ext cx="7758014" cy="6005111"/>
        </p:xfrm>
        <a:graphic>
          <a:graphicData uri="http://schemas.openxmlformats.org/drawingml/2006/table">
            <a:tbl>
              <a:tblPr firstRow="1" firstCol="1" bandRow="1">
                <a:tableStyleId>{5940675A-B579-460E-94D1-54222C63F5DA}</a:tableStyleId>
              </a:tblPr>
              <a:tblGrid>
                <a:gridCol w="1428106">
                  <a:extLst>
                    <a:ext uri="{9D8B030D-6E8A-4147-A177-3AD203B41FA5}">
                      <a16:colId xmlns:a16="http://schemas.microsoft.com/office/drawing/2014/main" xmlns="" val="4235182013"/>
                    </a:ext>
                  </a:extLst>
                </a:gridCol>
                <a:gridCol w="2216596">
                  <a:extLst>
                    <a:ext uri="{9D8B030D-6E8A-4147-A177-3AD203B41FA5}">
                      <a16:colId xmlns:a16="http://schemas.microsoft.com/office/drawing/2014/main" xmlns="" val="3094480800"/>
                    </a:ext>
                  </a:extLst>
                </a:gridCol>
                <a:gridCol w="1783303">
                  <a:extLst>
                    <a:ext uri="{9D8B030D-6E8A-4147-A177-3AD203B41FA5}">
                      <a16:colId xmlns:a16="http://schemas.microsoft.com/office/drawing/2014/main" xmlns="" val="1272481463"/>
                    </a:ext>
                  </a:extLst>
                </a:gridCol>
                <a:gridCol w="2330009">
                  <a:extLst>
                    <a:ext uri="{9D8B030D-6E8A-4147-A177-3AD203B41FA5}">
                      <a16:colId xmlns:a16="http://schemas.microsoft.com/office/drawing/2014/main" xmlns="" val="2840288640"/>
                    </a:ext>
                  </a:extLst>
                </a:gridCol>
              </a:tblGrid>
              <a:tr h="494706">
                <a:tc>
                  <a:txBody>
                    <a:bodyPr/>
                    <a:lstStyle/>
                    <a:p>
                      <a:pPr algn="ctr" fontAlgn="ctr">
                        <a:spcBef>
                          <a:spcPts val="0"/>
                        </a:spcBef>
                        <a:spcAft>
                          <a:spcPts val="0"/>
                        </a:spcAft>
                      </a:pPr>
                      <a:r>
                        <a:rPr lang="es-EC" sz="1400" u="none" strike="noStrike" dirty="0">
                          <a:effectLst/>
                        </a:rPr>
                        <a:t>CRITERIO</a:t>
                      </a:r>
                      <a:endParaRPr lang="es-EC" sz="2000" b="0" i="0" u="none" strike="noStrike" dirty="0">
                        <a:effectLst/>
                        <a:latin typeface="Arial" panose="020B0604020202020204" pitchFamily="34" charset="0"/>
                      </a:endParaRPr>
                    </a:p>
                  </a:txBody>
                  <a:tcPr marL="14008" marR="14008" marT="2001" marB="0" anchor="ctr"/>
                </a:tc>
                <a:tc>
                  <a:txBody>
                    <a:bodyPr/>
                    <a:lstStyle/>
                    <a:p>
                      <a:pPr algn="ctr" fontAlgn="ctr">
                        <a:spcBef>
                          <a:spcPts val="0"/>
                        </a:spcBef>
                        <a:spcAft>
                          <a:spcPts val="0"/>
                        </a:spcAft>
                      </a:pPr>
                      <a:r>
                        <a:rPr lang="es-EC" sz="1400" u="none" strike="noStrike">
                          <a:effectLst/>
                        </a:rPr>
                        <a:t>PREGUNTA</a:t>
                      </a:r>
                      <a:endParaRPr lang="es-EC" sz="2000" b="0" i="0" u="none" strike="noStrike">
                        <a:effectLst/>
                        <a:latin typeface="Arial" panose="020B0604020202020204" pitchFamily="34" charset="0"/>
                      </a:endParaRPr>
                    </a:p>
                  </a:txBody>
                  <a:tcPr marL="14008" marR="14008" marT="2001" marB="0" anchor="ctr"/>
                </a:tc>
                <a:tc>
                  <a:txBody>
                    <a:bodyPr/>
                    <a:lstStyle/>
                    <a:p>
                      <a:pPr algn="ctr" fontAlgn="ctr">
                        <a:spcBef>
                          <a:spcPts val="0"/>
                        </a:spcBef>
                        <a:spcAft>
                          <a:spcPts val="0"/>
                        </a:spcAft>
                      </a:pPr>
                      <a:r>
                        <a:rPr lang="es-EC" sz="1400" u="none" strike="noStrike">
                          <a:effectLst/>
                        </a:rPr>
                        <a:t>FUENTE DE INFORMACIÓN</a:t>
                      </a:r>
                      <a:endParaRPr lang="es-EC" sz="2000" b="0" i="0" u="none" strike="noStrike">
                        <a:effectLst/>
                        <a:latin typeface="Arial" panose="020B0604020202020204" pitchFamily="34" charset="0"/>
                      </a:endParaRPr>
                    </a:p>
                  </a:txBody>
                  <a:tcPr marL="14008" marR="14008" marT="2001" marB="0" anchor="ctr"/>
                </a:tc>
                <a:tc>
                  <a:txBody>
                    <a:bodyPr/>
                    <a:lstStyle/>
                    <a:p>
                      <a:pPr algn="ctr" fontAlgn="ctr">
                        <a:spcBef>
                          <a:spcPts val="0"/>
                        </a:spcBef>
                        <a:spcAft>
                          <a:spcPts val="0"/>
                        </a:spcAft>
                      </a:pPr>
                      <a:r>
                        <a:rPr lang="es-ES" sz="1400" u="none" strike="noStrike">
                          <a:effectLst/>
                        </a:rPr>
                        <a:t>RESPONSABLE DE GENERAR LA FUENTE DE INFORMACIÓN</a:t>
                      </a:r>
                      <a:endParaRPr lang="es-ES" sz="2000" b="0" i="0" u="none" strike="noStrike">
                        <a:effectLst/>
                        <a:latin typeface="Arial" panose="020B0604020202020204" pitchFamily="34" charset="0"/>
                      </a:endParaRPr>
                    </a:p>
                  </a:txBody>
                  <a:tcPr marL="14008" marR="14008" marT="2001" marB="0" anchor="ctr"/>
                </a:tc>
                <a:extLst>
                  <a:ext uri="{0D108BD9-81ED-4DB2-BD59-A6C34878D82A}">
                    <a16:rowId xmlns:a16="http://schemas.microsoft.com/office/drawing/2014/main" xmlns="" val="2786421175"/>
                  </a:ext>
                </a:extLst>
              </a:tr>
              <a:tr h="1452563">
                <a:tc>
                  <a:txBody>
                    <a:bodyPr/>
                    <a:lstStyle/>
                    <a:p>
                      <a:pPr algn="just" fontAlgn="ctr">
                        <a:spcBef>
                          <a:spcPts val="0"/>
                        </a:spcBef>
                        <a:spcAft>
                          <a:spcPts val="0"/>
                        </a:spcAft>
                      </a:pPr>
                      <a:r>
                        <a:rPr lang="es-ES" sz="1400" u="none" strike="noStrike" dirty="0">
                          <a:effectLst/>
                        </a:rPr>
                        <a:t>Cumplimiento con la ejecución de vinculación</a:t>
                      </a:r>
                      <a:endParaRPr lang="es-ES" sz="2000" b="0" i="0" u="none" strike="noStrike" dirty="0">
                        <a:effectLst/>
                        <a:latin typeface="Arial" panose="020B0604020202020204" pitchFamily="34" charset="0"/>
                      </a:endParaRPr>
                    </a:p>
                  </a:txBody>
                  <a:tcPr marL="14008" marR="14008" marT="2001" marB="0" anchor="ctr"/>
                </a:tc>
                <a:tc>
                  <a:txBody>
                    <a:bodyPr/>
                    <a:lstStyle/>
                    <a:p>
                      <a:pPr algn="just" fontAlgn="ctr">
                        <a:spcBef>
                          <a:spcPts val="0"/>
                        </a:spcBef>
                        <a:spcAft>
                          <a:spcPts val="0"/>
                        </a:spcAft>
                      </a:pPr>
                      <a:r>
                        <a:rPr lang="es-ES" sz="1400" u="none" strike="noStrike" dirty="0">
                          <a:effectLst/>
                        </a:rPr>
                        <a:t>¿El profesor evidencia haber realizado las visitas de acompañamiento, acorde a lo establecido en la planificación del proyecto de vinculación y su propósito académico y social?</a:t>
                      </a:r>
                      <a:endParaRPr lang="es-ES" sz="2000" b="0" i="0" u="none" strike="noStrike" dirty="0">
                        <a:effectLst/>
                        <a:latin typeface="Arial" panose="020B0604020202020204" pitchFamily="34" charset="0"/>
                      </a:endParaRPr>
                    </a:p>
                  </a:txBody>
                  <a:tcPr marL="14008" marR="14008" marT="2001" marB="0" anchor="ctr"/>
                </a:tc>
                <a:tc>
                  <a:txBody>
                    <a:bodyPr/>
                    <a:lstStyle/>
                    <a:p>
                      <a:pPr algn="ctr" fontAlgn="ctr">
                        <a:spcBef>
                          <a:spcPts val="0"/>
                        </a:spcBef>
                        <a:spcAft>
                          <a:spcPts val="0"/>
                        </a:spcAft>
                      </a:pPr>
                      <a:r>
                        <a:rPr lang="es-ES" sz="1400" u="none" strike="noStrike">
                          <a:effectLst/>
                        </a:rPr>
                        <a:t>Reporte de cumplimiento de ejecución de actividades del SAPIS.</a:t>
                      </a:r>
                      <a:endParaRPr lang="es-ES" sz="2000" b="0" i="0" u="none" strike="noStrike">
                        <a:effectLst/>
                        <a:latin typeface="Arial" panose="020B0604020202020204" pitchFamily="34" charset="0"/>
                      </a:endParaRPr>
                    </a:p>
                  </a:txBody>
                  <a:tcPr marL="14008" marR="14008" marT="2001" marB="0" anchor="ctr"/>
                </a:tc>
                <a:tc>
                  <a:txBody>
                    <a:bodyPr/>
                    <a:lstStyle/>
                    <a:p>
                      <a:pPr algn="just" fontAlgn="ctr">
                        <a:spcBef>
                          <a:spcPts val="0"/>
                        </a:spcBef>
                        <a:spcAft>
                          <a:spcPts val="0"/>
                        </a:spcAft>
                      </a:pPr>
                      <a:r>
                        <a:rPr lang="es-ES" sz="1400" u="none" strike="noStrike" dirty="0">
                          <a:effectLst/>
                        </a:rPr>
                        <a:t>Responsable de la Comisión de Vinculación y Emprendimiento de la facultad/extensión</a:t>
                      </a:r>
                      <a:endParaRPr lang="es-ES" sz="2000" b="0" i="0" u="none" strike="noStrike" dirty="0">
                        <a:effectLst/>
                        <a:latin typeface="Arial" panose="020B0604020202020204" pitchFamily="34" charset="0"/>
                      </a:endParaRPr>
                    </a:p>
                  </a:txBody>
                  <a:tcPr marL="14008" marR="14008" marT="2001" marB="0" anchor="ctr"/>
                </a:tc>
                <a:extLst>
                  <a:ext uri="{0D108BD9-81ED-4DB2-BD59-A6C34878D82A}">
                    <a16:rowId xmlns:a16="http://schemas.microsoft.com/office/drawing/2014/main" xmlns="" val="4276011301"/>
                  </a:ext>
                </a:extLst>
              </a:tr>
              <a:tr h="1118426">
                <a:tc rowSpan="2">
                  <a:txBody>
                    <a:bodyPr/>
                    <a:lstStyle/>
                    <a:p>
                      <a:pPr algn="just" fontAlgn="ctr">
                        <a:spcBef>
                          <a:spcPts val="0"/>
                        </a:spcBef>
                        <a:spcAft>
                          <a:spcPts val="0"/>
                        </a:spcAft>
                      </a:pPr>
                      <a:r>
                        <a:rPr lang="es-EC" sz="1400" u="none" strike="noStrike">
                          <a:effectLst/>
                        </a:rPr>
                        <a:t>Cumplimiento de responsabilidades</a:t>
                      </a:r>
                      <a:endParaRPr lang="es-EC" sz="2000" b="0" i="0" u="none" strike="noStrike">
                        <a:effectLst/>
                        <a:latin typeface="Arial" panose="020B0604020202020204" pitchFamily="34" charset="0"/>
                      </a:endParaRPr>
                    </a:p>
                  </a:txBody>
                  <a:tcPr marL="14008" marR="14008" marT="2001" marB="0" anchor="ctr"/>
                </a:tc>
                <a:tc>
                  <a:txBody>
                    <a:bodyPr/>
                    <a:lstStyle/>
                    <a:p>
                      <a:pPr algn="just" fontAlgn="ctr">
                        <a:spcBef>
                          <a:spcPts val="0"/>
                        </a:spcBef>
                        <a:spcAft>
                          <a:spcPts val="0"/>
                        </a:spcAft>
                      </a:pPr>
                      <a:r>
                        <a:rPr lang="es-ES" sz="1400" u="none" strike="noStrike" dirty="0">
                          <a:effectLst/>
                        </a:rPr>
                        <a:t>¿Se evidencia que el profesor cumple con los procesos y/o tareas asignadas que tiene a cargo en la carrera o instancia institucional?</a:t>
                      </a:r>
                      <a:endParaRPr lang="es-ES" sz="2000" b="0" i="0" u="none" strike="noStrike" dirty="0">
                        <a:effectLst/>
                        <a:latin typeface="Arial" panose="020B0604020202020204" pitchFamily="34" charset="0"/>
                      </a:endParaRPr>
                    </a:p>
                  </a:txBody>
                  <a:tcPr marL="14008" marR="14008" marT="2001" marB="0" anchor="ctr"/>
                </a:tc>
                <a:tc rowSpan="2">
                  <a:txBody>
                    <a:bodyPr/>
                    <a:lstStyle/>
                    <a:p>
                      <a:pPr algn="ctr" fontAlgn="ctr">
                        <a:spcBef>
                          <a:spcPts val="0"/>
                        </a:spcBef>
                        <a:spcAft>
                          <a:spcPts val="0"/>
                        </a:spcAft>
                      </a:pPr>
                      <a:r>
                        <a:rPr lang="es-ES" sz="1400" u="sng" strike="noStrike">
                          <a:effectLst/>
                        </a:rPr>
                        <a:t>Carrera:</a:t>
                      </a:r>
                      <a:endParaRPr lang="es-ES" sz="2000" u="none" strike="noStrike">
                        <a:effectLst/>
                      </a:endParaRPr>
                    </a:p>
                    <a:p>
                      <a:pPr algn="ctr" fontAlgn="ctr">
                        <a:spcBef>
                          <a:spcPts val="0"/>
                        </a:spcBef>
                        <a:spcAft>
                          <a:spcPts val="0"/>
                        </a:spcAft>
                      </a:pPr>
                      <a:r>
                        <a:rPr lang="es-ES" sz="1400" u="none" strike="noStrike">
                          <a:effectLst/>
                        </a:rPr>
                        <a:t> </a:t>
                      </a:r>
                      <a:endParaRPr lang="es-ES" sz="2000" u="none" strike="noStrike">
                        <a:effectLst/>
                      </a:endParaRPr>
                    </a:p>
                    <a:p>
                      <a:pPr algn="ctr" fontAlgn="ctr">
                        <a:spcBef>
                          <a:spcPts val="0"/>
                        </a:spcBef>
                        <a:spcAft>
                          <a:spcPts val="0"/>
                        </a:spcAft>
                      </a:pPr>
                      <a:r>
                        <a:rPr lang="es-ES" sz="1400" u="none" strike="noStrike">
                          <a:effectLst/>
                        </a:rPr>
                        <a:t>Informe final de productos y resultados obtenidos en el periodo académico</a:t>
                      </a:r>
                      <a:endParaRPr lang="es-ES" sz="2000" u="none" strike="noStrike">
                        <a:effectLst/>
                      </a:endParaRPr>
                    </a:p>
                    <a:p>
                      <a:pPr algn="ctr" fontAlgn="ctr">
                        <a:spcBef>
                          <a:spcPts val="0"/>
                        </a:spcBef>
                        <a:spcAft>
                          <a:spcPts val="0"/>
                        </a:spcAft>
                      </a:pPr>
                      <a:r>
                        <a:rPr lang="es-ES" sz="1400" u="none" strike="noStrike">
                          <a:effectLst/>
                        </a:rPr>
                        <a:t> </a:t>
                      </a:r>
                      <a:endParaRPr lang="es-ES" sz="2000" u="none" strike="noStrike">
                        <a:effectLst/>
                      </a:endParaRPr>
                    </a:p>
                    <a:p>
                      <a:pPr algn="ctr" fontAlgn="ctr">
                        <a:spcBef>
                          <a:spcPts val="0"/>
                        </a:spcBef>
                        <a:spcAft>
                          <a:spcPts val="0"/>
                        </a:spcAft>
                      </a:pPr>
                      <a:r>
                        <a:rPr lang="es-ES" sz="1400" u="sng" strike="noStrike">
                          <a:effectLst/>
                        </a:rPr>
                        <a:t>Institucional</a:t>
                      </a:r>
                      <a:r>
                        <a:rPr lang="es-ES" sz="1400" u="none" strike="noStrike">
                          <a:effectLst/>
                        </a:rPr>
                        <a:t>:</a:t>
                      </a:r>
                      <a:endParaRPr lang="es-ES" sz="2000" u="none" strike="noStrike">
                        <a:effectLst/>
                      </a:endParaRPr>
                    </a:p>
                    <a:p>
                      <a:pPr algn="ctr" fontAlgn="ctr">
                        <a:spcBef>
                          <a:spcPts val="0"/>
                        </a:spcBef>
                        <a:spcAft>
                          <a:spcPts val="0"/>
                        </a:spcAft>
                      </a:pPr>
                      <a:r>
                        <a:rPr lang="es-ES" sz="1400" u="none" strike="noStrike">
                          <a:effectLst/>
                        </a:rPr>
                        <a:t> </a:t>
                      </a:r>
                      <a:endParaRPr lang="es-ES" sz="2000" u="none" strike="noStrike">
                        <a:effectLst/>
                      </a:endParaRPr>
                    </a:p>
                    <a:p>
                      <a:pPr algn="ctr" fontAlgn="ctr">
                        <a:spcBef>
                          <a:spcPts val="0"/>
                        </a:spcBef>
                        <a:spcAft>
                          <a:spcPts val="0"/>
                        </a:spcAft>
                      </a:pPr>
                      <a:r>
                        <a:rPr lang="es-ES" sz="1400" u="none" strike="noStrike">
                          <a:effectLst/>
                        </a:rPr>
                        <a:t>Informes de cumplimiento mensuales</a:t>
                      </a:r>
                      <a:endParaRPr lang="es-ES" sz="2000" b="0" i="0" u="none" strike="noStrike">
                        <a:effectLst/>
                        <a:latin typeface="Arial" panose="020B0604020202020204" pitchFamily="34" charset="0"/>
                      </a:endParaRPr>
                    </a:p>
                  </a:txBody>
                  <a:tcPr marL="14008" marR="14008" marT="2001" marB="0" anchor="ctr"/>
                </a:tc>
                <a:tc rowSpan="2">
                  <a:txBody>
                    <a:bodyPr/>
                    <a:lstStyle/>
                    <a:p>
                      <a:pPr algn="just" fontAlgn="ctr">
                        <a:spcBef>
                          <a:spcPts val="0"/>
                        </a:spcBef>
                        <a:spcAft>
                          <a:spcPts val="0"/>
                        </a:spcAft>
                      </a:pPr>
                      <a:r>
                        <a:rPr lang="es-EC" sz="1400" u="none" strike="noStrike">
                          <a:effectLst/>
                        </a:rPr>
                        <a:t>Carrera: Director/a de carrera</a:t>
                      </a:r>
                      <a:br>
                        <a:rPr lang="es-EC" sz="1400" u="none" strike="noStrike">
                          <a:effectLst/>
                        </a:rPr>
                      </a:br>
                      <a:r>
                        <a:rPr lang="es-EC" sz="1400" u="none" strike="noStrike">
                          <a:effectLst/>
                        </a:rPr>
                        <a:t/>
                      </a:r>
                      <a:br>
                        <a:rPr lang="es-EC" sz="1400" u="none" strike="noStrike">
                          <a:effectLst/>
                        </a:rPr>
                      </a:br>
                      <a:r>
                        <a:rPr lang="es-EC" sz="1400" u="none" strike="noStrike">
                          <a:effectLst/>
                        </a:rPr>
                        <a:t>Institucional: Autoridades institucionales o directores departamentales</a:t>
                      </a:r>
                      <a:endParaRPr lang="es-EC" sz="2000" b="0" i="0" u="none" strike="noStrike">
                        <a:effectLst/>
                        <a:latin typeface="Arial" panose="020B0604020202020204" pitchFamily="34" charset="0"/>
                      </a:endParaRPr>
                    </a:p>
                  </a:txBody>
                  <a:tcPr marL="14008" marR="14008" marT="2001" marB="0" anchor="ctr"/>
                </a:tc>
                <a:extLst>
                  <a:ext uri="{0D108BD9-81ED-4DB2-BD59-A6C34878D82A}">
                    <a16:rowId xmlns:a16="http://schemas.microsoft.com/office/drawing/2014/main" xmlns="" val="3059029906"/>
                  </a:ext>
                </a:extLst>
              </a:tr>
              <a:tr h="1341185">
                <a:tc vMerge="1">
                  <a:txBody>
                    <a:bodyPr/>
                    <a:lstStyle/>
                    <a:p>
                      <a:endParaRPr lang="es-EC"/>
                    </a:p>
                  </a:txBody>
                  <a:tcPr/>
                </a:tc>
                <a:tc>
                  <a:txBody>
                    <a:bodyPr/>
                    <a:lstStyle/>
                    <a:p>
                      <a:pPr algn="just" fontAlgn="ctr">
                        <a:spcBef>
                          <a:spcPts val="0"/>
                        </a:spcBef>
                        <a:spcAft>
                          <a:spcPts val="0"/>
                        </a:spcAft>
                      </a:pPr>
                      <a:r>
                        <a:rPr lang="es-ES" sz="1400" u="none" strike="noStrike" dirty="0">
                          <a:effectLst/>
                        </a:rPr>
                        <a:t>¿Se evidencia que el profesor generó propuestas o iniciativas en los procesos y/o actividades que tiene a cargo en la carrera o instancia institucional?</a:t>
                      </a:r>
                      <a:endParaRPr lang="es-ES" sz="2000" b="0" i="0" u="none" strike="noStrike" dirty="0">
                        <a:effectLst/>
                        <a:latin typeface="Arial" panose="020B0604020202020204" pitchFamily="34" charset="0"/>
                      </a:endParaRPr>
                    </a:p>
                  </a:txBody>
                  <a:tcPr marL="14008" marR="14008" marT="2001" marB="0" anchor="ctr"/>
                </a:tc>
                <a:tc vMerge="1">
                  <a:txBody>
                    <a:bodyPr/>
                    <a:lstStyle/>
                    <a:p>
                      <a:endParaRPr lang="es-EC"/>
                    </a:p>
                  </a:txBody>
                  <a:tcPr/>
                </a:tc>
                <a:tc vMerge="1">
                  <a:txBody>
                    <a:bodyPr/>
                    <a:lstStyle/>
                    <a:p>
                      <a:endParaRPr lang="es-EC"/>
                    </a:p>
                  </a:txBody>
                  <a:tcPr/>
                </a:tc>
                <a:extLst>
                  <a:ext uri="{0D108BD9-81ED-4DB2-BD59-A6C34878D82A}">
                    <a16:rowId xmlns:a16="http://schemas.microsoft.com/office/drawing/2014/main" xmlns="" val="303802541"/>
                  </a:ext>
                </a:extLst>
              </a:tr>
              <a:tr h="1452563">
                <a:tc>
                  <a:txBody>
                    <a:bodyPr/>
                    <a:lstStyle/>
                    <a:p>
                      <a:pPr algn="just" fontAlgn="ctr">
                        <a:spcBef>
                          <a:spcPts val="0"/>
                        </a:spcBef>
                        <a:spcAft>
                          <a:spcPts val="0"/>
                        </a:spcAft>
                      </a:pPr>
                      <a:r>
                        <a:rPr lang="es-EC" sz="1400" u="none" strike="noStrike">
                          <a:effectLst/>
                        </a:rPr>
                        <a:t>Investigación</a:t>
                      </a:r>
                      <a:endParaRPr lang="es-EC" sz="2000" b="0" i="0" u="none" strike="noStrike">
                        <a:effectLst/>
                        <a:latin typeface="Arial" panose="020B0604020202020204" pitchFamily="34" charset="0"/>
                      </a:endParaRPr>
                    </a:p>
                  </a:txBody>
                  <a:tcPr marL="14008" marR="14008" marT="2001" marB="0" anchor="ctr"/>
                </a:tc>
                <a:tc>
                  <a:txBody>
                    <a:bodyPr/>
                    <a:lstStyle/>
                    <a:p>
                      <a:pPr algn="just" fontAlgn="ctr">
                        <a:spcBef>
                          <a:spcPts val="0"/>
                        </a:spcBef>
                        <a:spcAft>
                          <a:spcPts val="0"/>
                        </a:spcAft>
                      </a:pPr>
                      <a:r>
                        <a:rPr lang="es-ES" sz="1400" u="none" strike="noStrike">
                          <a:effectLst/>
                        </a:rPr>
                        <a:t>¿El profesor evidencia haber cumplido de manera oportuna las actividades asignadas en el proyecto de investigación, durante el periodo evaluado?</a:t>
                      </a:r>
                      <a:endParaRPr lang="es-ES" sz="2000" b="0" i="0" u="none" strike="noStrike">
                        <a:effectLst/>
                        <a:latin typeface="Arial" panose="020B0604020202020204" pitchFamily="34" charset="0"/>
                      </a:endParaRPr>
                    </a:p>
                  </a:txBody>
                  <a:tcPr marL="14008" marR="14008" marT="2001" marB="0" anchor="ctr"/>
                </a:tc>
                <a:tc>
                  <a:txBody>
                    <a:bodyPr/>
                    <a:lstStyle/>
                    <a:p>
                      <a:pPr algn="ctr" fontAlgn="ctr">
                        <a:lnSpc>
                          <a:spcPct val="107000"/>
                        </a:lnSpc>
                        <a:spcBef>
                          <a:spcPts val="0"/>
                        </a:spcBef>
                        <a:spcAft>
                          <a:spcPts val="800"/>
                        </a:spcAft>
                      </a:pPr>
                      <a:r>
                        <a:rPr lang="es-ES" sz="1400" u="none" strike="noStrike" dirty="0">
                          <a:effectLst/>
                        </a:rPr>
                        <a:t>Reporte técnico de las actividades cumplidas en la ejecución del proyecto</a:t>
                      </a:r>
                      <a:endParaRPr lang="es-ES" sz="2000" u="none" strike="noStrike" dirty="0">
                        <a:effectLst/>
                      </a:endParaRPr>
                    </a:p>
                    <a:p>
                      <a:pPr algn="ctr" fontAlgn="ctr">
                        <a:spcBef>
                          <a:spcPts val="0"/>
                        </a:spcBef>
                        <a:spcAft>
                          <a:spcPts val="0"/>
                        </a:spcAft>
                      </a:pPr>
                      <a:r>
                        <a:rPr lang="es-ES" sz="1400" u="none" strike="noStrike" dirty="0">
                          <a:effectLst/>
                        </a:rPr>
                        <a:t> </a:t>
                      </a:r>
                      <a:endParaRPr lang="es-ES" sz="2000" b="0" i="0" u="none" strike="noStrike" dirty="0">
                        <a:effectLst/>
                        <a:latin typeface="Arial" panose="020B0604020202020204" pitchFamily="34" charset="0"/>
                      </a:endParaRPr>
                    </a:p>
                  </a:txBody>
                  <a:tcPr marL="14008" marR="14008" marT="2001" marB="0" anchor="ctr"/>
                </a:tc>
                <a:tc>
                  <a:txBody>
                    <a:bodyPr/>
                    <a:lstStyle/>
                    <a:p>
                      <a:pPr algn="just" fontAlgn="ctr">
                        <a:spcBef>
                          <a:spcPts val="0"/>
                        </a:spcBef>
                        <a:spcAft>
                          <a:spcPts val="0"/>
                        </a:spcAft>
                      </a:pPr>
                      <a:r>
                        <a:rPr lang="es-ES" sz="1400" u="none" strike="noStrike" dirty="0">
                          <a:effectLst/>
                        </a:rPr>
                        <a:t>Responsable de la Comisión de Investigación</a:t>
                      </a:r>
                      <a:endParaRPr lang="es-ES" sz="2000" b="0" i="0" u="none" strike="noStrike" dirty="0">
                        <a:effectLst/>
                        <a:latin typeface="Arial" panose="020B0604020202020204" pitchFamily="34" charset="0"/>
                      </a:endParaRPr>
                    </a:p>
                  </a:txBody>
                  <a:tcPr marL="14008" marR="14008" marT="2001" marB="0" anchor="ctr"/>
                </a:tc>
                <a:extLst>
                  <a:ext uri="{0D108BD9-81ED-4DB2-BD59-A6C34878D82A}">
                    <a16:rowId xmlns:a16="http://schemas.microsoft.com/office/drawing/2014/main" xmlns="" val="843026208"/>
                  </a:ext>
                </a:extLst>
              </a:tr>
            </a:tbl>
          </a:graphicData>
        </a:graphic>
      </p:graphicFrame>
    </p:spTree>
    <p:extLst>
      <p:ext uri="{BB962C8B-B14F-4D97-AF65-F5344CB8AC3E}">
        <p14:creationId xmlns:p14="http://schemas.microsoft.com/office/powerpoint/2010/main" val="3693159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xmlns="" id="{4CCC6984-FFD1-4C46-942C-B15DADBB2BD5}"/>
              </a:ext>
            </a:extLst>
          </p:cNvPr>
          <p:cNvGraphicFramePr/>
          <p:nvPr>
            <p:extLst>
              <p:ext uri="{D42A27DB-BD31-4B8C-83A1-F6EECF244321}">
                <p14:modId xmlns:p14="http://schemas.microsoft.com/office/powerpoint/2010/main" val="3097534490"/>
              </p:ext>
            </p:extLst>
          </p:nvPr>
        </p:nvGraphicFramePr>
        <p:xfrm>
          <a:off x="1185334" y="169002"/>
          <a:ext cx="7797799" cy="6482178"/>
        </p:xfrm>
        <a:graphic>
          <a:graphicData uri="http://schemas.openxmlformats.org/drawingml/2006/table">
            <a:tbl>
              <a:tblPr firstRow="1" firstCol="1" bandRow="1">
                <a:tableStyleId>{5940675A-B579-460E-94D1-54222C63F5DA}</a:tableStyleId>
              </a:tblPr>
              <a:tblGrid>
                <a:gridCol w="1515533">
                  <a:extLst>
                    <a:ext uri="{9D8B030D-6E8A-4147-A177-3AD203B41FA5}">
                      <a16:colId xmlns:a16="http://schemas.microsoft.com/office/drawing/2014/main" xmlns="" val="2454703152"/>
                    </a:ext>
                  </a:extLst>
                </a:gridCol>
                <a:gridCol w="2777066">
                  <a:extLst>
                    <a:ext uri="{9D8B030D-6E8A-4147-A177-3AD203B41FA5}">
                      <a16:colId xmlns:a16="http://schemas.microsoft.com/office/drawing/2014/main" xmlns="" val="587537364"/>
                    </a:ext>
                  </a:extLst>
                </a:gridCol>
                <a:gridCol w="1430867">
                  <a:extLst>
                    <a:ext uri="{9D8B030D-6E8A-4147-A177-3AD203B41FA5}">
                      <a16:colId xmlns:a16="http://schemas.microsoft.com/office/drawing/2014/main" xmlns="" val="1051696071"/>
                    </a:ext>
                  </a:extLst>
                </a:gridCol>
                <a:gridCol w="2074333">
                  <a:extLst>
                    <a:ext uri="{9D8B030D-6E8A-4147-A177-3AD203B41FA5}">
                      <a16:colId xmlns:a16="http://schemas.microsoft.com/office/drawing/2014/main" xmlns="" val="3528373299"/>
                    </a:ext>
                  </a:extLst>
                </a:gridCol>
              </a:tblGrid>
              <a:tr h="461162">
                <a:tc>
                  <a:txBody>
                    <a:bodyPr/>
                    <a:lstStyle/>
                    <a:p>
                      <a:pPr algn="ctr" fontAlgn="ctr">
                        <a:spcBef>
                          <a:spcPts val="0"/>
                        </a:spcBef>
                        <a:spcAft>
                          <a:spcPts val="0"/>
                        </a:spcAft>
                      </a:pPr>
                      <a:r>
                        <a:rPr lang="es-EC" sz="1600" u="none" strike="noStrike" dirty="0">
                          <a:effectLst/>
                        </a:rPr>
                        <a:t>CRITERIO</a:t>
                      </a:r>
                      <a:endParaRPr lang="es-EC" sz="1800" b="0" i="0" u="none" strike="noStrike" dirty="0">
                        <a:effectLst/>
                        <a:latin typeface="Arial" panose="020B0604020202020204" pitchFamily="34" charset="0"/>
                      </a:endParaRPr>
                    </a:p>
                  </a:txBody>
                  <a:tcPr marL="11050" marR="11050" marT="1579" marB="0" anchor="ctr"/>
                </a:tc>
                <a:tc>
                  <a:txBody>
                    <a:bodyPr/>
                    <a:lstStyle/>
                    <a:p>
                      <a:pPr algn="ctr" fontAlgn="ctr">
                        <a:spcBef>
                          <a:spcPts val="0"/>
                        </a:spcBef>
                        <a:spcAft>
                          <a:spcPts val="0"/>
                        </a:spcAft>
                      </a:pPr>
                      <a:r>
                        <a:rPr lang="es-EC" sz="1600" u="none" strike="noStrike">
                          <a:effectLst/>
                        </a:rPr>
                        <a:t>PREGUNTA</a:t>
                      </a:r>
                      <a:endParaRPr lang="es-EC" sz="1800" b="0" i="0" u="none" strike="noStrike">
                        <a:effectLst/>
                        <a:latin typeface="Arial" panose="020B0604020202020204" pitchFamily="34" charset="0"/>
                      </a:endParaRPr>
                    </a:p>
                  </a:txBody>
                  <a:tcPr marL="11050" marR="11050" marT="1579" marB="0" anchor="ctr"/>
                </a:tc>
                <a:tc>
                  <a:txBody>
                    <a:bodyPr/>
                    <a:lstStyle/>
                    <a:p>
                      <a:pPr algn="ctr" fontAlgn="ctr">
                        <a:spcBef>
                          <a:spcPts val="0"/>
                        </a:spcBef>
                        <a:spcAft>
                          <a:spcPts val="0"/>
                        </a:spcAft>
                      </a:pPr>
                      <a:r>
                        <a:rPr lang="es-EC" sz="1600" u="none" strike="noStrike">
                          <a:effectLst/>
                        </a:rPr>
                        <a:t>FUENTE DE INFORMACIÓN</a:t>
                      </a:r>
                      <a:endParaRPr lang="es-EC" sz="1800" b="0" i="0" u="none" strike="noStrike">
                        <a:effectLst/>
                        <a:latin typeface="Arial" panose="020B0604020202020204" pitchFamily="34" charset="0"/>
                      </a:endParaRPr>
                    </a:p>
                  </a:txBody>
                  <a:tcPr marL="11050" marR="11050" marT="1579" marB="0" anchor="ctr"/>
                </a:tc>
                <a:tc>
                  <a:txBody>
                    <a:bodyPr/>
                    <a:lstStyle/>
                    <a:p>
                      <a:pPr algn="ctr" fontAlgn="ctr">
                        <a:spcBef>
                          <a:spcPts val="0"/>
                        </a:spcBef>
                        <a:spcAft>
                          <a:spcPts val="0"/>
                        </a:spcAft>
                      </a:pPr>
                      <a:r>
                        <a:rPr lang="es-ES" sz="1600" u="none" strike="noStrike">
                          <a:effectLst/>
                        </a:rPr>
                        <a:t>RESPONSABLE DE GENERAR LA FUENTE DE INFORMACIÓN</a:t>
                      </a:r>
                      <a:endParaRPr lang="es-ES" sz="1800" b="0" i="0" u="none" strike="noStrike">
                        <a:effectLst/>
                        <a:latin typeface="Arial" panose="020B0604020202020204" pitchFamily="34" charset="0"/>
                      </a:endParaRPr>
                    </a:p>
                  </a:txBody>
                  <a:tcPr marL="11050" marR="11050" marT="1579" marB="0" anchor="ctr"/>
                </a:tc>
                <a:extLst>
                  <a:ext uri="{0D108BD9-81ED-4DB2-BD59-A6C34878D82A}">
                    <a16:rowId xmlns:a16="http://schemas.microsoft.com/office/drawing/2014/main" xmlns="" val="2468928139"/>
                  </a:ext>
                </a:extLst>
              </a:tr>
              <a:tr h="1235230">
                <a:tc rowSpan="2">
                  <a:txBody>
                    <a:bodyPr/>
                    <a:lstStyle/>
                    <a:p>
                      <a:pPr algn="just" fontAlgn="ctr">
                        <a:spcBef>
                          <a:spcPts val="0"/>
                        </a:spcBef>
                        <a:spcAft>
                          <a:spcPts val="0"/>
                        </a:spcAft>
                      </a:pPr>
                      <a:r>
                        <a:rPr lang="es-EC" sz="1400" u="none" strike="noStrike" dirty="0">
                          <a:effectLst/>
                        </a:rPr>
                        <a:t>Cumplimiento del sílabo</a:t>
                      </a:r>
                      <a:endParaRPr lang="es-EC" sz="1800" b="0" i="0" u="none" strike="noStrike" dirty="0">
                        <a:effectLst/>
                        <a:latin typeface="Arial" panose="020B0604020202020204" pitchFamily="34" charset="0"/>
                      </a:endParaRPr>
                    </a:p>
                  </a:txBody>
                  <a:tcPr marL="11050" marR="11050" marT="1579" marB="0" anchor="ctr"/>
                </a:tc>
                <a:tc>
                  <a:txBody>
                    <a:bodyPr/>
                    <a:lstStyle/>
                    <a:p>
                      <a:pPr algn="just" fontAlgn="b">
                        <a:spcBef>
                          <a:spcPts val="0"/>
                        </a:spcBef>
                        <a:spcAft>
                          <a:spcPts val="0"/>
                        </a:spcAft>
                      </a:pPr>
                      <a:r>
                        <a:rPr lang="es-ES" sz="1400" u="none" strike="noStrike" dirty="0">
                          <a:effectLst/>
                        </a:rPr>
                        <a:t>¿Se evidencia que el profesor ha publicado el sílabo y la guía de estudio de ser el caso, en el aula virtual y socializado con los estudiantes, a través de una actividad o recurso?</a:t>
                      </a:r>
                      <a:endParaRPr lang="es-ES" sz="1800" b="0" i="0" u="none" strike="noStrike" dirty="0">
                        <a:effectLst/>
                        <a:latin typeface="Arial" panose="020B0604020202020204" pitchFamily="34" charset="0"/>
                      </a:endParaRPr>
                    </a:p>
                  </a:txBody>
                  <a:tcPr marL="11050" marR="11050" marT="1579" marB="0" anchor="b"/>
                </a:tc>
                <a:tc rowSpan="5">
                  <a:txBody>
                    <a:bodyPr/>
                    <a:lstStyle/>
                    <a:p>
                      <a:pPr algn="ctr" fontAlgn="ctr">
                        <a:spcBef>
                          <a:spcPts val="0"/>
                        </a:spcBef>
                        <a:spcAft>
                          <a:spcPts val="0"/>
                        </a:spcAft>
                      </a:pPr>
                      <a:r>
                        <a:rPr lang="es-EC" sz="1400" u="none" strike="noStrike" dirty="0">
                          <a:effectLst/>
                        </a:rPr>
                        <a:t>Aula Virtual</a:t>
                      </a:r>
                      <a:endParaRPr lang="es-EC" sz="1800" b="0" i="0" u="none" strike="noStrike" dirty="0">
                        <a:effectLst/>
                        <a:latin typeface="Arial" panose="020B0604020202020204" pitchFamily="34" charset="0"/>
                      </a:endParaRPr>
                    </a:p>
                  </a:txBody>
                  <a:tcPr marL="11050" marR="11050" marT="1579" marB="0" anchor="ctr"/>
                </a:tc>
                <a:tc rowSpan="5">
                  <a:txBody>
                    <a:bodyPr/>
                    <a:lstStyle/>
                    <a:p>
                      <a:pPr algn="ctr" fontAlgn="ctr">
                        <a:spcBef>
                          <a:spcPts val="0"/>
                        </a:spcBef>
                        <a:spcAft>
                          <a:spcPts val="0"/>
                        </a:spcAft>
                      </a:pPr>
                      <a:r>
                        <a:rPr lang="es-EC" sz="1400" u="none" strike="noStrike" dirty="0">
                          <a:effectLst/>
                        </a:rPr>
                        <a:t>Profesor</a:t>
                      </a:r>
                      <a:endParaRPr lang="es-EC" sz="1800" b="0" i="0" u="none" strike="noStrike" dirty="0">
                        <a:effectLst/>
                        <a:latin typeface="Arial" panose="020B0604020202020204" pitchFamily="34" charset="0"/>
                      </a:endParaRPr>
                    </a:p>
                  </a:txBody>
                  <a:tcPr marL="11050" marR="11050" marT="1579" marB="0" anchor="ctr"/>
                </a:tc>
                <a:extLst>
                  <a:ext uri="{0D108BD9-81ED-4DB2-BD59-A6C34878D82A}">
                    <a16:rowId xmlns:a16="http://schemas.microsoft.com/office/drawing/2014/main" xmlns="" val="1466887413"/>
                  </a:ext>
                </a:extLst>
              </a:tr>
              <a:tr h="856371">
                <a:tc vMerge="1">
                  <a:txBody>
                    <a:bodyPr/>
                    <a:lstStyle/>
                    <a:p>
                      <a:endParaRPr lang="es-EC"/>
                    </a:p>
                  </a:txBody>
                  <a:tcPr/>
                </a:tc>
                <a:tc>
                  <a:txBody>
                    <a:bodyPr/>
                    <a:lstStyle/>
                    <a:p>
                      <a:pPr algn="just" fontAlgn="ctr">
                        <a:spcBef>
                          <a:spcPts val="0"/>
                        </a:spcBef>
                        <a:spcAft>
                          <a:spcPts val="0"/>
                        </a:spcAft>
                      </a:pPr>
                      <a:r>
                        <a:rPr lang="es-ES" sz="1400" u="none" strike="noStrike" dirty="0">
                          <a:effectLst/>
                        </a:rPr>
                        <a:t>¿Se evidencia que el profesor ha desarrollado las actividades planificadas en el sílabo, dentro del aula virtual?</a:t>
                      </a:r>
                      <a:endParaRPr lang="es-ES" sz="1800" b="0" i="0" u="none" strike="noStrike" dirty="0">
                        <a:effectLst/>
                        <a:latin typeface="Arial" panose="020B0604020202020204" pitchFamily="34" charset="0"/>
                      </a:endParaRPr>
                    </a:p>
                  </a:txBody>
                  <a:tcPr marL="11050" marR="11050" marT="1579" marB="0" anchor="ctr"/>
                </a:tc>
                <a:tc vMerge="1">
                  <a:txBody>
                    <a:bodyPr/>
                    <a:lstStyle/>
                    <a:p>
                      <a:endParaRPr lang="es-EC"/>
                    </a:p>
                  </a:txBody>
                  <a:tcPr/>
                </a:tc>
                <a:tc vMerge="1">
                  <a:txBody>
                    <a:bodyPr/>
                    <a:lstStyle/>
                    <a:p>
                      <a:endParaRPr lang="es-EC"/>
                    </a:p>
                  </a:txBody>
                  <a:tcPr/>
                </a:tc>
                <a:extLst>
                  <a:ext uri="{0D108BD9-81ED-4DB2-BD59-A6C34878D82A}">
                    <a16:rowId xmlns:a16="http://schemas.microsoft.com/office/drawing/2014/main" xmlns="" val="1310373207"/>
                  </a:ext>
                </a:extLst>
              </a:tr>
              <a:tr h="1329943">
                <a:tc>
                  <a:txBody>
                    <a:bodyPr/>
                    <a:lstStyle/>
                    <a:p>
                      <a:pPr algn="just" fontAlgn="ctr">
                        <a:spcBef>
                          <a:spcPts val="0"/>
                        </a:spcBef>
                        <a:spcAft>
                          <a:spcPts val="0"/>
                        </a:spcAft>
                      </a:pPr>
                      <a:r>
                        <a:rPr lang="es-EC" sz="1400" u="none" strike="noStrike">
                          <a:effectLst/>
                        </a:rPr>
                        <a:t>Abordaje Didáctico</a:t>
                      </a:r>
                      <a:endParaRPr lang="es-EC" sz="1800" b="0" i="0" u="none" strike="noStrike">
                        <a:effectLst/>
                        <a:latin typeface="Arial" panose="020B0604020202020204" pitchFamily="34" charset="0"/>
                      </a:endParaRPr>
                    </a:p>
                  </a:txBody>
                  <a:tcPr marL="11050" marR="11050" marT="1579" marB="0" anchor="ctr"/>
                </a:tc>
                <a:tc>
                  <a:txBody>
                    <a:bodyPr/>
                    <a:lstStyle/>
                    <a:p>
                      <a:pPr algn="just" fontAlgn="b">
                        <a:spcBef>
                          <a:spcPts val="0"/>
                        </a:spcBef>
                        <a:spcAft>
                          <a:spcPts val="0"/>
                        </a:spcAft>
                      </a:pPr>
                      <a:r>
                        <a:rPr lang="es-ES" sz="1400" u="none" strike="noStrike" dirty="0">
                          <a:effectLst/>
                        </a:rPr>
                        <a:t>¿Se evidencia que el profesor dentro del aula virtual estableció mecanismos y directrices de comunicación para el correcto desarrollo de las actividades planificadas en el sílabo?</a:t>
                      </a:r>
                      <a:endParaRPr lang="es-ES" sz="1800" b="0" i="0" u="none" strike="noStrike" dirty="0">
                        <a:effectLst/>
                        <a:latin typeface="Arial" panose="020B0604020202020204" pitchFamily="34" charset="0"/>
                      </a:endParaRPr>
                    </a:p>
                  </a:txBody>
                  <a:tcPr marL="11050" marR="11050" marT="1579" marB="0" anchor="b"/>
                </a:tc>
                <a:tc vMerge="1">
                  <a:txBody>
                    <a:bodyPr/>
                    <a:lstStyle/>
                    <a:p>
                      <a:endParaRPr lang="es-EC"/>
                    </a:p>
                  </a:txBody>
                  <a:tcPr/>
                </a:tc>
                <a:tc vMerge="1">
                  <a:txBody>
                    <a:bodyPr/>
                    <a:lstStyle/>
                    <a:p>
                      <a:endParaRPr lang="es-EC"/>
                    </a:p>
                  </a:txBody>
                  <a:tcPr/>
                </a:tc>
                <a:extLst>
                  <a:ext uri="{0D108BD9-81ED-4DB2-BD59-A6C34878D82A}">
                    <a16:rowId xmlns:a16="http://schemas.microsoft.com/office/drawing/2014/main" xmlns="" val="2729387588"/>
                  </a:ext>
                </a:extLst>
              </a:tr>
              <a:tr h="1140513">
                <a:tc>
                  <a:txBody>
                    <a:bodyPr/>
                    <a:lstStyle/>
                    <a:p>
                      <a:pPr algn="just" fontAlgn="ctr">
                        <a:spcBef>
                          <a:spcPts val="0"/>
                        </a:spcBef>
                        <a:spcAft>
                          <a:spcPts val="0"/>
                        </a:spcAft>
                      </a:pPr>
                      <a:r>
                        <a:rPr lang="es-EC" sz="1400" u="none" strike="noStrike">
                          <a:effectLst/>
                        </a:rPr>
                        <a:t>Recursos y tecnología educativa</a:t>
                      </a:r>
                      <a:endParaRPr lang="es-EC" sz="1800" b="0" i="0" u="none" strike="noStrike">
                        <a:effectLst/>
                        <a:latin typeface="Arial" panose="020B0604020202020204" pitchFamily="34" charset="0"/>
                      </a:endParaRPr>
                    </a:p>
                  </a:txBody>
                  <a:tcPr marL="11050" marR="11050" marT="1579" marB="0" anchor="ctr"/>
                </a:tc>
                <a:tc>
                  <a:txBody>
                    <a:bodyPr/>
                    <a:lstStyle/>
                    <a:p>
                      <a:pPr algn="just" fontAlgn="b">
                        <a:spcBef>
                          <a:spcPts val="0"/>
                        </a:spcBef>
                        <a:spcAft>
                          <a:spcPts val="0"/>
                        </a:spcAft>
                      </a:pPr>
                      <a:r>
                        <a:rPr lang="es-ES" sz="1400" u="none" strike="noStrike" dirty="0">
                          <a:effectLst/>
                        </a:rPr>
                        <a:t>¿Se evidencia que el profesor dentro del aula virtual, además de la biblioteca virtual, utilizó otros recursos tecnológicos educativos de fácil acceso a los estudiantes?</a:t>
                      </a:r>
                      <a:endParaRPr lang="es-ES" sz="1800" b="0" i="0" u="none" strike="noStrike" dirty="0">
                        <a:effectLst/>
                        <a:latin typeface="Arial" panose="020B0604020202020204" pitchFamily="34" charset="0"/>
                      </a:endParaRPr>
                    </a:p>
                  </a:txBody>
                  <a:tcPr marL="11050" marR="11050" marT="1579" marB="0" anchor="b"/>
                </a:tc>
                <a:tc vMerge="1">
                  <a:txBody>
                    <a:bodyPr/>
                    <a:lstStyle/>
                    <a:p>
                      <a:endParaRPr lang="es-EC"/>
                    </a:p>
                  </a:txBody>
                  <a:tcPr/>
                </a:tc>
                <a:tc vMerge="1">
                  <a:txBody>
                    <a:bodyPr/>
                    <a:lstStyle/>
                    <a:p>
                      <a:endParaRPr lang="es-EC"/>
                    </a:p>
                  </a:txBody>
                  <a:tcPr/>
                </a:tc>
                <a:extLst>
                  <a:ext uri="{0D108BD9-81ED-4DB2-BD59-A6C34878D82A}">
                    <a16:rowId xmlns:a16="http://schemas.microsoft.com/office/drawing/2014/main" xmlns="" val="688067543"/>
                  </a:ext>
                </a:extLst>
              </a:tr>
              <a:tr h="1140513">
                <a:tc>
                  <a:txBody>
                    <a:bodyPr/>
                    <a:lstStyle/>
                    <a:p>
                      <a:pPr algn="just" fontAlgn="ctr">
                        <a:spcBef>
                          <a:spcPts val="0"/>
                        </a:spcBef>
                        <a:spcAft>
                          <a:spcPts val="0"/>
                        </a:spcAft>
                      </a:pPr>
                      <a:r>
                        <a:rPr lang="es-EC" sz="1400" u="none" strike="noStrike">
                          <a:effectLst/>
                        </a:rPr>
                        <a:t>Estrategias de evaluación</a:t>
                      </a:r>
                      <a:endParaRPr lang="es-EC" sz="1800" b="0" i="0" u="none" strike="noStrike">
                        <a:effectLst/>
                        <a:latin typeface="Arial" panose="020B0604020202020204" pitchFamily="34" charset="0"/>
                      </a:endParaRPr>
                    </a:p>
                  </a:txBody>
                  <a:tcPr marL="11050" marR="11050" marT="1579" marB="0" anchor="ctr"/>
                </a:tc>
                <a:tc>
                  <a:txBody>
                    <a:bodyPr/>
                    <a:lstStyle/>
                    <a:p>
                      <a:pPr algn="just" fontAlgn="ctr">
                        <a:spcBef>
                          <a:spcPts val="0"/>
                        </a:spcBef>
                        <a:spcAft>
                          <a:spcPts val="0"/>
                        </a:spcAft>
                      </a:pPr>
                      <a:r>
                        <a:rPr lang="es-ES" sz="1400" u="none" strike="noStrike" dirty="0">
                          <a:effectLst/>
                        </a:rPr>
                        <a:t>¿Se evidencia que el profesor evaluó a los estudiantes con los criterios normativos de evaluación establecidos en el sílabo, a través del aula virtual?</a:t>
                      </a:r>
                      <a:endParaRPr lang="es-ES" sz="1800" b="0" i="0" u="none" strike="noStrike" dirty="0">
                        <a:effectLst/>
                        <a:latin typeface="Arial" panose="020B0604020202020204" pitchFamily="34" charset="0"/>
                      </a:endParaRPr>
                    </a:p>
                  </a:txBody>
                  <a:tcPr marL="11050" marR="11050" marT="1579" marB="0" anchor="ctr"/>
                </a:tc>
                <a:tc vMerge="1">
                  <a:txBody>
                    <a:bodyPr/>
                    <a:lstStyle/>
                    <a:p>
                      <a:endParaRPr lang="es-EC"/>
                    </a:p>
                  </a:txBody>
                  <a:tcPr/>
                </a:tc>
                <a:tc vMerge="1">
                  <a:txBody>
                    <a:bodyPr/>
                    <a:lstStyle/>
                    <a:p>
                      <a:endParaRPr lang="es-EC"/>
                    </a:p>
                  </a:txBody>
                  <a:tcPr/>
                </a:tc>
                <a:extLst>
                  <a:ext uri="{0D108BD9-81ED-4DB2-BD59-A6C34878D82A}">
                    <a16:rowId xmlns:a16="http://schemas.microsoft.com/office/drawing/2014/main" xmlns="" val="3398963510"/>
                  </a:ext>
                </a:extLst>
              </a:tr>
            </a:tbl>
          </a:graphicData>
        </a:graphic>
      </p:graphicFrame>
      <p:sp>
        <p:nvSpPr>
          <p:cNvPr id="9" name="Rectángulo redondeado 8"/>
          <p:cNvSpPr/>
          <p:nvPr/>
        </p:nvSpPr>
        <p:spPr>
          <a:xfrm rot="16200000">
            <a:off x="-2311410" y="3139231"/>
            <a:ext cx="5795489" cy="579538"/>
          </a:xfrm>
          <a:prstGeom prst="roundRect">
            <a:avLst/>
          </a:prstGeom>
          <a:ln>
            <a:solidFill>
              <a:srgbClr val="FF0000"/>
            </a:solidFill>
          </a:ln>
          <a:effectLst>
            <a:innerShdw blurRad="127000">
              <a:srgbClr val="FF0000"/>
            </a:innerShdw>
          </a:effectLst>
        </p:spPr>
        <p:style>
          <a:lnRef idx="2">
            <a:schemeClr val="accent2"/>
          </a:lnRef>
          <a:fillRef idx="1">
            <a:schemeClr val="lt1"/>
          </a:fillRef>
          <a:effectRef idx="0">
            <a:schemeClr val="accent2"/>
          </a:effectRef>
          <a:fontRef idx="minor">
            <a:schemeClr val="dk1"/>
          </a:fontRef>
        </p:style>
        <p:txBody>
          <a:bodyPr rtlCol="0" anchor="ctr"/>
          <a:lstStyle/>
          <a:p>
            <a:pPr lvl="0" algn="ctr"/>
            <a:r>
              <a:rPr lang="es-ES" sz="2800" b="1">
                <a:solidFill>
                  <a:schemeClr val="tx1"/>
                </a:solidFill>
              </a:rPr>
              <a:t>Coevaluación de comisión de pares</a:t>
            </a:r>
          </a:p>
        </p:txBody>
      </p:sp>
      <p:sp>
        <p:nvSpPr>
          <p:cNvPr id="2" name="Elipse 1">
            <a:extLst>
              <a:ext uri="{FF2B5EF4-FFF2-40B4-BE49-F238E27FC236}">
                <a16:creationId xmlns:a16="http://schemas.microsoft.com/office/drawing/2014/main" xmlns="" id="{BEC00C97-BF10-4E7B-AFC1-E3C3E8D642EF}"/>
              </a:ext>
            </a:extLst>
          </p:cNvPr>
          <p:cNvSpPr/>
          <p:nvPr/>
        </p:nvSpPr>
        <p:spPr>
          <a:xfrm>
            <a:off x="5418469" y="48361"/>
            <a:ext cx="1765577" cy="6602819"/>
          </a:xfrm>
          <a:prstGeom prst="ellipse">
            <a:avLst/>
          </a:prstGeom>
          <a:no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s-EC"/>
          </a:p>
        </p:txBody>
      </p:sp>
    </p:spTree>
    <p:extLst>
      <p:ext uri="{BB962C8B-B14F-4D97-AF65-F5344CB8AC3E}">
        <p14:creationId xmlns:p14="http://schemas.microsoft.com/office/powerpoint/2010/main" val="1697276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xmlns="" id="{3D286816-321D-4B9E-9FC0-A53EE6F909CB}"/>
              </a:ext>
            </a:extLst>
          </p:cNvPr>
          <p:cNvGraphicFramePr/>
          <p:nvPr>
            <p:extLst>
              <p:ext uri="{D42A27DB-BD31-4B8C-83A1-F6EECF244321}">
                <p14:modId xmlns:p14="http://schemas.microsoft.com/office/powerpoint/2010/main" val="1900202679"/>
              </p:ext>
            </p:extLst>
          </p:nvPr>
        </p:nvGraphicFramePr>
        <p:xfrm>
          <a:off x="1015768" y="119240"/>
          <a:ext cx="7831667" cy="6605804"/>
        </p:xfrm>
        <a:graphic>
          <a:graphicData uri="http://schemas.openxmlformats.org/drawingml/2006/table">
            <a:tbl>
              <a:tblPr firstRow="1" firstCol="1" bandRow="1">
                <a:tableStyleId>{5940675A-B579-460E-94D1-54222C63F5DA}</a:tableStyleId>
              </a:tblPr>
              <a:tblGrid>
                <a:gridCol w="1363365">
                  <a:extLst>
                    <a:ext uri="{9D8B030D-6E8A-4147-A177-3AD203B41FA5}">
                      <a16:colId xmlns:a16="http://schemas.microsoft.com/office/drawing/2014/main" xmlns="" val="595615774"/>
                    </a:ext>
                  </a:extLst>
                </a:gridCol>
                <a:gridCol w="2267208">
                  <a:extLst>
                    <a:ext uri="{9D8B030D-6E8A-4147-A177-3AD203B41FA5}">
                      <a16:colId xmlns:a16="http://schemas.microsoft.com/office/drawing/2014/main" xmlns="" val="3334454869"/>
                    </a:ext>
                  </a:extLst>
                </a:gridCol>
                <a:gridCol w="1815286">
                  <a:extLst>
                    <a:ext uri="{9D8B030D-6E8A-4147-A177-3AD203B41FA5}">
                      <a16:colId xmlns:a16="http://schemas.microsoft.com/office/drawing/2014/main" xmlns="" val="4291518216"/>
                    </a:ext>
                  </a:extLst>
                </a:gridCol>
                <a:gridCol w="158227">
                  <a:extLst>
                    <a:ext uri="{9D8B030D-6E8A-4147-A177-3AD203B41FA5}">
                      <a16:colId xmlns:a16="http://schemas.microsoft.com/office/drawing/2014/main" xmlns="" val="2842516772"/>
                    </a:ext>
                  </a:extLst>
                </a:gridCol>
                <a:gridCol w="2227581">
                  <a:extLst>
                    <a:ext uri="{9D8B030D-6E8A-4147-A177-3AD203B41FA5}">
                      <a16:colId xmlns:a16="http://schemas.microsoft.com/office/drawing/2014/main" xmlns="" val="2818189724"/>
                    </a:ext>
                  </a:extLst>
                </a:gridCol>
              </a:tblGrid>
              <a:tr h="530112">
                <a:tc>
                  <a:txBody>
                    <a:bodyPr/>
                    <a:lstStyle/>
                    <a:p>
                      <a:pPr algn="ctr" fontAlgn="ctr">
                        <a:spcBef>
                          <a:spcPts val="0"/>
                        </a:spcBef>
                        <a:spcAft>
                          <a:spcPts val="0"/>
                        </a:spcAft>
                      </a:pPr>
                      <a:r>
                        <a:rPr lang="es-EC" sz="1400" u="none" strike="noStrike">
                          <a:effectLst/>
                        </a:rPr>
                        <a:t>CRITERIO</a:t>
                      </a:r>
                      <a:endParaRPr lang="es-EC" sz="1400" b="0" i="0" u="none" strike="noStrike">
                        <a:effectLst/>
                        <a:latin typeface="Arial" panose="020B0604020202020204" pitchFamily="34" charset="0"/>
                      </a:endParaRPr>
                    </a:p>
                  </a:txBody>
                  <a:tcPr marL="11050" marR="11050" marT="1579" marB="0" anchor="ctr"/>
                </a:tc>
                <a:tc>
                  <a:txBody>
                    <a:bodyPr/>
                    <a:lstStyle/>
                    <a:p>
                      <a:pPr algn="ctr" fontAlgn="ctr">
                        <a:spcBef>
                          <a:spcPts val="0"/>
                        </a:spcBef>
                        <a:spcAft>
                          <a:spcPts val="0"/>
                        </a:spcAft>
                      </a:pPr>
                      <a:r>
                        <a:rPr lang="es-EC" sz="1400" u="none" strike="noStrike">
                          <a:effectLst/>
                        </a:rPr>
                        <a:t>PREGUNTA</a:t>
                      </a:r>
                      <a:endParaRPr lang="es-EC" sz="1400" b="0" i="0" u="none" strike="noStrike">
                        <a:effectLst/>
                        <a:latin typeface="Arial" panose="020B0604020202020204" pitchFamily="34" charset="0"/>
                      </a:endParaRPr>
                    </a:p>
                  </a:txBody>
                  <a:tcPr marL="11050" marR="11050" marT="1579" marB="0" anchor="ctr"/>
                </a:tc>
                <a:tc gridSpan="2">
                  <a:txBody>
                    <a:bodyPr/>
                    <a:lstStyle/>
                    <a:p>
                      <a:pPr algn="ctr" fontAlgn="ctr">
                        <a:spcBef>
                          <a:spcPts val="0"/>
                        </a:spcBef>
                        <a:spcAft>
                          <a:spcPts val="0"/>
                        </a:spcAft>
                      </a:pPr>
                      <a:r>
                        <a:rPr lang="es-EC" sz="1400" u="none" strike="noStrike">
                          <a:effectLst/>
                        </a:rPr>
                        <a:t>FUENTE DE INFORMACIÓN</a:t>
                      </a:r>
                      <a:endParaRPr lang="es-EC" sz="1400" b="0" i="0" u="none" strike="noStrike">
                        <a:effectLst/>
                        <a:latin typeface="Arial" panose="020B0604020202020204" pitchFamily="34" charset="0"/>
                      </a:endParaRPr>
                    </a:p>
                  </a:txBody>
                  <a:tcPr marL="11050" marR="11050" marT="1579" marB="0" anchor="ctr"/>
                </a:tc>
                <a:tc hMerge="1">
                  <a:txBody>
                    <a:bodyPr/>
                    <a:lstStyle/>
                    <a:p>
                      <a:pPr algn="ctr" fontAlgn="ctr">
                        <a:spcBef>
                          <a:spcPts val="0"/>
                        </a:spcBef>
                        <a:spcAft>
                          <a:spcPts val="0"/>
                        </a:spcAft>
                      </a:pPr>
                      <a:r>
                        <a:rPr lang="es-ES" sz="1400" u="none" strike="noStrike">
                          <a:effectLst/>
                        </a:rPr>
                        <a:t>RESPONSABLE DE GENERAR LA FUENTE DE INFORMACIÓN</a:t>
                      </a:r>
                      <a:endParaRPr lang="es-ES" sz="1400" b="0" i="0" u="none" strike="noStrike">
                        <a:effectLst/>
                        <a:latin typeface="Arial" panose="020B0604020202020204" pitchFamily="34" charset="0"/>
                      </a:endParaRPr>
                    </a:p>
                  </a:txBody>
                  <a:tcPr marL="11050" marR="11050" marT="1579" marB="0" anchor="ctr"/>
                </a:tc>
                <a:tc>
                  <a:txBody>
                    <a:bodyPr/>
                    <a:lstStyle/>
                    <a:p>
                      <a:pPr algn="ctr" fontAlgn="ctr">
                        <a:spcBef>
                          <a:spcPts val="0"/>
                        </a:spcBef>
                        <a:spcAft>
                          <a:spcPts val="0"/>
                        </a:spcAft>
                      </a:pPr>
                      <a:r>
                        <a:rPr lang="es-ES" sz="1400" u="none" strike="noStrike" dirty="0">
                          <a:effectLst/>
                        </a:rPr>
                        <a:t>RESPONSABLE DE GENERAR LA FUENTE DE INFORMACIÓN</a:t>
                      </a:r>
                      <a:endParaRPr lang="es-ES" sz="1400" b="0" i="0" u="none" strike="noStrike" dirty="0">
                        <a:effectLst/>
                        <a:latin typeface="Arial" panose="020B0604020202020204" pitchFamily="34" charset="0"/>
                      </a:endParaRPr>
                    </a:p>
                  </a:txBody>
                  <a:tcPr marL="11050" marR="11050" marT="1579" marB="0" anchor="ctr"/>
                </a:tc>
                <a:extLst>
                  <a:ext uri="{0D108BD9-81ED-4DB2-BD59-A6C34878D82A}">
                    <a16:rowId xmlns:a16="http://schemas.microsoft.com/office/drawing/2014/main" xmlns="" val="614020958"/>
                  </a:ext>
                </a:extLst>
              </a:tr>
              <a:tr h="440037">
                <a:tc>
                  <a:txBody>
                    <a:bodyPr/>
                    <a:lstStyle/>
                    <a:p>
                      <a:pPr algn="just" fontAlgn="ctr">
                        <a:spcBef>
                          <a:spcPts val="0"/>
                        </a:spcBef>
                        <a:spcAft>
                          <a:spcPts val="0"/>
                        </a:spcAft>
                      </a:pPr>
                      <a:r>
                        <a:rPr lang="es-EC" sz="1400" u="none" strike="noStrike">
                          <a:effectLst/>
                        </a:rPr>
                        <a:t>Seguimiento de prácticas preprofesionales</a:t>
                      </a:r>
                      <a:endParaRPr lang="es-EC" sz="1400" b="0" i="0" u="none" strike="noStrike">
                        <a:effectLst/>
                        <a:latin typeface="Arial" panose="020B0604020202020204" pitchFamily="34" charset="0"/>
                      </a:endParaRPr>
                    </a:p>
                  </a:txBody>
                  <a:tcPr marL="11050" marR="11050" marT="1579" marB="0" anchor="ctr"/>
                </a:tc>
                <a:tc gridSpan="4">
                  <a:txBody>
                    <a:bodyPr/>
                    <a:lstStyle/>
                    <a:p>
                      <a:pPr algn="ctr" fontAlgn="ctr">
                        <a:spcBef>
                          <a:spcPts val="0"/>
                        </a:spcBef>
                        <a:spcAft>
                          <a:spcPts val="0"/>
                        </a:spcAft>
                      </a:pPr>
                      <a:r>
                        <a:rPr lang="es-EC" sz="1400" u="none" strike="noStrike" dirty="0">
                          <a:effectLst/>
                        </a:rPr>
                        <a:t>NO APLICA</a:t>
                      </a:r>
                      <a:endParaRPr lang="es-EC" sz="1400" b="0" i="0" u="none" strike="noStrike" dirty="0">
                        <a:effectLst/>
                        <a:latin typeface="Arial" panose="020B0604020202020204" pitchFamily="34" charset="0"/>
                      </a:endParaRPr>
                    </a:p>
                  </a:txBody>
                  <a:tcPr marL="11050" marR="11050" marT="1579" marB="0" anchor="ctr"/>
                </a:tc>
                <a:tc hMerge="1">
                  <a:txBody>
                    <a:bodyPr/>
                    <a:lstStyle/>
                    <a:p>
                      <a:endParaRPr lang="es-EC"/>
                    </a:p>
                  </a:txBody>
                  <a:tcPr/>
                </a:tc>
                <a:tc hMerge="1">
                  <a:txBody>
                    <a:bodyPr/>
                    <a:lstStyle/>
                    <a:p>
                      <a:endParaRPr lang="es-EC"/>
                    </a:p>
                  </a:txBody>
                  <a:tcPr/>
                </a:tc>
                <a:tc hMerge="1">
                  <a:txBody>
                    <a:bodyPr/>
                    <a:lstStyle/>
                    <a:p>
                      <a:pPr algn="ctr" fontAlgn="ctr">
                        <a:spcBef>
                          <a:spcPts val="0"/>
                        </a:spcBef>
                        <a:spcAft>
                          <a:spcPts val="0"/>
                        </a:spcAft>
                      </a:pPr>
                      <a:endParaRPr lang="es-EC" sz="1400" b="0" i="0" u="none" strike="noStrike" dirty="0">
                        <a:effectLst/>
                        <a:latin typeface="Arial" panose="020B0604020202020204" pitchFamily="34" charset="0"/>
                      </a:endParaRPr>
                    </a:p>
                  </a:txBody>
                  <a:tcPr marL="11050" marR="11050" marT="1579" marB="0" anchor="ctr"/>
                </a:tc>
                <a:extLst>
                  <a:ext uri="{0D108BD9-81ED-4DB2-BD59-A6C34878D82A}">
                    <a16:rowId xmlns:a16="http://schemas.microsoft.com/office/drawing/2014/main" xmlns="" val="3456154857"/>
                  </a:ext>
                </a:extLst>
              </a:tr>
              <a:tr h="222285">
                <a:tc>
                  <a:txBody>
                    <a:bodyPr/>
                    <a:lstStyle/>
                    <a:p>
                      <a:pPr algn="just" fontAlgn="ctr">
                        <a:spcBef>
                          <a:spcPts val="0"/>
                        </a:spcBef>
                        <a:spcAft>
                          <a:spcPts val="0"/>
                        </a:spcAft>
                      </a:pPr>
                      <a:r>
                        <a:rPr lang="es-EC" sz="1400" u="none" strike="noStrike">
                          <a:effectLst/>
                        </a:rPr>
                        <a:t>Dirección de titulación</a:t>
                      </a:r>
                      <a:endParaRPr lang="es-EC" sz="1400" b="0" i="0" u="none" strike="noStrike">
                        <a:effectLst/>
                        <a:latin typeface="Arial" panose="020B0604020202020204" pitchFamily="34" charset="0"/>
                      </a:endParaRPr>
                    </a:p>
                  </a:txBody>
                  <a:tcPr marL="11050" marR="11050" marT="1579" marB="0" anchor="ctr"/>
                </a:tc>
                <a:tc gridSpan="4">
                  <a:txBody>
                    <a:bodyPr/>
                    <a:lstStyle/>
                    <a:p>
                      <a:pPr algn="ctr" fontAlgn="ctr">
                        <a:spcBef>
                          <a:spcPts val="0"/>
                        </a:spcBef>
                        <a:spcAft>
                          <a:spcPts val="0"/>
                        </a:spcAft>
                      </a:pPr>
                      <a:r>
                        <a:rPr lang="es-EC" sz="1400" u="none" strike="noStrike">
                          <a:effectLst/>
                        </a:rPr>
                        <a:t>NO APLICA</a:t>
                      </a:r>
                      <a:endParaRPr lang="es-EC" sz="1400" b="0" i="0" u="none" strike="noStrike">
                        <a:effectLst/>
                        <a:latin typeface="Arial" panose="020B0604020202020204" pitchFamily="34" charset="0"/>
                      </a:endParaRPr>
                    </a:p>
                  </a:txBody>
                  <a:tcPr marL="11050" marR="11050" marT="1579" marB="0" anchor="ctr"/>
                </a:tc>
                <a:tc hMerge="1">
                  <a:txBody>
                    <a:bodyPr/>
                    <a:lstStyle/>
                    <a:p>
                      <a:endParaRPr lang="es-EC"/>
                    </a:p>
                  </a:txBody>
                  <a:tcPr/>
                </a:tc>
                <a:tc hMerge="1">
                  <a:txBody>
                    <a:bodyPr/>
                    <a:lstStyle/>
                    <a:p>
                      <a:endParaRPr lang="es-EC"/>
                    </a:p>
                  </a:txBody>
                  <a:tcPr/>
                </a:tc>
                <a:tc hMerge="1">
                  <a:txBody>
                    <a:bodyPr/>
                    <a:lstStyle/>
                    <a:p>
                      <a:pPr algn="ctr" fontAlgn="ctr">
                        <a:spcBef>
                          <a:spcPts val="0"/>
                        </a:spcBef>
                        <a:spcAft>
                          <a:spcPts val="0"/>
                        </a:spcAft>
                      </a:pPr>
                      <a:endParaRPr lang="es-EC" sz="1400" b="0" i="0" u="none" strike="noStrike">
                        <a:effectLst/>
                        <a:latin typeface="Arial" panose="020B0604020202020204" pitchFamily="34" charset="0"/>
                      </a:endParaRPr>
                    </a:p>
                  </a:txBody>
                  <a:tcPr marL="11050" marR="11050" marT="1579" marB="0" anchor="ctr"/>
                </a:tc>
                <a:extLst>
                  <a:ext uri="{0D108BD9-81ED-4DB2-BD59-A6C34878D82A}">
                    <a16:rowId xmlns:a16="http://schemas.microsoft.com/office/drawing/2014/main" xmlns="" val="4091610560"/>
                  </a:ext>
                </a:extLst>
              </a:tr>
              <a:tr h="440037">
                <a:tc>
                  <a:txBody>
                    <a:bodyPr/>
                    <a:lstStyle/>
                    <a:p>
                      <a:pPr algn="just" fontAlgn="ctr">
                        <a:spcBef>
                          <a:spcPts val="0"/>
                        </a:spcBef>
                        <a:spcAft>
                          <a:spcPts val="0"/>
                        </a:spcAft>
                      </a:pPr>
                      <a:r>
                        <a:rPr lang="es-ES" sz="1400" u="none" strike="noStrike">
                          <a:effectLst/>
                        </a:rPr>
                        <a:t>Cumplimiento con la ejecución de vinculación</a:t>
                      </a:r>
                      <a:endParaRPr lang="es-ES" sz="1400" b="0" i="0" u="none" strike="noStrike">
                        <a:effectLst/>
                        <a:latin typeface="Arial" panose="020B0604020202020204" pitchFamily="34" charset="0"/>
                      </a:endParaRPr>
                    </a:p>
                  </a:txBody>
                  <a:tcPr marL="11050" marR="11050" marT="1579" marB="0" anchor="ctr"/>
                </a:tc>
                <a:tc gridSpan="4">
                  <a:txBody>
                    <a:bodyPr/>
                    <a:lstStyle/>
                    <a:p>
                      <a:pPr algn="ctr" fontAlgn="ctr">
                        <a:spcBef>
                          <a:spcPts val="0"/>
                        </a:spcBef>
                        <a:spcAft>
                          <a:spcPts val="0"/>
                        </a:spcAft>
                      </a:pPr>
                      <a:r>
                        <a:rPr lang="es-EC" sz="1400" u="none" strike="noStrike">
                          <a:effectLst/>
                        </a:rPr>
                        <a:t>NO APLICA</a:t>
                      </a:r>
                      <a:endParaRPr lang="es-EC" sz="1400" b="0" i="0" u="none" strike="noStrike">
                        <a:effectLst/>
                        <a:latin typeface="Arial" panose="020B0604020202020204" pitchFamily="34" charset="0"/>
                      </a:endParaRPr>
                    </a:p>
                  </a:txBody>
                  <a:tcPr marL="11050" marR="11050" marT="1579" marB="0" anchor="ctr"/>
                </a:tc>
                <a:tc hMerge="1">
                  <a:txBody>
                    <a:bodyPr/>
                    <a:lstStyle/>
                    <a:p>
                      <a:endParaRPr lang="es-EC"/>
                    </a:p>
                  </a:txBody>
                  <a:tcPr/>
                </a:tc>
                <a:tc hMerge="1">
                  <a:txBody>
                    <a:bodyPr/>
                    <a:lstStyle/>
                    <a:p>
                      <a:endParaRPr lang="es-EC"/>
                    </a:p>
                  </a:txBody>
                  <a:tcPr/>
                </a:tc>
                <a:tc hMerge="1">
                  <a:txBody>
                    <a:bodyPr/>
                    <a:lstStyle/>
                    <a:p>
                      <a:pPr algn="ctr" fontAlgn="ctr">
                        <a:spcBef>
                          <a:spcPts val="0"/>
                        </a:spcBef>
                        <a:spcAft>
                          <a:spcPts val="0"/>
                        </a:spcAft>
                      </a:pPr>
                      <a:endParaRPr lang="es-EC" sz="1400" b="0" i="0" u="none" strike="noStrike">
                        <a:effectLst/>
                        <a:latin typeface="Arial" panose="020B0604020202020204" pitchFamily="34" charset="0"/>
                      </a:endParaRPr>
                    </a:p>
                  </a:txBody>
                  <a:tcPr marL="11050" marR="11050" marT="1579" marB="0" anchor="ctr"/>
                </a:tc>
                <a:extLst>
                  <a:ext uri="{0D108BD9-81ED-4DB2-BD59-A6C34878D82A}">
                    <a16:rowId xmlns:a16="http://schemas.microsoft.com/office/drawing/2014/main" xmlns="" val="2767949413"/>
                  </a:ext>
                </a:extLst>
              </a:tr>
              <a:tr h="984411">
                <a:tc>
                  <a:txBody>
                    <a:bodyPr/>
                    <a:lstStyle/>
                    <a:p>
                      <a:pPr algn="l" fontAlgn="ctr">
                        <a:spcBef>
                          <a:spcPts val="0"/>
                        </a:spcBef>
                        <a:spcAft>
                          <a:spcPts val="0"/>
                        </a:spcAft>
                      </a:pPr>
                      <a:r>
                        <a:rPr lang="es-EC" sz="1400" u="none" strike="noStrike">
                          <a:effectLst/>
                        </a:rPr>
                        <a:t>Orientación por tutorías</a:t>
                      </a:r>
                      <a:endParaRPr lang="es-EC" sz="1400" b="0" i="0" u="none" strike="noStrike">
                        <a:effectLst/>
                        <a:latin typeface="Arial" panose="020B0604020202020204" pitchFamily="34" charset="0"/>
                      </a:endParaRPr>
                    </a:p>
                  </a:txBody>
                  <a:tcPr marL="11050" marR="11050" marT="1579" marB="0" anchor="ctr"/>
                </a:tc>
                <a:tc>
                  <a:txBody>
                    <a:bodyPr/>
                    <a:lstStyle/>
                    <a:p>
                      <a:pPr algn="just" fontAlgn="ctr">
                        <a:spcBef>
                          <a:spcPts val="0"/>
                        </a:spcBef>
                        <a:spcAft>
                          <a:spcPts val="0"/>
                        </a:spcAft>
                      </a:pPr>
                      <a:r>
                        <a:rPr lang="es-ES" sz="1400" u="none" strike="noStrike">
                          <a:effectLst/>
                        </a:rPr>
                        <a:t>¿Se evidencia que el profesor ha realizado tutorías a sus estudiantes, a través de las plataformas institucionales?</a:t>
                      </a:r>
                      <a:endParaRPr lang="es-ES" sz="1400" b="0" i="0" u="none" strike="noStrike">
                        <a:effectLst/>
                        <a:latin typeface="Arial" panose="020B0604020202020204" pitchFamily="34" charset="0"/>
                      </a:endParaRPr>
                    </a:p>
                  </a:txBody>
                  <a:tcPr marL="11050" marR="11050" marT="1579" marB="0" anchor="ctr"/>
                </a:tc>
                <a:tc>
                  <a:txBody>
                    <a:bodyPr/>
                    <a:lstStyle/>
                    <a:p>
                      <a:pPr algn="ctr" fontAlgn="ctr">
                        <a:spcBef>
                          <a:spcPts val="0"/>
                        </a:spcBef>
                        <a:spcAft>
                          <a:spcPts val="800"/>
                        </a:spcAft>
                      </a:pPr>
                      <a:r>
                        <a:rPr lang="es-ES" sz="1400" u="none" strike="noStrike">
                          <a:effectLst/>
                        </a:rPr>
                        <a:t>Reporte de tutorías del aplicativo de aplicativo de tutorías</a:t>
                      </a:r>
                      <a:endParaRPr lang="es-ES" sz="1400" b="0" i="0" u="none" strike="noStrike">
                        <a:effectLst/>
                        <a:latin typeface="Arial" panose="020B0604020202020204" pitchFamily="34" charset="0"/>
                      </a:endParaRPr>
                    </a:p>
                  </a:txBody>
                  <a:tcPr marL="11050" marR="11050" marT="1579" marB="0" anchor="ctr"/>
                </a:tc>
                <a:tc gridSpan="2">
                  <a:txBody>
                    <a:bodyPr/>
                    <a:lstStyle/>
                    <a:p>
                      <a:pPr algn="ctr" fontAlgn="ctr">
                        <a:spcBef>
                          <a:spcPts val="0"/>
                        </a:spcBef>
                        <a:spcAft>
                          <a:spcPts val="800"/>
                        </a:spcAft>
                      </a:pPr>
                      <a:r>
                        <a:rPr lang="es-EC" sz="1400" u="none" strike="noStrike">
                          <a:effectLst/>
                        </a:rPr>
                        <a:t>Profesor</a:t>
                      </a:r>
                      <a:endParaRPr lang="es-EC" sz="1400" b="0" i="0" u="none" strike="noStrike">
                        <a:effectLst/>
                        <a:latin typeface="Arial" panose="020B0604020202020204" pitchFamily="34" charset="0"/>
                      </a:endParaRPr>
                    </a:p>
                  </a:txBody>
                  <a:tcPr marL="11050" marR="11050" marT="1579" marB="0" anchor="ctr"/>
                </a:tc>
                <a:tc hMerge="1">
                  <a:txBody>
                    <a:bodyPr/>
                    <a:lstStyle/>
                    <a:p>
                      <a:pPr algn="ctr" fontAlgn="ctr">
                        <a:spcBef>
                          <a:spcPts val="0"/>
                        </a:spcBef>
                        <a:spcAft>
                          <a:spcPts val="800"/>
                        </a:spcAft>
                      </a:pPr>
                      <a:endParaRPr lang="es-EC" sz="1400" b="0" i="0" u="none" strike="noStrike">
                        <a:effectLst/>
                        <a:latin typeface="Arial" panose="020B0604020202020204" pitchFamily="34" charset="0"/>
                      </a:endParaRPr>
                    </a:p>
                  </a:txBody>
                  <a:tcPr marL="11050" marR="11050" marT="1579" marB="0" anchor="ctr"/>
                </a:tc>
                <a:extLst>
                  <a:ext uri="{0D108BD9-81ED-4DB2-BD59-A6C34878D82A}">
                    <a16:rowId xmlns:a16="http://schemas.microsoft.com/office/drawing/2014/main" xmlns="" val="1128148932"/>
                  </a:ext>
                </a:extLst>
              </a:tr>
              <a:tr h="3379664">
                <a:tc>
                  <a:txBody>
                    <a:bodyPr/>
                    <a:lstStyle/>
                    <a:p>
                      <a:pPr algn="just" fontAlgn="ctr">
                        <a:spcBef>
                          <a:spcPts val="0"/>
                        </a:spcBef>
                        <a:spcAft>
                          <a:spcPts val="0"/>
                        </a:spcAft>
                      </a:pPr>
                      <a:r>
                        <a:rPr lang="es-EC" sz="1400" u="none" strike="noStrike">
                          <a:effectLst/>
                        </a:rPr>
                        <a:t>Investigación</a:t>
                      </a:r>
                      <a:endParaRPr lang="es-EC" sz="1400" b="0" i="0" u="none" strike="noStrike">
                        <a:effectLst/>
                        <a:latin typeface="Arial" panose="020B0604020202020204" pitchFamily="34" charset="0"/>
                      </a:endParaRPr>
                    </a:p>
                  </a:txBody>
                  <a:tcPr marL="11050" marR="11050" marT="1579" marB="0" anchor="ctr"/>
                </a:tc>
                <a:tc>
                  <a:txBody>
                    <a:bodyPr/>
                    <a:lstStyle/>
                    <a:p>
                      <a:pPr algn="just" fontAlgn="b">
                        <a:spcBef>
                          <a:spcPts val="0"/>
                        </a:spcBef>
                        <a:spcAft>
                          <a:spcPts val="0"/>
                        </a:spcAft>
                      </a:pPr>
                      <a:r>
                        <a:rPr lang="es-ES" sz="1400" u="none" strike="noStrike">
                          <a:effectLst/>
                        </a:rPr>
                        <a:t>¿Se evidencia que el profesor durante el periodo académico ha generado el/los productos de las actividades planificadas para el periodo académico (informes, libros, capítulos de libro, artículo científico en una revista indexadas (bases regionales o de impacto mundial), patentado propiedad intelectual o registro propiedad intelectual con afiliación a la Uleam)?</a:t>
                      </a:r>
                      <a:endParaRPr lang="es-ES" sz="1400" b="0" i="0" u="none" strike="noStrike">
                        <a:effectLst/>
                        <a:latin typeface="Arial" panose="020B0604020202020204" pitchFamily="34" charset="0"/>
                      </a:endParaRPr>
                    </a:p>
                  </a:txBody>
                  <a:tcPr marL="11050" marR="11050" marT="1579" marB="0" anchor="b"/>
                </a:tc>
                <a:tc>
                  <a:txBody>
                    <a:bodyPr/>
                    <a:lstStyle/>
                    <a:p>
                      <a:pPr algn="just" fontAlgn="b">
                        <a:spcBef>
                          <a:spcPts val="0"/>
                        </a:spcBef>
                        <a:spcAft>
                          <a:spcPts val="0"/>
                        </a:spcAft>
                      </a:pPr>
                      <a:r>
                        <a:rPr lang="es-ES" sz="1400" u="none" strike="noStrike">
                          <a:effectLst/>
                        </a:rPr>
                        <a:t>Reporte de cumplimiento de entrega de los productos.</a:t>
                      </a:r>
                    </a:p>
                    <a:p>
                      <a:pPr algn="just" fontAlgn="b">
                        <a:spcBef>
                          <a:spcPts val="0"/>
                        </a:spcBef>
                        <a:spcAft>
                          <a:spcPts val="0"/>
                        </a:spcAft>
                      </a:pPr>
                      <a:r>
                        <a:rPr lang="es-ES" sz="1400" u="none" strike="noStrike">
                          <a:effectLst/>
                        </a:rPr>
                        <a:t> </a:t>
                      </a:r>
                    </a:p>
                    <a:p>
                      <a:pPr algn="just" fontAlgn="b">
                        <a:spcBef>
                          <a:spcPts val="0"/>
                        </a:spcBef>
                        <a:spcAft>
                          <a:spcPts val="0"/>
                        </a:spcAft>
                      </a:pPr>
                      <a:r>
                        <a:rPr lang="es-ES" sz="1400" u="none" strike="noStrike">
                          <a:effectLst/>
                        </a:rPr>
                        <a:t> </a:t>
                      </a:r>
                    </a:p>
                    <a:p>
                      <a:pPr algn="just" fontAlgn="b">
                        <a:spcBef>
                          <a:spcPts val="0"/>
                        </a:spcBef>
                        <a:spcAft>
                          <a:spcPts val="0"/>
                        </a:spcAft>
                      </a:pPr>
                      <a:r>
                        <a:rPr lang="es-ES" sz="1400" u="none" strike="noStrike">
                          <a:effectLst/>
                        </a:rPr>
                        <a:t> </a:t>
                      </a:r>
                    </a:p>
                    <a:p>
                      <a:pPr algn="just" fontAlgn="b">
                        <a:spcBef>
                          <a:spcPts val="0"/>
                        </a:spcBef>
                        <a:spcAft>
                          <a:spcPts val="0"/>
                        </a:spcAft>
                      </a:pPr>
                      <a:r>
                        <a:rPr lang="es-ES" sz="1400" u="none" strike="noStrike">
                          <a:effectLst/>
                        </a:rPr>
                        <a:t> </a:t>
                      </a:r>
                    </a:p>
                    <a:p>
                      <a:pPr algn="just" fontAlgn="b">
                        <a:spcBef>
                          <a:spcPts val="0"/>
                        </a:spcBef>
                        <a:spcAft>
                          <a:spcPts val="0"/>
                        </a:spcAft>
                      </a:pPr>
                      <a:r>
                        <a:rPr lang="es-ES" sz="1400" u="none" strike="noStrike">
                          <a:effectLst/>
                        </a:rPr>
                        <a:t> </a:t>
                      </a:r>
                      <a:endParaRPr lang="es-ES" sz="1400" b="0" i="0" u="none" strike="noStrike">
                        <a:effectLst/>
                        <a:latin typeface="Arial" panose="020B0604020202020204" pitchFamily="34" charset="0"/>
                      </a:endParaRPr>
                    </a:p>
                  </a:txBody>
                  <a:tcPr marL="11050" marR="11050" marT="1579" marB="0" anchor="b"/>
                </a:tc>
                <a:tc gridSpan="2">
                  <a:txBody>
                    <a:bodyPr/>
                    <a:lstStyle/>
                    <a:p>
                      <a:pPr algn="just" fontAlgn="b">
                        <a:spcBef>
                          <a:spcPts val="0"/>
                        </a:spcBef>
                        <a:spcAft>
                          <a:spcPts val="0"/>
                        </a:spcAft>
                      </a:pPr>
                      <a:r>
                        <a:rPr lang="es-ES" sz="1400" u="none" strike="noStrike" dirty="0">
                          <a:effectLst/>
                        </a:rPr>
                        <a:t>Líder del proyecto de investigación institucional</a:t>
                      </a:r>
                    </a:p>
                    <a:p>
                      <a:pPr algn="just" fontAlgn="b">
                        <a:spcBef>
                          <a:spcPts val="0"/>
                        </a:spcBef>
                        <a:spcAft>
                          <a:spcPts val="0"/>
                        </a:spcAft>
                      </a:pPr>
                      <a:r>
                        <a:rPr lang="es-ES" sz="1400" u="none" strike="noStrike" dirty="0">
                          <a:effectLst/>
                        </a:rPr>
                        <a:t> </a:t>
                      </a:r>
                    </a:p>
                    <a:p>
                      <a:pPr algn="just" fontAlgn="b">
                        <a:spcBef>
                          <a:spcPts val="0"/>
                        </a:spcBef>
                        <a:spcAft>
                          <a:spcPts val="0"/>
                        </a:spcAft>
                      </a:pPr>
                      <a:r>
                        <a:rPr lang="es-ES" sz="1400" u="none" strike="noStrike" dirty="0">
                          <a:effectLst/>
                        </a:rPr>
                        <a:t> </a:t>
                      </a:r>
                    </a:p>
                    <a:p>
                      <a:pPr algn="just" fontAlgn="b">
                        <a:spcBef>
                          <a:spcPts val="0"/>
                        </a:spcBef>
                        <a:spcAft>
                          <a:spcPts val="0"/>
                        </a:spcAft>
                      </a:pPr>
                      <a:r>
                        <a:rPr lang="es-ES" sz="1400" u="none" strike="noStrike" dirty="0">
                          <a:effectLst/>
                        </a:rPr>
                        <a:t> </a:t>
                      </a:r>
                    </a:p>
                    <a:p>
                      <a:pPr algn="just" fontAlgn="b">
                        <a:spcBef>
                          <a:spcPts val="0"/>
                        </a:spcBef>
                        <a:spcAft>
                          <a:spcPts val="0"/>
                        </a:spcAft>
                      </a:pPr>
                      <a:r>
                        <a:rPr lang="es-ES" sz="1400" u="none" strike="noStrike" dirty="0">
                          <a:effectLst/>
                        </a:rPr>
                        <a:t> </a:t>
                      </a:r>
                    </a:p>
                    <a:p>
                      <a:pPr algn="just" fontAlgn="b">
                        <a:spcBef>
                          <a:spcPts val="0"/>
                        </a:spcBef>
                        <a:spcAft>
                          <a:spcPts val="0"/>
                        </a:spcAft>
                      </a:pPr>
                      <a:r>
                        <a:rPr lang="es-ES" sz="1400" u="none" strike="noStrike" dirty="0">
                          <a:effectLst/>
                        </a:rPr>
                        <a:t> </a:t>
                      </a:r>
                      <a:endParaRPr lang="es-ES" sz="1400" b="0" i="0" u="none" strike="noStrike" dirty="0">
                        <a:effectLst/>
                        <a:latin typeface="Arial" panose="020B0604020202020204" pitchFamily="34" charset="0"/>
                      </a:endParaRPr>
                    </a:p>
                  </a:txBody>
                  <a:tcPr marL="11050" marR="11050" marT="1579" marB="0" anchor="b"/>
                </a:tc>
                <a:tc hMerge="1">
                  <a:txBody>
                    <a:bodyPr/>
                    <a:lstStyle/>
                    <a:p>
                      <a:pPr algn="just" fontAlgn="b">
                        <a:spcBef>
                          <a:spcPts val="0"/>
                        </a:spcBef>
                        <a:spcAft>
                          <a:spcPts val="0"/>
                        </a:spcAft>
                      </a:pPr>
                      <a:endParaRPr lang="es-ES" sz="1400" b="0" i="0" u="none" strike="noStrike" dirty="0">
                        <a:effectLst/>
                        <a:latin typeface="Arial" panose="020B0604020202020204" pitchFamily="34" charset="0"/>
                      </a:endParaRPr>
                    </a:p>
                  </a:txBody>
                  <a:tcPr marL="11050" marR="11050" marT="1579" marB="0" anchor="b"/>
                </a:tc>
                <a:extLst>
                  <a:ext uri="{0D108BD9-81ED-4DB2-BD59-A6C34878D82A}">
                    <a16:rowId xmlns:a16="http://schemas.microsoft.com/office/drawing/2014/main" xmlns="" val="600562771"/>
                  </a:ext>
                </a:extLst>
              </a:tr>
            </a:tbl>
          </a:graphicData>
        </a:graphic>
      </p:graphicFrame>
      <p:sp>
        <p:nvSpPr>
          <p:cNvPr id="9" name="Rectángulo redondeado 8"/>
          <p:cNvSpPr/>
          <p:nvPr/>
        </p:nvSpPr>
        <p:spPr>
          <a:xfrm rot="16200000">
            <a:off x="-2311410" y="3139231"/>
            <a:ext cx="5795489" cy="579538"/>
          </a:xfrm>
          <a:prstGeom prst="roundRect">
            <a:avLst/>
          </a:prstGeom>
          <a:ln>
            <a:solidFill>
              <a:srgbClr val="FF0000"/>
            </a:solidFill>
          </a:ln>
          <a:effectLst>
            <a:innerShdw blurRad="127000">
              <a:srgbClr val="FF0000"/>
            </a:innerShdw>
          </a:effectLst>
        </p:spPr>
        <p:style>
          <a:lnRef idx="2">
            <a:schemeClr val="accent2"/>
          </a:lnRef>
          <a:fillRef idx="1">
            <a:schemeClr val="lt1"/>
          </a:fillRef>
          <a:effectRef idx="0">
            <a:schemeClr val="accent2"/>
          </a:effectRef>
          <a:fontRef idx="minor">
            <a:schemeClr val="dk1"/>
          </a:fontRef>
        </p:style>
        <p:txBody>
          <a:bodyPr rtlCol="0" anchor="ctr"/>
          <a:lstStyle/>
          <a:p>
            <a:pPr lvl="0" algn="ctr"/>
            <a:r>
              <a:rPr lang="es-ES" sz="2800" b="1">
                <a:solidFill>
                  <a:schemeClr val="tx1"/>
                </a:solidFill>
              </a:rPr>
              <a:t>Coevaluación de comisión de pares</a:t>
            </a:r>
          </a:p>
        </p:txBody>
      </p:sp>
      <p:sp>
        <p:nvSpPr>
          <p:cNvPr id="2" name="Elipse 1">
            <a:extLst>
              <a:ext uri="{FF2B5EF4-FFF2-40B4-BE49-F238E27FC236}">
                <a16:creationId xmlns:a16="http://schemas.microsoft.com/office/drawing/2014/main" xmlns="" id="{BEC00C97-BF10-4E7B-AFC1-E3C3E8D642EF}"/>
              </a:ext>
            </a:extLst>
          </p:cNvPr>
          <p:cNvSpPr/>
          <p:nvPr/>
        </p:nvSpPr>
        <p:spPr>
          <a:xfrm>
            <a:off x="4385733" y="48361"/>
            <a:ext cx="2294467" cy="6602819"/>
          </a:xfrm>
          <a:prstGeom prst="ellipse">
            <a:avLst/>
          </a:prstGeom>
          <a:no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s-EC"/>
          </a:p>
        </p:txBody>
      </p:sp>
    </p:spTree>
    <p:extLst>
      <p:ext uri="{BB962C8B-B14F-4D97-AF65-F5344CB8AC3E}">
        <p14:creationId xmlns:p14="http://schemas.microsoft.com/office/powerpoint/2010/main" val="33070974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redondeado 8"/>
          <p:cNvSpPr/>
          <p:nvPr/>
        </p:nvSpPr>
        <p:spPr>
          <a:xfrm>
            <a:off x="363702" y="1783061"/>
            <a:ext cx="8416596" cy="579538"/>
          </a:xfrm>
          <a:prstGeom prst="roundRect">
            <a:avLst/>
          </a:prstGeom>
          <a:ln>
            <a:solidFill>
              <a:srgbClr val="FF0000"/>
            </a:solidFill>
          </a:ln>
          <a:effectLst>
            <a:innerShdw blurRad="127000">
              <a:srgbClr val="FF0000"/>
            </a:innerShdw>
          </a:effectLst>
        </p:spPr>
        <p:style>
          <a:lnRef idx="2">
            <a:schemeClr val="accent2"/>
          </a:lnRef>
          <a:fillRef idx="1">
            <a:schemeClr val="lt1"/>
          </a:fillRef>
          <a:effectRef idx="0">
            <a:schemeClr val="accent2"/>
          </a:effectRef>
          <a:fontRef idx="minor">
            <a:schemeClr val="dk1"/>
          </a:fontRef>
        </p:style>
        <p:txBody>
          <a:bodyPr rtlCol="0" anchor="ctr"/>
          <a:lstStyle/>
          <a:p>
            <a:pPr lvl="0" algn="ctr"/>
            <a:r>
              <a:rPr lang="es-ES" sz="2800" b="1">
                <a:solidFill>
                  <a:schemeClr val="tx1"/>
                </a:solidFill>
              </a:rPr>
              <a:t>Actualización 10.1. Instrumentos de Heteroevaluación</a:t>
            </a:r>
          </a:p>
        </p:txBody>
      </p:sp>
      <p:pic>
        <p:nvPicPr>
          <p:cNvPr id="2" name="Imagen 1">
            <a:extLst>
              <a:ext uri="{FF2B5EF4-FFF2-40B4-BE49-F238E27FC236}">
                <a16:creationId xmlns:a16="http://schemas.microsoft.com/office/drawing/2014/main" xmlns="" id="{433DAA5C-B3AF-4B5A-A3DC-B346150E2A5E}"/>
              </a:ext>
            </a:extLst>
          </p:cNvPr>
          <p:cNvPicPr>
            <a:picLocks noChangeAspect="1"/>
          </p:cNvPicPr>
          <p:nvPr/>
        </p:nvPicPr>
        <p:blipFill rotWithShape="1">
          <a:blip r:embed="rId2">
            <a:extLst>
              <a:ext uri="{28A0092B-C50C-407E-A947-70E740481C1C}">
                <a14:useLocalDpi xmlns:a14="http://schemas.microsoft.com/office/drawing/2010/main" val="0"/>
              </a:ext>
            </a:extLst>
          </a:blip>
          <a:srcRect t="-1" r="52020" b="-17443"/>
          <a:stretch/>
        </p:blipFill>
        <p:spPr>
          <a:xfrm>
            <a:off x="889936" y="341679"/>
            <a:ext cx="3026609" cy="702194"/>
          </a:xfrm>
          <a:prstGeom prst="rect">
            <a:avLst/>
          </a:prstGeom>
        </p:spPr>
      </p:pic>
      <p:sp>
        <p:nvSpPr>
          <p:cNvPr id="5" name="CuadroTexto 4">
            <a:extLst>
              <a:ext uri="{FF2B5EF4-FFF2-40B4-BE49-F238E27FC236}">
                <a16:creationId xmlns:a16="http://schemas.microsoft.com/office/drawing/2014/main" xmlns="" id="{94E9944A-8817-4410-95FF-655F22BFE916}"/>
              </a:ext>
            </a:extLst>
          </p:cNvPr>
          <p:cNvSpPr txBox="1"/>
          <p:nvPr/>
        </p:nvSpPr>
        <p:spPr>
          <a:xfrm>
            <a:off x="610446" y="2746213"/>
            <a:ext cx="7991294" cy="830997"/>
          </a:xfrm>
          <a:prstGeom prst="rect">
            <a:avLst/>
          </a:prstGeom>
          <a:noFill/>
        </p:spPr>
        <p:txBody>
          <a:bodyPr wrap="square">
            <a:spAutoFit/>
          </a:bodyPr>
          <a:lstStyle/>
          <a:p>
            <a:pPr algn="just"/>
            <a:r>
              <a:rPr lang="es-ES" sz="2400" dirty="0">
                <a:effectLst/>
                <a:cs typeface="Arial" panose="020B0604020202020204" pitchFamily="34" charset="0"/>
              </a:rPr>
              <a:t>La presente encuesta está dirigida para ser contestada por los estudiantes de la Universidad Laica “Eloy Alfaro” de Manabí. </a:t>
            </a:r>
            <a:endParaRPr lang="es-EC" sz="2400" dirty="0">
              <a:effectLst/>
            </a:endParaRPr>
          </a:p>
        </p:txBody>
      </p:sp>
    </p:spTree>
    <p:extLst>
      <p:ext uri="{BB962C8B-B14F-4D97-AF65-F5344CB8AC3E}">
        <p14:creationId xmlns:p14="http://schemas.microsoft.com/office/powerpoint/2010/main" val="3119954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D913D828-C5BB-44C7-B20F-8F33344C8F64}"/>
              </a:ext>
            </a:extLst>
          </p:cNvPr>
          <p:cNvPicPr/>
          <p:nvPr/>
        </p:nvPicPr>
        <p:blipFill>
          <a:blip r:embed="rId2">
            <a:extLst>
              <a:ext uri="{28A0092B-C50C-407E-A947-70E740481C1C}">
                <a14:useLocalDpi xmlns:a14="http://schemas.microsoft.com/office/drawing/2010/main" val="0"/>
              </a:ext>
            </a:extLst>
          </a:blip>
          <a:stretch>
            <a:fillRect/>
          </a:stretch>
        </p:blipFill>
        <p:spPr>
          <a:xfrm>
            <a:off x="136343" y="5634444"/>
            <a:ext cx="6308035" cy="1064895"/>
          </a:xfrm>
          <a:prstGeom prst="rect">
            <a:avLst/>
          </a:prstGeom>
        </p:spPr>
      </p:pic>
      <p:pic>
        <p:nvPicPr>
          <p:cNvPr id="3" name="Imagen 2">
            <a:extLst>
              <a:ext uri="{FF2B5EF4-FFF2-40B4-BE49-F238E27FC236}">
                <a16:creationId xmlns:a16="http://schemas.microsoft.com/office/drawing/2014/main" xmlns="" id="{19070499-1922-49B0-AC28-C8A9CE8ED349}"/>
              </a:ext>
            </a:extLst>
          </p:cNvPr>
          <p:cNvPicPr>
            <a:picLocks noChangeAspect="1"/>
          </p:cNvPicPr>
          <p:nvPr/>
        </p:nvPicPr>
        <p:blipFill rotWithShape="1">
          <a:blip r:embed="rId3">
            <a:extLst>
              <a:ext uri="{28A0092B-C50C-407E-A947-70E740481C1C}">
                <a14:useLocalDpi xmlns:a14="http://schemas.microsoft.com/office/drawing/2010/main" val="0"/>
              </a:ext>
            </a:extLst>
          </a:blip>
          <a:srcRect t="-1" r="52020" b="-17443"/>
          <a:stretch/>
        </p:blipFill>
        <p:spPr>
          <a:xfrm>
            <a:off x="889936" y="341679"/>
            <a:ext cx="3026609" cy="702194"/>
          </a:xfrm>
          <a:prstGeom prst="rect">
            <a:avLst/>
          </a:prstGeom>
        </p:spPr>
      </p:pic>
      <p:graphicFrame>
        <p:nvGraphicFramePr>
          <p:cNvPr id="2" name="Diagrama 1">
            <a:extLst>
              <a:ext uri="{FF2B5EF4-FFF2-40B4-BE49-F238E27FC236}">
                <a16:creationId xmlns:a16="http://schemas.microsoft.com/office/drawing/2014/main" xmlns="" id="{0761E73B-44A0-493C-8FC6-0CCD80180FA2}"/>
              </a:ext>
            </a:extLst>
          </p:cNvPr>
          <p:cNvGraphicFramePr/>
          <p:nvPr>
            <p:extLst>
              <p:ext uri="{D42A27DB-BD31-4B8C-83A1-F6EECF244321}">
                <p14:modId xmlns:p14="http://schemas.microsoft.com/office/powerpoint/2010/main" val="3367807802"/>
              </p:ext>
            </p:extLst>
          </p:nvPr>
        </p:nvGraphicFramePr>
        <p:xfrm>
          <a:off x="136343" y="1397000"/>
          <a:ext cx="9007657" cy="423744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Elipse 4">
            <a:extLst>
              <a:ext uri="{FF2B5EF4-FFF2-40B4-BE49-F238E27FC236}">
                <a16:creationId xmlns:a16="http://schemas.microsoft.com/office/drawing/2014/main" xmlns="" id="{1A3E0AE9-3591-449E-952C-558778A79758}"/>
              </a:ext>
            </a:extLst>
          </p:cNvPr>
          <p:cNvSpPr/>
          <p:nvPr/>
        </p:nvSpPr>
        <p:spPr>
          <a:xfrm>
            <a:off x="2866739" y="2127183"/>
            <a:ext cx="6140918" cy="1222409"/>
          </a:xfrm>
          <a:prstGeom prst="ellipse">
            <a:avLst/>
          </a:prstGeom>
          <a:no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s-EC"/>
          </a:p>
        </p:txBody>
      </p:sp>
    </p:spTree>
    <p:extLst>
      <p:ext uri="{BB962C8B-B14F-4D97-AF65-F5344CB8AC3E}">
        <p14:creationId xmlns:p14="http://schemas.microsoft.com/office/powerpoint/2010/main" val="12002659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redondeado 8"/>
          <p:cNvSpPr/>
          <p:nvPr/>
        </p:nvSpPr>
        <p:spPr>
          <a:xfrm rot="16200000">
            <a:off x="-2311410" y="3139231"/>
            <a:ext cx="5795489" cy="579538"/>
          </a:xfrm>
          <a:prstGeom prst="roundRect">
            <a:avLst/>
          </a:prstGeom>
          <a:ln>
            <a:solidFill>
              <a:srgbClr val="FF0000"/>
            </a:solidFill>
          </a:ln>
          <a:effectLst>
            <a:innerShdw blurRad="127000">
              <a:srgbClr val="FF0000"/>
            </a:innerShdw>
          </a:effectLst>
        </p:spPr>
        <p:style>
          <a:lnRef idx="2">
            <a:schemeClr val="accent2"/>
          </a:lnRef>
          <a:fillRef idx="1">
            <a:schemeClr val="lt1"/>
          </a:fillRef>
          <a:effectRef idx="0">
            <a:schemeClr val="accent2"/>
          </a:effectRef>
          <a:fontRef idx="minor">
            <a:schemeClr val="dk1"/>
          </a:fontRef>
        </p:style>
        <p:txBody>
          <a:bodyPr rtlCol="0" anchor="ctr"/>
          <a:lstStyle/>
          <a:p>
            <a:pPr lvl="0" algn="ctr"/>
            <a:r>
              <a:rPr lang="es-ES" sz="2800" b="1">
                <a:solidFill>
                  <a:schemeClr val="tx1"/>
                </a:solidFill>
              </a:rPr>
              <a:t>Heteroevaluación</a:t>
            </a:r>
          </a:p>
        </p:txBody>
      </p:sp>
      <p:graphicFrame>
        <p:nvGraphicFramePr>
          <p:cNvPr id="3" name="Tabla 2">
            <a:extLst>
              <a:ext uri="{FF2B5EF4-FFF2-40B4-BE49-F238E27FC236}">
                <a16:creationId xmlns:a16="http://schemas.microsoft.com/office/drawing/2014/main" xmlns="" id="{2BBF06C6-C956-46E4-92F5-BFC49F242DF8}"/>
              </a:ext>
            </a:extLst>
          </p:cNvPr>
          <p:cNvGraphicFramePr/>
          <p:nvPr>
            <p:extLst>
              <p:ext uri="{D42A27DB-BD31-4B8C-83A1-F6EECF244321}">
                <p14:modId xmlns:p14="http://schemas.microsoft.com/office/powerpoint/2010/main" val="889038814"/>
              </p:ext>
            </p:extLst>
          </p:nvPr>
        </p:nvGraphicFramePr>
        <p:xfrm>
          <a:off x="1117367" y="76200"/>
          <a:ext cx="7730068" cy="6666088"/>
        </p:xfrm>
        <a:graphic>
          <a:graphicData uri="http://schemas.openxmlformats.org/drawingml/2006/table">
            <a:tbl>
              <a:tblPr firstRow="1" firstCol="1" bandRow="1">
                <a:tableStyleId>{5940675A-B579-460E-94D1-54222C63F5DA}</a:tableStyleId>
              </a:tblPr>
              <a:tblGrid>
                <a:gridCol w="1947591">
                  <a:extLst>
                    <a:ext uri="{9D8B030D-6E8A-4147-A177-3AD203B41FA5}">
                      <a16:colId xmlns:a16="http://schemas.microsoft.com/office/drawing/2014/main" xmlns="" val="2116930957"/>
                    </a:ext>
                  </a:extLst>
                </a:gridCol>
                <a:gridCol w="1896113">
                  <a:extLst>
                    <a:ext uri="{9D8B030D-6E8A-4147-A177-3AD203B41FA5}">
                      <a16:colId xmlns:a16="http://schemas.microsoft.com/office/drawing/2014/main" xmlns="" val="1488309941"/>
                    </a:ext>
                  </a:extLst>
                </a:gridCol>
                <a:gridCol w="3886364">
                  <a:extLst>
                    <a:ext uri="{9D8B030D-6E8A-4147-A177-3AD203B41FA5}">
                      <a16:colId xmlns:a16="http://schemas.microsoft.com/office/drawing/2014/main" xmlns="" val="1173232427"/>
                    </a:ext>
                  </a:extLst>
                </a:gridCol>
              </a:tblGrid>
              <a:tr h="133472">
                <a:tc>
                  <a:txBody>
                    <a:bodyPr/>
                    <a:lstStyle/>
                    <a:p>
                      <a:pPr algn="ctr" fontAlgn="ctr">
                        <a:spcBef>
                          <a:spcPts val="0"/>
                        </a:spcBef>
                        <a:spcAft>
                          <a:spcPts val="0"/>
                        </a:spcAft>
                      </a:pPr>
                      <a:r>
                        <a:rPr lang="es-EC" sz="1200" u="none" strike="noStrike">
                          <a:effectLst/>
                        </a:rPr>
                        <a:t>CRITERIO</a:t>
                      </a:r>
                      <a:endParaRPr lang="es-EC" sz="1600" b="0" i="0" u="none" strike="noStrike">
                        <a:effectLst/>
                        <a:latin typeface="Arial" panose="020B0604020202020204" pitchFamily="34" charset="0"/>
                      </a:endParaRPr>
                    </a:p>
                  </a:txBody>
                  <a:tcPr marL="14685" marR="14685" marT="2098" marB="0" anchor="ctr"/>
                </a:tc>
                <a:tc>
                  <a:txBody>
                    <a:bodyPr/>
                    <a:lstStyle/>
                    <a:p>
                      <a:pPr algn="ctr" fontAlgn="ctr">
                        <a:spcBef>
                          <a:spcPts val="0"/>
                        </a:spcBef>
                        <a:spcAft>
                          <a:spcPts val="0"/>
                        </a:spcAft>
                      </a:pPr>
                      <a:r>
                        <a:rPr lang="es-EC" sz="1200" u="none" strike="noStrike">
                          <a:effectLst/>
                        </a:rPr>
                        <a:t>ESCALA</a:t>
                      </a:r>
                      <a:endParaRPr lang="es-EC" sz="1600" b="0" i="0" u="none" strike="noStrike">
                        <a:effectLst/>
                        <a:latin typeface="Arial" panose="020B0604020202020204" pitchFamily="34" charset="0"/>
                      </a:endParaRPr>
                    </a:p>
                  </a:txBody>
                  <a:tcPr marL="14685" marR="14685" marT="2098" marB="0" anchor="ctr"/>
                </a:tc>
                <a:tc>
                  <a:txBody>
                    <a:bodyPr/>
                    <a:lstStyle/>
                    <a:p>
                      <a:pPr algn="ctr" fontAlgn="ctr">
                        <a:spcBef>
                          <a:spcPts val="0"/>
                        </a:spcBef>
                        <a:spcAft>
                          <a:spcPts val="0"/>
                        </a:spcAft>
                      </a:pPr>
                      <a:r>
                        <a:rPr lang="es-EC" sz="1200" u="none" strike="noStrike">
                          <a:effectLst/>
                        </a:rPr>
                        <a:t>HETEROEVALUACIÓN</a:t>
                      </a:r>
                      <a:endParaRPr lang="es-EC" sz="1600" b="0" i="0" u="none" strike="noStrike">
                        <a:effectLst/>
                        <a:latin typeface="Arial" panose="020B0604020202020204" pitchFamily="34" charset="0"/>
                      </a:endParaRPr>
                    </a:p>
                  </a:txBody>
                  <a:tcPr marL="14685" marR="14685" marT="2098" marB="0" anchor="ctr"/>
                </a:tc>
                <a:extLst>
                  <a:ext uri="{0D108BD9-81ED-4DB2-BD59-A6C34878D82A}">
                    <a16:rowId xmlns:a16="http://schemas.microsoft.com/office/drawing/2014/main" xmlns="" val="3152563843"/>
                  </a:ext>
                </a:extLst>
              </a:tr>
              <a:tr h="778632">
                <a:tc>
                  <a:txBody>
                    <a:bodyPr/>
                    <a:lstStyle/>
                    <a:p>
                      <a:pPr algn="just" fontAlgn="ctr">
                        <a:spcBef>
                          <a:spcPts val="0"/>
                        </a:spcBef>
                        <a:spcAft>
                          <a:spcPts val="0"/>
                        </a:spcAft>
                      </a:pPr>
                      <a:r>
                        <a:rPr lang="es-EC" sz="1200" u="none" strike="noStrike">
                          <a:effectLst/>
                        </a:rPr>
                        <a:t>Cumplimiento del sílabo</a:t>
                      </a:r>
                      <a:endParaRPr lang="es-EC" sz="1600" b="0" i="0" u="none" strike="noStrike">
                        <a:effectLst/>
                        <a:latin typeface="Arial" panose="020B0604020202020204" pitchFamily="34" charset="0"/>
                      </a:endParaRPr>
                    </a:p>
                  </a:txBody>
                  <a:tcPr marL="14685" marR="14685" marT="2098" marB="0" anchor="ctr"/>
                </a:tc>
                <a:tc>
                  <a:txBody>
                    <a:bodyPr/>
                    <a:lstStyle/>
                    <a:p>
                      <a:pPr marL="347472" indent="-347472" algn="l" fontAlgn="ctr">
                        <a:spcBef>
                          <a:spcPts val="0"/>
                        </a:spcBef>
                        <a:spcAft>
                          <a:spcPts val="0"/>
                        </a:spcAft>
                        <a:buClrTx/>
                        <a:buSzPts val="1100"/>
                        <a:buFont typeface="+mj-lt"/>
                        <a:buAutoNum type="arabicPeriod"/>
                      </a:pPr>
                      <a:r>
                        <a:rPr lang="es-EC" sz="1200" u="none" strike="noStrike">
                          <a:effectLst/>
                        </a:rPr>
                        <a:t>No</a:t>
                      </a:r>
                    </a:p>
                    <a:p>
                      <a:pPr marL="347472" indent="-347472" algn="l" fontAlgn="ctr">
                        <a:spcBef>
                          <a:spcPts val="0"/>
                        </a:spcBef>
                        <a:spcAft>
                          <a:spcPts val="0"/>
                        </a:spcAft>
                      </a:pPr>
                      <a:r>
                        <a:rPr lang="es-EC" sz="1200" u="none" strike="noStrike">
                          <a:effectLst/>
                        </a:rPr>
                        <a:t>Si</a:t>
                      </a:r>
                      <a:br>
                        <a:rPr lang="es-EC" sz="1200" u="none" strike="noStrike">
                          <a:effectLst/>
                        </a:rPr>
                      </a:br>
                      <a:endParaRPr lang="es-EC" sz="1600" b="0" i="0" u="none" strike="noStrike">
                        <a:effectLst/>
                        <a:latin typeface="Arial" panose="020B0604020202020204" pitchFamily="34" charset="0"/>
                      </a:endParaRPr>
                    </a:p>
                  </a:txBody>
                  <a:tcPr marL="14685" marR="14685" marT="2098" marB="0" anchor="ctr"/>
                </a:tc>
                <a:tc>
                  <a:txBody>
                    <a:bodyPr/>
                    <a:lstStyle/>
                    <a:p>
                      <a:pPr algn="just" fontAlgn="ctr">
                        <a:spcBef>
                          <a:spcPts val="0"/>
                        </a:spcBef>
                        <a:spcAft>
                          <a:spcPts val="0"/>
                        </a:spcAft>
                      </a:pPr>
                      <a:r>
                        <a:rPr lang="es-ES" sz="1200" u="none" strike="noStrike">
                          <a:effectLst/>
                        </a:rPr>
                        <a:t>¿Las actividades planificadas para el desarrollo de los contenidos, contribuyeron para el logro de aprendizajes?</a:t>
                      </a:r>
                      <a:endParaRPr lang="es-ES" sz="1600" b="0" i="0" u="none" strike="noStrike">
                        <a:effectLst/>
                        <a:latin typeface="Arial" panose="020B0604020202020204" pitchFamily="34" charset="0"/>
                      </a:endParaRPr>
                    </a:p>
                  </a:txBody>
                  <a:tcPr marL="14685" marR="14685" marT="2098" marB="0" anchor="ctr"/>
                </a:tc>
                <a:extLst>
                  <a:ext uri="{0D108BD9-81ED-4DB2-BD59-A6C34878D82A}">
                    <a16:rowId xmlns:a16="http://schemas.microsoft.com/office/drawing/2014/main" xmlns="" val="2438498737"/>
                  </a:ext>
                </a:extLst>
              </a:tr>
              <a:tr h="1036696">
                <a:tc>
                  <a:txBody>
                    <a:bodyPr/>
                    <a:lstStyle/>
                    <a:p>
                      <a:pPr algn="just" fontAlgn="ctr">
                        <a:spcBef>
                          <a:spcPts val="0"/>
                        </a:spcBef>
                        <a:spcAft>
                          <a:spcPts val="0"/>
                        </a:spcAft>
                      </a:pPr>
                      <a:r>
                        <a:rPr lang="es-EC" sz="1200" u="none" strike="noStrike">
                          <a:effectLst/>
                        </a:rPr>
                        <a:t>Abordaje Didáctico</a:t>
                      </a:r>
                      <a:endParaRPr lang="es-EC" sz="1600" b="0" i="0" u="none" strike="noStrike">
                        <a:effectLst/>
                        <a:latin typeface="Arial" panose="020B0604020202020204" pitchFamily="34" charset="0"/>
                      </a:endParaRPr>
                    </a:p>
                  </a:txBody>
                  <a:tcPr marL="14685" marR="14685" marT="2098" marB="0" anchor="ctr"/>
                </a:tc>
                <a:tc>
                  <a:txBody>
                    <a:bodyPr/>
                    <a:lstStyle/>
                    <a:p>
                      <a:pPr algn="l" fontAlgn="ctr">
                        <a:spcBef>
                          <a:spcPts val="0"/>
                        </a:spcBef>
                        <a:spcAft>
                          <a:spcPts val="0"/>
                        </a:spcAft>
                      </a:pPr>
                      <a:r>
                        <a:rPr lang="es-ES" sz="1200" u="none" strike="noStrike">
                          <a:effectLst/>
                        </a:rPr>
                        <a:t>0. Nunca       </a:t>
                      </a:r>
                      <a:br>
                        <a:rPr lang="es-ES" sz="1200" u="none" strike="noStrike">
                          <a:effectLst/>
                        </a:rPr>
                      </a:br>
                      <a:r>
                        <a:rPr lang="es-ES" sz="1200" u="none" strike="noStrike">
                          <a:effectLst/>
                        </a:rPr>
                        <a:t>1. Algunas veces                  </a:t>
                      </a:r>
                      <a:br>
                        <a:rPr lang="es-ES" sz="1200" u="none" strike="noStrike">
                          <a:effectLst/>
                        </a:rPr>
                      </a:br>
                      <a:r>
                        <a:rPr lang="es-ES" sz="1200" u="none" strike="noStrike">
                          <a:effectLst/>
                        </a:rPr>
                        <a:t>2. Casi siempre                                </a:t>
                      </a:r>
                      <a:br>
                        <a:rPr lang="es-ES" sz="1200" u="none" strike="noStrike">
                          <a:effectLst/>
                        </a:rPr>
                      </a:br>
                      <a:r>
                        <a:rPr lang="es-ES" sz="1200" u="none" strike="noStrike">
                          <a:effectLst/>
                        </a:rPr>
                        <a:t>3. Siempre</a:t>
                      </a:r>
                      <a:endParaRPr lang="es-ES" sz="1600" b="0" i="0" u="none" strike="noStrike">
                        <a:effectLst/>
                        <a:latin typeface="Arial" panose="020B0604020202020204" pitchFamily="34" charset="0"/>
                      </a:endParaRPr>
                    </a:p>
                  </a:txBody>
                  <a:tcPr marL="14685" marR="14685" marT="2098" marB="0" anchor="ctr"/>
                </a:tc>
                <a:tc>
                  <a:txBody>
                    <a:bodyPr/>
                    <a:lstStyle/>
                    <a:p>
                      <a:pPr algn="just" fontAlgn="ctr">
                        <a:spcBef>
                          <a:spcPts val="0"/>
                        </a:spcBef>
                        <a:spcAft>
                          <a:spcPts val="0"/>
                        </a:spcAft>
                      </a:pPr>
                      <a:r>
                        <a:rPr lang="es-ES" sz="1200" u="none" strike="noStrike">
                          <a:effectLst/>
                        </a:rPr>
                        <a:t>¿Las directrices dadas en clases por el profesor, fueron de utilidad para el desarrollo de las actividades evaluativas (talleres, trabajos autónomos, exámenes, etc.)?</a:t>
                      </a:r>
                      <a:endParaRPr lang="es-ES" sz="1600" b="0" i="0" u="none" strike="noStrike">
                        <a:effectLst/>
                        <a:latin typeface="Arial" panose="020B0604020202020204" pitchFamily="34" charset="0"/>
                      </a:endParaRPr>
                    </a:p>
                  </a:txBody>
                  <a:tcPr marL="14685" marR="14685" marT="2098" marB="0" anchor="ctr"/>
                </a:tc>
                <a:extLst>
                  <a:ext uri="{0D108BD9-81ED-4DB2-BD59-A6C34878D82A}">
                    <a16:rowId xmlns:a16="http://schemas.microsoft.com/office/drawing/2014/main" xmlns="" val="490241030"/>
                  </a:ext>
                </a:extLst>
              </a:tr>
              <a:tr h="520569">
                <a:tc>
                  <a:txBody>
                    <a:bodyPr/>
                    <a:lstStyle/>
                    <a:p>
                      <a:pPr algn="just" fontAlgn="ctr">
                        <a:spcBef>
                          <a:spcPts val="0"/>
                        </a:spcBef>
                        <a:spcAft>
                          <a:spcPts val="0"/>
                        </a:spcAft>
                      </a:pPr>
                      <a:r>
                        <a:rPr lang="es-EC" sz="1200" u="none" strike="noStrike">
                          <a:effectLst/>
                        </a:rPr>
                        <a:t>Abordaje Didáctico</a:t>
                      </a:r>
                      <a:endParaRPr lang="es-EC" sz="1600" b="0" i="0" u="none" strike="noStrike">
                        <a:effectLst/>
                        <a:latin typeface="Arial" panose="020B0604020202020204" pitchFamily="34" charset="0"/>
                      </a:endParaRPr>
                    </a:p>
                  </a:txBody>
                  <a:tcPr marL="14685" marR="14685" marT="2098" marB="0" anchor="ctr"/>
                </a:tc>
                <a:tc>
                  <a:txBody>
                    <a:bodyPr/>
                    <a:lstStyle/>
                    <a:p>
                      <a:pPr algn="l" fontAlgn="ctr">
                        <a:spcBef>
                          <a:spcPts val="0"/>
                        </a:spcBef>
                        <a:spcAft>
                          <a:spcPts val="0"/>
                        </a:spcAft>
                      </a:pPr>
                      <a:r>
                        <a:rPr lang="es-ES" sz="1200" u="none" strike="noStrike">
                          <a:effectLst/>
                        </a:rPr>
                        <a:t>0. Nunca       </a:t>
                      </a:r>
                      <a:br>
                        <a:rPr lang="es-ES" sz="1200" u="none" strike="noStrike">
                          <a:effectLst/>
                        </a:rPr>
                      </a:br>
                      <a:r>
                        <a:rPr lang="es-ES" sz="1200" u="none" strike="noStrike">
                          <a:effectLst/>
                        </a:rPr>
                        <a:t>1. Algunas veces                  </a:t>
                      </a:r>
                      <a:br>
                        <a:rPr lang="es-ES" sz="1200" u="none" strike="noStrike">
                          <a:effectLst/>
                        </a:rPr>
                      </a:br>
                      <a:r>
                        <a:rPr lang="es-ES" sz="1200" u="none" strike="noStrike">
                          <a:effectLst/>
                        </a:rPr>
                        <a:t>2. Casi siempre                                </a:t>
                      </a:r>
                      <a:br>
                        <a:rPr lang="es-ES" sz="1200" u="none" strike="noStrike">
                          <a:effectLst/>
                        </a:rPr>
                      </a:br>
                      <a:r>
                        <a:rPr lang="es-ES" sz="1200" u="none" strike="noStrike">
                          <a:effectLst/>
                        </a:rPr>
                        <a:t>3. Siempre</a:t>
                      </a:r>
                      <a:endParaRPr lang="es-ES" sz="1600" b="0" i="0" u="none" strike="noStrike">
                        <a:effectLst/>
                        <a:latin typeface="Arial" panose="020B0604020202020204" pitchFamily="34" charset="0"/>
                      </a:endParaRPr>
                    </a:p>
                  </a:txBody>
                  <a:tcPr marL="14685" marR="14685" marT="2098" marB="0" anchor="ctr"/>
                </a:tc>
                <a:tc>
                  <a:txBody>
                    <a:bodyPr/>
                    <a:lstStyle/>
                    <a:p>
                      <a:pPr algn="just" fontAlgn="ctr">
                        <a:spcBef>
                          <a:spcPts val="0"/>
                        </a:spcBef>
                        <a:spcAft>
                          <a:spcPts val="0"/>
                        </a:spcAft>
                      </a:pPr>
                      <a:r>
                        <a:rPr lang="es-ES" sz="1200" u="none" strike="noStrike">
                          <a:effectLst/>
                        </a:rPr>
                        <a:t>¿El profesor durante su clase, despeja las dudas de los estudiantes de forma efectiva?</a:t>
                      </a:r>
                      <a:endParaRPr lang="es-ES" sz="1600" b="0" i="0" u="none" strike="noStrike">
                        <a:effectLst/>
                        <a:latin typeface="Arial" panose="020B0604020202020204" pitchFamily="34" charset="0"/>
                      </a:endParaRPr>
                    </a:p>
                  </a:txBody>
                  <a:tcPr marL="14685" marR="14685" marT="2098" marB="0" anchor="ctr"/>
                </a:tc>
                <a:extLst>
                  <a:ext uri="{0D108BD9-81ED-4DB2-BD59-A6C34878D82A}">
                    <a16:rowId xmlns:a16="http://schemas.microsoft.com/office/drawing/2014/main" xmlns="" val="1224453122"/>
                  </a:ext>
                </a:extLst>
              </a:tr>
              <a:tr h="778632">
                <a:tc>
                  <a:txBody>
                    <a:bodyPr/>
                    <a:lstStyle/>
                    <a:p>
                      <a:pPr algn="just" fontAlgn="ctr">
                        <a:spcBef>
                          <a:spcPts val="0"/>
                        </a:spcBef>
                        <a:spcAft>
                          <a:spcPts val="0"/>
                        </a:spcAft>
                      </a:pPr>
                      <a:r>
                        <a:rPr lang="es-EC" sz="1200" u="none" strike="noStrike">
                          <a:effectLst/>
                        </a:rPr>
                        <a:t>Recursos y tecnología educativa</a:t>
                      </a:r>
                      <a:endParaRPr lang="es-EC" sz="1600" b="0" i="0" u="none" strike="noStrike">
                        <a:effectLst/>
                        <a:latin typeface="Arial" panose="020B0604020202020204" pitchFamily="34" charset="0"/>
                      </a:endParaRPr>
                    </a:p>
                  </a:txBody>
                  <a:tcPr marL="14685" marR="14685" marT="2098" marB="0" anchor="ctr"/>
                </a:tc>
                <a:tc>
                  <a:txBody>
                    <a:bodyPr/>
                    <a:lstStyle/>
                    <a:p>
                      <a:pPr algn="l" fontAlgn="ctr">
                        <a:spcBef>
                          <a:spcPts val="0"/>
                        </a:spcBef>
                        <a:spcAft>
                          <a:spcPts val="0"/>
                        </a:spcAft>
                      </a:pPr>
                      <a:r>
                        <a:rPr lang="es-ES" sz="1200" u="none" strike="noStrike">
                          <a:effectLst/>
                        </a:rPr>
                        <a:t>0. Mala</a:t>
                      </a:r>
                      <a:br>
                        <a:rPr lang="es-ES" sz="1200" u="none" strike="noStrike">
                          <a:effectLst/>
                        </a:rPr>
                      </a:br>
                      <a:r>
                        <a:rPr lang="es-ES" sz="1200" u="none" strike="noStrike">
                          <a:effectLst/>
                        </a:rPr>
                        <a:t>1. Regular          </a:t>
                      </a:r>
                      <a:br>
                        <a:rPr lang="es-ES" sz="1200" u="none" strike="noStrike">
                          <a:effectLst/>
                        </a:rPr>
                      </a:br>
                      <a:r>
                        <a:rPr lang="es-ES" sz="1200" u="none" strike="noStrike">
                          <a:effectLst/>
                        </a:rPr>
                        <a:t>2. Bueno</a:t>
                      </a:r>
                      <a:br>
                        <a:rPr lang="es-ES" sz="1200" u="none" strike="noStrike">
                          <a:effectLst/>
                        </a:rPr>
                      </a:br>
                      <a:r>
                        <a:rPr lang="es-ES" sz="1200" u="none" strike="noStrike">
                          <a:effectLst/>
                        </a:rPr>
                        <a:t>3. Excelente</a:t>
                      </a:r>
                      <a:endParaRPr lang="es-ES" sz="1600" b="0" i="0" u="none" strike="noStrike">
                        <a:effectLst/>
                        <a:latin typeface="Arial" panose="020B0604020202020204" pitchFamily="34" charset="0"/>
                      </a:endParaRPr>
                    </a:p>
                  </a:txBody>
                  <a:tcPr marL="14685" marR="14685" marT="2098" marB="0" anchor="ctr"/>
                </a:tc>
                <a:tc>
                  <a:txBody>
                    <a:bodyPr/>
                    <a:lstStyle/>
                    <a:p>
                      <a:pPr algn="just" fontAlgn="ctr">
                        <a:spcBef>
                          <a:spcPts val="0"/>
                        </a:spcBef>
                        <a:spcAft>
                          <a:spcPts val="0"/>
                        </a:spcAft>
                      </a:pPr>
                      <a:r>
                        <a:rPr lang="es-ES" sz="1200" u="none" strike="noStrike">
                          <a:effectLst/>
                        </a:rPr>
                        <a:t>¿Valore su experiencia en el uso de los recursos educativos tecnológicos que el profesor utilizó, durante el desarrollo de la unidad?</a:t>
                      </a:r>
                      <a:endParaRPr lang="es-ES" sz="1600" b="0" i="0" u="none" strike="noStrike">
                        <a:effectLst/>
                        <a:latin typeface="Arial" panose="020B0604020202020204" pitchFamily="34" charset="0"/>
                      </a:endParaRPr>
                    </a:p>
                  </a:txBody>
                  <a:tcPr marL="14685" marR="14685" marT="2098" marB="0" anchor="ctr"/>
                </a:tc>
                <a:extLst>
                  <a:ext uri="{0D108BD9-81ED-4DB2-BD59-A6C34878D82A}">
                    <a16:rowId xmlns:a16="http://schemas.microsoft.com/office/drawing/2014/main" xmlns="" val="180477126"/>
                  </a:ext>
                </a:extLst>
              </a:tr>
              <a:tr h="778632">
                <a:tc>
                  <a:txBody>
                    <a:bodyPr/>
                    <a:lstStyle/>
                    <a:p>
                      <a:pPr algn="just" fontAlgn="ctr">
                        <a:spcBef>
                          <a:spcPts val="0"/>
                        </a:spcBef>
                        <a:spcAft>
                          <a:spcPts val="0"/>
                        </a:spcAft>
                      </a:pPr>
                      <a:r>
                        <a:rPr lang="es-EC" sz="1200" u="none" strike="noStrike">
                          <a:effectLst/>
                        </a:rPr>
                        <a:t>Estrategias de evaluación</a:t>
                      </a:r>
                      <a:endParaRPr lang="es-EC" sz="1600" b="0" i="0" u="none" strike="noStrike">
                        <a:effectLst/>
                        <a:latin typeface="Arial" panose="020B0604020202020204" pitchFamily="34" charset="0"/>
                      </a:endParaRPr>
                    </a:p>
                  </a:txBody>
                  <a:tcPr marL="14685" marR="14685" marT="2098" marB="0" anchor="ctr"/>
                </a:tc>
                <a:tc>
                  <a:txBody>
                    <a:bodyPr/>
                    <a:lstStyle/>
                    <a:p>
                      <a:pPr algn="l" fontAlgn="ctr">
                        <a:spcBef>
                          <a:spcPts val="0"/>
                        </a:spcBef>
                        <a:spcAft>
                          <a:spcPts val="0"/>
                        </a:spcAft>
                      </a:pPr>
                      <a:r>
                        <a:rPr lang="es-ES" sz="1200" u="none" strike="noStrike">
                          <a:effectLst/>
                        </a:rPr>
                        <a:t>0. Nunca       </a:t>
                      </a:r>
                      <a:br>
                        <a:rPr lang="es-ES" sz="1200" u="none" strike="noStrike">
                          <a:effectLst/>
                        </a:rPr>
                      </a:br>
                      <a:r>
                        <a:rPr lang="es-ES" sz="1200" u="none" strike="noStrike">
                          <a:effectLst/>
                        </a:rPr>
                        <a:t>1. Algunas veces                  </a:t>
                      </a:r>
                      <a:br>
                        <a:rPr lang="es-ES" sz="1200" u="none" strike="noStrike">
                          <a:effectLst/>
                        </a:rPr>
                      </a:br>
                      <a:r>
                        <a:rPr lang="es-ES" sz="1200" u="none" strike="noStrike">
                          <a:effectLst/>
                        </a:rPr>
                        <a:t>2. Casi siempre                                </a:t>
                      </a:r>
                      <a:br>
                        <a:rPr lang="es-ES" sz="1200" u="none" strike="noStrike">
                          <a:effectLst/>
                        </a:rPr>
                      </a:br>
                      <a:r>
                        <a:rPr lang="es-ES" sz="1200" u="none" strike="noStrike">
                          <a:effectLst/>
                        </a:rPr>
                        <a:t>3. Siempre</a:t>
                      </a:r>
                      <a:endParaRPr lang="es-ES" sz="1600" b="0" i="0" u="none" strike="noStrike">
                        <a:effectLst/>
                        <a:latin typeface="Arial" panose="020B0604020202020204" pitchFamily="34" charset="0"/>
                      </a:endParaRPr>
                    </a:p>
                  </a:txBody>
                  <a:tcPr marL="14685" marR="14685" marT="2098" marB="0" anchor="ctr"/>
                </a:tc>
                <a:tc>
                  <a:txBody>
                    <a:bodyPr/>
                    <a:lstStyle/>
                    <a:p>
                      <a:pPr algn="just" fontAlgn="ctr">
                        <a:spcBef>
                          <a:spcPts val="0"/>
                        </a:spcBef>
                        <a:spcAft>
                          <a:spcPts val="0"/>
                        </a:spcAft>
                      </a:pPr>
                      <a:r>
                        <a:rPr lang="es-ES" sz="1200" u="none" strike="noStrike">
                          <a:effectLst/>
                        </a:rPr>
                        <a:t>¿Los mecanismos de evaluación del aprendizaje que aplicó el profesor, estuvieron enmarcados a los contenidos del sílabo?</a:t>
                      </a:r>
                      <a:endParaRPr lang="es-ES" sz="1600" b="0" i="0" u="none" strike="noStrike">
                        <a:effectLst/>
                        <a:latin typeface="Arial" panose="020B0604020202020204" pitchFamily="34" charset="0"/>
                      </a:endParaRPr>
                    </a:p>
                  </a:txBody>
                  <a:tcPr marL="14685" marR="14685" marT="2098" marB="0" anchor="ctr"/>
                </a:tc>
                <a:extLst>
                  <a:ext uri="{0D108BD9-81ED-4DB2-BD59-A6C34878D82A}">
                    <a16:rowId xmlns:a16="http://schemas.microsoft.com/office/drawing/2014/main" xmlns="" val="432110631"/>
                  </a:ext>
                </a:extLst>
              </a:tr>
              <a:tr h="520569">
                <a:tc>
                  <a:txBody>
                    <a:bodyPr/>
                    <a:lstStyle/>
                    <a:p>
                      <a:pPr algn="just" fontAlgn="ctr">
                        <a:spcBef>
                          <a:spcPts val="0"/>
                        </a:spcBef>
                        <a:spcAft>
                          <a:spcPts val="0"/>
                        </a:spcAft>
                      </a:pPr>
                      <a:r>
                        <a:rPr lang="es-EC" sz="1200" u="none" strike="noStrike">
                          <a:effectLst/>
                        </a:rPr>
                        <a:t>Orientación por tutorías</a:t>
                      </a:r>
                      <a:endParaRPr lang="es-EC" sz="1600" b="0" i="0" u="none" strike="noStrike">
                        <a:effectLst/>
                        <a:latin typeface="Arial" panose="020B0604020202020204" pitchFamily="34" charset="0"/>
                      </a:endParaRPr>
                    </a:p>
                  </a:txBody>
                  <a:tcPr marL="14685" marR="14685" marT="2098" marB="0" anchor="ctr"/>
                </a:tc>
                <a:tc>
                  <a:txBody>
                    <a:bodyPr/>
                    <a:lstStyle/>
                    <a:p>
                      <a:pPr algn="l" fontAlgn="ctr">
                        <a:spcBef>
                          <a:spcPts val="0"/>
                        </a:spcBef>
                        <a:spcAft>
                          <a:spcPts val="0"/>
                        </a:spcAft>
                      </a:pPr>
                      <a:r>
                        <a:rPr lang="es-ES" sz="1200" u="none" strike="noStrike">
                          <a:effectLst/>
                        </a:rPr>
                        <a:t>0. Mala</a:t>
                      </a:r>
                      <a:br>
                        <a:rPr lang="es-ES" sz="1200" u="none" strike="noStrike">
                          <a:effectLst/>
                        </a:rPr>
                      </a:br>
                      <a:r>
                        <a:rPr lang="es-ES" sz="1200" u="none" strike="noStrike">
                          <a:effectLst/>
                        </a:rPr>
                        <a:t>1. Regular          </a:t>
                      </a:r>
                      <a:br>
                        <a:rPr lang="es-ES" sz="1200" u="none" strike="noStrike">
                          <a:effectLst/>
                        </a:rPr>
                      </a:br>
                      <a:r>
                        <a:rPr lang="es-ES" sz="1200" u="none" strike="noStrike">
                          <a:effectLst/>
                        </a:rPr>
                        <a:t>2. Bueno</a:t>
                      </a:r>
                      <a:br>
                        <a:rPr lang="es-ES" sz="1200" u="none" strike="noStrike">
                          <a:effectLst/>
                        </a:rPr>
                      </a:br>
                      <a:r>
                        <a:rPr lang="es-ES" sz="1200" u="none" strike="noStrike">
                          <a:effectLst/>
                        </a:rPr>
                        <a:t>3. Excelente</a:t>
                      </a:r>
                      <a:endParaRPr lang="es-ES" sz="1600" b="0" i="0" u="none" strike="noStrike">
                        <a:effectLst/>
                        <a:latin typeface="Arial" panose="020B0604020202020204" pitchFamily="34" charset="0"/>
                      </a:endParaRPr>
                    </a:p>
                  </a:txBody>
                  <a:tcPr marL="14685" marR="14685" marT="2098" marB="0" anchor="ctr"/>
                </a:tc>
                <a:tc>
                  <a:txBody>
                    <a:bodyPr/>
                    <a:lstStyle/>
                    <a:p>
                      <a:pPr algn="just" fontAlgn="ctr">
                        <a:spcBef>
                          <a:spcPts val="0"/>
                        </a:spcBef>
                        <a:spcAft>
                          <a:spcPts val="0"/>
                        </a:spcAft>
                      </a:pPr>
                      <a:r>
                        <a:rPr lang="es-ES" sz="1200" u="none" strike="noStrike">
                          <a:effectLst/>
                        </a:rPr>
                        <a:t>¿Valore su experiencia en la(s) tutoría(s) académica(s) recibida(s)?</a:t>
                      </a:r>
                      <a:endParaRPr lang="es-ES" sz="1600" b="0" i="0" u="none" strike="noStrike">
                        <a:effectLst/>
                        <a:latin typeface="Arial" panose="020B0604020202020204" pitchFamily="34" charset="0"/>
                      </a:endParaRPr>
                    </a:p>
                  </a:txBody>
                  <a:tcPr marL="14685" marR="14685" marT="2098" marB="0" anchor="ctr"/>
                </a:tc>
                <a:extLst>
                  <a:ext uri="{0D108BD9-81ED-4DB2-BD59-A6C34878D82A}">
                    <a16:rowId xmlns:a16="http://schemas.microsoft.com/office/drawing/2014/main" xmlns="" val="3098237126"/>
                  </a:ext>
                </a:extLst>
              </a:tr>
              <a:tr h="649600">
                <a:tc rowSpan="2">
                  <a:txBody>
                    <a:bodyPr/>
                    <a:lstStyle/>
                    <a:p>
                      <a:pPr algn="just" fontAlgn="ctr">
                        <a:spcBef>
                          <a:spcPts val="0"/>
                        </a:spcBef>
                        <a:spcAft>
                          <a:spcPts val="0"/>
                        </a:spcAft>
                      </a:pPr>
                      <a:r>
                        <a:rPr lang="es-EC" sz="1200" u="none" strike="noStrike" dirty="0">
                          <a:effectLst/>
                        </a:rPr>
                        <a:t>Seguimiento de prácticas preprofesionales</a:t>
                      </a:r>
                      <a:endParaRPr lang="es-EC" sz="1600" b="0" i="0" u="none" strike="noStrike" dirty="0">
                        <a:effectLst/>
                        <a:latin typeface="Arial" panose="020B0604020202020204" pitchFamily="34" charset="0"/>
                      </a:endParaRPr>
                    </a:p>
                  </a:txBody>
                  <a:tcPr marL="14685" marR="14685" marT="2098" marB="0" anchor="ctr"/>
                </a:tc>
                <a:tc>
                  <a:txBody>
                    <a:bodyPr/>
                    <a:lstStyle/>
                    <a:p>
                      <a:pPr algn="l" fontAlgn="ctr">
                        <a:spcBef>
                          <a:spcPts val="0"/>
                        </a:spcBef>
                        <a:spcAft>
                          <a:spcPts val="0"/>
                        </a:spcAft>
                      </a:pPr>
                      <a:r>
                        <a:rPr lang="es-ES" sz="1200" u="none" strike="noStrike">
                          <a:effectLst/>
                        </a:rPr>
                        <a:t>0. Nunca       </a:t>
                      </a:r>
                      <a:br>
                        <a:rPr lang="es-ES" sz="1200" u="none" strike="noStrike">
                          <a:effectLst/>
                        </a:rPr>
                      </a:br>
                      <a:r>
                        <a:rPr lang="es-ES" sz="1200" u="none" strike="noStrike">
                          <a:effectLst/>
                        </a:rPr>
                        <a:t>1. Algunas veces                  </a:t>
                      </a:r>
                      <a:br>
                        <a:rPr lang="es-ES" sz="1200" u="none" strike="noStrike">
                          <a:effectLst/>
                        </a:rPr>
                      </a:br>
                      <a:r>
                        <a:rPr lang="es-ES" sz="1200" u="none" strike="noStrike">
                          <a:effectLst/>
                        </a:rPr>
                        <a:t>2. Casi siempre                                </a:t>
                      </a:r>
                      <a:br>
                        <a:rPr lang="es-ES" sz="1200" u="none" strike="noStrike">
                          <a:effectLst/>
                        </a:rPr>
                      </a:br>
                      <a:r>
                        <a:rPr lang="es-ES" sz="1200" u="none" strike="noStrike">
                          <a:effectLst/>
                        </a:rPr>
                        <a:t>3. Siempre </a:t>
                      </a:r>
                      <a:endParaRPr lang="es-ES" sz="1600" b="0" i="0" u="none" strike="noStrike">
                        <a:effectLst/>
                        <a:latin typeface="Arial" panose="020B0604020202020204" pitchFamily="34" charset="0"/>
                      </a:endParaRPr>
                    </a:p>
                  </a:txBody>
                  <a:tcPr marL="14685" marR="14685" marT="2098" marB="0" anchor="ctr"/>
                </a:tc>
                <a:tc>
                  <a:txBody>
                    <a:bodyPr/>
                    <a:lstStyle/>
                    <a:p>
                      <a:pPr algn="just" fontAlgn="ctr">
                        <a:spcBef>
                          <a:spcPts val="0"/>
                        </a:spcBef>
                        <a:spcAft>
                          <a:spcPts val="0"/>
                        </a:spcAft>
                      </a:pPr>
                      <a:r>
                        <a:rPr lang="es-ES" sz="1200" u="none" strike="noStrike">
                          <a:effectLst/>
                        </a:rPr>
                        <a:t>¿El tutor responsable, realizó el seguimiento oportuno y adecuado a las prácticas preprofesionales?</a:t>
                      </a:r>
                      <a:endParaRPr lang="es-ES" sz="1600" b="0" i="0" u="none" strike="noStrike">
                        <a:effectLst/>
                        <a:latin typeface="Arial" panose="020B0604020202020204" pitchFamily="34" charset="0"/>
                      </a:endParaRPr>
                    </a:p>
                  </a:txBody>
                  <a:tcPr marL="14685" marR="14685" marT="2098" marB="0" anchor="ctr"/>
                </a:tc>
                <a:extLst>
                  <a:ext uri="{0D108BD9-81ED-4DB2-BD59-A6C34878D82A}">
                    <a16:rowId xmlns:a16="http://schemas.microsoft.com/office/drawing/2014/main" xmlns="" val="4219014244"/>
                  </a:ext>
                </a:extLst>
              </a:tr>
              <a:tr h="907664">
                <a:tc vMerge="1">
                  <a:txBody>
                    <a:bodyPr/>
                    <a:lstStyle/>
                    <a:p>
                      <a:endParaRPr lang="es-EC"/>
                    </a:p>
                  </a:txBody>
                  <a:tcPr/>
                </a:tc>
                <a:tc>
                  <a:txBody>
                    <a:bodyPr/>
                    <a:lstStyle/>
                    <a:p>
                      <a:pPr algn="l" fontAlgn="ctr">
                        <a:spcBef>
                          <a:spcPts val="0"/>
                        </a:spcBef>
                        <a:spcAft>
                          <a:spcPts val="0"/>
                        </a:spcAft>
                      </a:pPr>
                      <a:r>
                        <a:rPr lang="es-ES" sz="1200" u="none" strike="noStrike">
                          <a:effectLst/>
                        </a:rPr>
                        <a:t>0. Mala</a:t>
                      </a:r>
                      <a:br>
                        <a:rPr lang="es-ES" sz="1200" u="none" strike="noStrike">
                          <a:effectLst/>
                        </a:rPr>
                      </a:br>
                      <a:r>
                        <a:rPr lang="es-ES" sz="1200" u="none" strike="noStrike">
                          <a:effectLst/>
                        </a:rPr>
                        <a:t>1. Regular          </a:t>
                      </a:r>
                      <a:br>
                        <a:rPr lang="es-ES" sz="1200" u="none" strike="noStrike">
                          <a:effectLst/>
                        </a:rPr>
                      </a:br>
                      <a:r>
                        <a:rPr lang="es-ES" sz="1200" u="none" strike="noStrike">
                          <a:effectLst/>
                        </a:rPr>
                        <a:t>2. Bueno</a:t>
                      </a:r>
                      <a:br>
                        <a:rPr lang="es-ES" sz="1200" u="none" strike="noStrike">
                          <a:effectLst/>
                        </a:rPr>
                      </a:br>
                      <a:r>
                        <a:rPr lang="es-ES" sz="1200" u="none" strike="noStrike">
                          <a:effectLst/>
                        </a:rPr>
                        <a:t>3. Excelente</a:t>
                      </a:r>
                      <a:endParaRPr lang="es-ES" sz="1600" b="0" i="0" u="none" strike="noStrike">
                        <a:effectLst/>
                        <a:latin typeface="Arial" panose="020B0604020202020204" pitchFamily="34" charset="0"/>
                      </a:endParaRPr>
                    </a:p>
                  </a:txBody>
                  <a:tcPr marL="14685" marR="14685" marT="2098" marB="0" anchor="ctr"/>
                </a:tc>
                <a:tc>
                  <a:txBody>
                    <a:bodyPr/>
                    <a:lstStyle/>
                    <a:p>
                      <a:pPr algn="just" fontAlgn="ctr">
                        <a:spcBef>
                          <a:spcPts val="0"/>
                        </a:spcBef>
                        <a:spcAft>
                          <a:spcPts val="0"/>
                        </a:spcAft>
                      </a:pPr>
                      <a:r>
                        <a:rPr lang="es-ES" sz="1200" u="none" strike="noStrike" dirty="0">
                          <a:effectLst/>
                        </a:rPr>
                        <a:t>¿Las directrices dadas por el profesor, fueron de utilidad para el desarrollo y/o culminación de sus prácticas preprofesionales?</a:t>
                      </a:r>
                      <a:endParaRPr lang="es-ES" sz="1600" b="0" i="0" u="none" strike="noStrike" dirty="0">
                        <a:effectLst/>
                        <a:latin typeface="Arial" panose="020B0604020202020204" pitchFamily="34" charset="0"/>
                      </a:endParaRPr>
                    </a:p>
                  </a:txBody>
                  <a:tcPr marL="14685" marR="14685" marT="2098" marB="0" anchor="ctr"/>
                </a:tc>
                <a:extLst>
                  <a:ext uri="{0D108BD9-81ED-4DB2-BD59-A6C34878D82A}">
                    <a16:rowId xmlns:a16="http://schemas.microsoft.com/office/drawing/2014/main" xmlns="" val="1411612127"/>
                  </a:ext>
                </a:extLst>
              </a:tr>
            </a:tbl>
          </a:graphicData>
        </a:graphic>
      </p:graphicFrame>
    </p:spTree>
    <p:extLst>
      <p:ext uri="{BB962C8B-B14F-4D97-AF65-F5344CB8AC3E}">
        <p14:creationId xmlns:p14="http://schemas.microsoft.com/office/powerpoint/2010/main" val="40790689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redondeado 8"/>
          <p:cNvSpPr/>
          <p:nvPr/>
        </p:nvSpPr>
        <p:spPr>
          <a:xfrm rot="16200000">
            <a:off x="-2311410" y="3139231"/>
            <a:ext cx="5795489" cy="579538"/>
          </a:xfrm>
          <a:prstGeom prst="roundRect">
            <a:avLst/>
          </a:prstGeom>
          <a:ln>
            <a:solidFill>
              <a:srgbClr val="FF0000"/>
            </a:solidFill>
          </a:ln>
          <a:effectLst>
            <a:innerShdw blurRad="127000">
              <a:srgbClr val="FF0000"/>
            </a:innerShdw>
          </a:effectLst>
        </p:spPr>
        <p:style>
          <a:lnRef idx="2">
            <a:schemeClr val="accent2"/>
          </a:lnRef>
          <a:fillRef idx="1">
            <a:schemeClr val="lt1"/>
          </a:fillRef>
          <a:effectRef idx="0">
            <a:schemeClr val="accent2"/>
          </a:effectRef>
          <a:fontRef idx="minor">
            <a:schemeClr val="dk1"/>
          </a:fontRef>
        </p:style>
        <p:txBody>
          <a:bodyPr rtlCol="0" anchor="ctr"/>
          <a:lstStyle/>
          <a:p>
            <a:pPr lvl="0" algn="ctr"/>
            <a:r>
              <a:rPr lang="es-ES" sz="2800" b="1">
                <a:solidFill>
                  <a:schemeClr val="tx1"/>
                </a:solidFill>
              </a:rPr>
              <a:t>Heteroevaluación</a:t>
            </a:r>
          </a:p>
        </p:txBody>
      </p:sp>
      <p:graphicFrame>
        <p:nvGraphicFramePr>
          <p:cNvPr id="3" name="Tabla 2">
            <a:extLst>
              <a:ext uri="{FF2B5EF4-FFF2-40B4-BE49-F238E27FC236}">
                <a16:creationId xmlns:a16="http://schemas.microsoft.com/office/drawing/2014/main" xmlns="" id="{6ECC00F9-FC40-41BA-B366-1F2CD7B25F82}"/>
              </a:ext>
            </a:extLst>
          </p:cNvPr>
          <p:cNvGraphicFramePr/>
          <p:nvPr>
            <p:extLst>
              <p:ext uri="{D42A27DB-BD31-4B8C-83A1-F6EECF244321}">
                <p14:modId xmlns:p14="http://schemas.microsoft.com/office/powerpoint/2010/main" val="3826476015"/>
              </p:ext>
            </p:extLst>
          </p:nvPr>
        </p:nvGraphicFramePr>
        <p:xfrm>
          <a:off x="1016000" y="161362"/>
          <a:ext cx="7941734" cy="6522537"/>
        </p:xfrm>
        <a:graphic>
          <a:graphicData uri="http://schemas.openxmlformats.org/drawingml/2006/table">
            <a:tbl>
              <a:tblPr firstRow="1" firstCol="1" bandRow="1">
                <a:tableStyleId>{5940675A-B579-460E-94D1-54222C63F5DA}</a:tableStyleId>
              </a:tblPr>
              <a:tblGrid>
                <a:gridCol w="2074333">
                  <a:extLst>
                    <a:ext uri="{9D8B030D-6E8A-4147-A177-3AD203B41FA5}">
                      <a16:colId xmlns:a16="http://schemas.microsoft.com/office/drawing/2014/main" xmlns="" val="748935218"/>
                    </a:ext>
                  </a:extLst>
                </a:gridCol>
                <a:gridCol w="2362200">
                  <a:extLst>
                    <a:ext uri="{9D8B030D-6E8A-4147-A177-3AD203B41FA5}">
                      <a16:colId xmlns:a16="http://schemas.microsoft.com/office/drawing/2014/main" xmlns="" val="1246568194"/>
                    </a:ext>
                  </a:extLst>
                </a:gridCol>
                <a:gridCol w="3505201">
                  <a:extLst>
                    <a:ext uri="{9D8B030D-6E8A-4147-A177-3AD203B41FA5}">
                      <a16:colId xmlns:a16="http://schemas.microsoft.com/office/drawing/2014/main" xmlns="" val="3332162595"/>
                    </a:ext>
                  </a:extLst>
                </a:gridCol>
              </a:tblGrid>
              <a:tr h="163448">
                <a:tc>
                  <a:txBody>
                    <a:bodyPr/>
                    <a:lstStyle/>
                    <a:p>
                      <a:pPr algn="ctr" fontAlgn="ctr">
                        <a:spcBef>
                          <a:spcPts val="0"/>
                        </a:spcBef>
                        <a:spcAft>
                          <a:spcPts val="0"/>
                        </a:spcAft>
                      </a:pPr>
                      <a:r>
                        <a:rPr lang="es-EC" sz="1400" u="none" strike="noStrike" dirty="0">
                          <a:effectLst/>
                        </a:rPr>
                        <a:t>CRITERIO</a:t>
                      </a:r>
                      <a:endParaRPr lang="es-EC" sz="1800" b="0" i="0" u="none" strike="noStrike" dirty="0">
                        <a:effectLst/>
                        <a:latin typeface="Arial" panose="020B0604020202020204" pitchFamily="34" charset="0"/>
                      </a:endParaRPr>
                    </a:p>
                  </a:txBody>
                  <a:tcPr marL="14685" marR="14685" marT="2098" marB="0" anchor="ctr"/>
                </a:tc>
                <a:tc>
                  <a:txBody>
                    <a:bodyPr/>
                    <a:lstStyle/>
                    <a:p>
                      <a:pPr algn="ctr" fontAlgn="ctr">
                        <a:spcBef>
                          <a:spcPts val="0"/>
                        </a:spcBef>
                        <a:spcAft>
                          <a:spcPts val="0"/>
                        </a:spcAft>
                      </a:pPr>
                      <a:r>
                        <a:rPr lang="es-EC" sz="1400" u="none" strike="noStrike">
                          <a:effectLst/>
                        </a:rPr>
                        <a:t>ESCALA</a:t>
                      </a:r>
                      <a:endParaRPr lang="es-EC" sz="1800" b="0" i="0" u="none" strike="noStrike">
                        <a:effectLst/>
                        <a:latin typeface="Arial" panose="020B0604020202020204" pitchFamily="34" charset="0"/>
                      </a:endParaRPr>
                    </a:p>
                  </a:txBody>
                  <a:tcPr marL="14685" marR="14685" marT="2098" marB="0" anchor="ctr"/>
                </a:tc>
                <a:tc>
                  <a:txBody>
                    <a:bodyPr/>
                    <a:lstStyle/>
                    <a:p>
                      <a:pPr algn="ctr" fontAlgn="ctr">
                        <a:spcBef>
                          <a:spcPts val="0"/>
                        </a:spcBef>
                        <a:spcAft>
                          <a:spcPts val="0"/>
                        </a:spcAft>
                      </a:pPr>
                      <a:r>
                        <a:rPr lang="es-EC" sz="1400" u="none" strike="noStrike">
                          <a:effectLst/>
                        </a:rPr>
                        <a:t>HETEROEVALUACIÓN</a:t>
                      </a:r>
                      <a:endParaRPr lang="es-EC" sz="1800" b="0" i="0" u="none" strike="noStrike">
                        <a:effectLst/>
                        <a:latin typeface="Arial" panose="020B0604020202020204" pitchFamily="34" charset="0"/>
                      </a:endParaRPr>
                    </a:p>
                  </a:txBody>
                  <a:tcPr marL="14685" marR="14685" marT="2098" marB="0" anchor="ctr"/>
                </a:tc>
                <a:extLst>
                  <a:ext uri="{0D108BD9-81ED-4DB2-BD59-A6C34878D82A}">
                    <a16:rowId xmlns:a16="http://schemas.microsoft.com/office/drawing/2014/main" xmlns="" val="2428117250"/>
                  </a:ext>
                </a:extLst>
              </a:tr>
              <a:tr h="795488">
                <a:tc rowSpan="2">
                  <a:txBody>
                    <a:bodyPr/>
                    <a:lstStyle/>
                    <a:p>
                      <a:pPr algn="just" fontAlgn="ctr">
                        <a:spcBef>
                          <a:spcPts val="0"/>
                        </a:spcBef>
                        <a:spcAft>
                          <a:spcPts val="0"/>
                        </a:spcAft>
                      </a:pPr>
                      <a:r>
                        <a:rPr lang="es-EC" sz="1400" u="none" strike="noStrike" dirty="0">
                          <a:effectLst/>
                        </a:rPr>
                        <a:t>Dirección de titulación</a:t>
                      </a:r>
                      <a:endParaRPr lang="es-EC" sz="1800" b="0" i="0" u="none" strike="noStrike" dirty="0">
                        <a:effectLst/>
                        <a:latin typeface="Arial" panose="020B0604020202020204" pitchFamily="34" charset="0"/>
                      </a:endParaRPr>
                    </a:p>
                  </a:txBody>
                  <a:tcPr marL="14685" marR="14685" marT="2098" marB="0" anchor="ctr"/>
                </a:tc>
                <a:tc>
                  <a:txBody>
                    <a:bodyPr/>
                    <a:lstStyle/>
                    <a:p>
                      <a:pPr algn="l" fontAlgn="ctr">
                        <a:spcBef>
                          <a:spcPts val="0"/>
                        </a:spcBef>
                        <a:spcAft>
                          <a:spcPts val="0"/>
                        </a:spcAft>
                      </a:pPr>
                      <a:r>
                        <a:rPr lang="es-ES" sz="1400" u="none" strike="noStrike">
                          <a:effectLst/>
                        </a:rPr>
                        <a:t>0. Mala</a:t>
                      </a:r>
                      <a:br>
                        <a:rPr lang="es-ES" sz="1400" u="none" strike="noStrike">
                          <a:effectLst/>
                        </a:rPr>
                      </a:br>
                      <a:r>
                        <a:rPr lang="es-ES" sz="1400" u="none" strike="noStrike">
                          <a:effectLst/>
                        </a:rPr>
                        <a:t>1. Regular          </a:t>
                      </a:r>
                      <a:br>
                        <a:rPr lang="es-ES" sz="1400" u="none" strike="noStrike">
                          <a:effectLst/>
                        </a:rPr>
                      </a:br>
                      <a:r>
                        <a:rPr lang="es-ES" sz="1400" u="none" strike="noStrike">
                          <a:effectLst/>
                        </a:rPr>
                        <a:t>2. Bueno</a:t>
                      </a:r>
                      <a:br>
                        <a:rPr lang="es-ES" sz="1400" u="none" strike="noStrike">
                          <a:effectLst/>
                        </a:rPr>
                      </a:br>
                      <a:r>
                        <a:rPr lang="es-ES" sz="1400" u="none" strike="noStrike">
                          <a:effectLst/>
                        </a:rPr>
                        <a:t>3. Excelente</a:t>
                      </a:r>
                      <a:endParaRPr lang="es-ES" sz="1800" b="0" i="0" u="none" strike="noStrike">
                        <a:effectLst/>
                        <a:latin typeface="Arial" panose="020B0604020202020204" pitchFamily="34" charset="0"/>
                      </a:endParaRPr>
                    </a:p>
                  </a:txBody>
                  <a:tcPr marL="14685" marR="14685" marT="2098" marB="0" anchor="ctr"/>
                </a:tc>
                <a:tc>
                  <a:txBody>
                    <a:bodyPr/>
                    <a:lstStyle/>
                    <a:p>
                      <a:pPr algn="just" fontAlgn="ctr">
                        <a:spcBef>
                          <a:spcPts val="0"/>
                        </a:spcBef>
                        <a:spcAft>
                          <a:spcPts val="0"/>
                        </a:spcAft>
                      </a:pPr>
                      <a:r>
                        <a:rPr lang="es-ES" sz="1400" u="none" strike="noStrike" dirty="0">
                          <a:effectLst/>
                        </a:rPr>
                        <a:t>¿Las directrices dadas por el tutor, fueron de utilidad para el desarrollo y/o culminación del proyecto de titulación?</a:t>
                      </a:r>
                      <a:endParaRPr lang="es-ES" sz="1800" b="0" i="0" u="none" strike="noStrike" dirty="0">
                        <a:effectLst/>
                        <a:latin typeface="Arial" panose="020B0604020202020204" pitchFamily="34" charset="0"/>
                      </a:endParaRPr>
                    </a:p>
                  </a:txBody>
                  <a:tcPr marL="14685" marR="14685" marT="2098" marB="0" anchor="ctr"/>
                </a:tc>
                <a:extLst>
                  <a:ext uri="{0D108BD9-81ED-4DB2-BD59-A6C34878D82A}">
                    <a16:rowId xmlns:a16="http://schemas.microsoft.com/office/drawing/2014/main" xmlns="" val="2888628727"/>
                  </a:ext>
                </a:extLst>
              </a:tr>
              <a:tr h="1269519">
                <a:tc vMerge="1">
                  <a:txBody>
                    <a:bodyPr/>
                    <a:lstStyle/>
                    <a:p>
                      <a:endParaRPr lang="es-EC"/>
                    </a:p>
                  </a:txBody>
                  <a:tcPr/>
                </a:tc>
                <a:tc>
                  <a:txBody>
                    <a:bodyPr/>
                    <a:lstStyle/>
                    <a:p>
                      <a:pPr algn="l" fontAlgn="ctr">
                        <a:spcBef>
                          <a:spcPts val="0"/>
                        </a:spcBef>
                        <a:spcAft>
                          <a:spcPts val="0"/>
                        </a:spcAft>
                      </a:pPr>
                      <a:r>
                        <a:rPr lang="es-ES" sz="1400" u="none" strike="noStrike" dirty="0">
                          <a:effectLst/>
                        </a:rPr>
                        <a:t>0. Nunca       </a:t>
                      </a:r>
                      <a:br>
                        <a:rPr lang="es-ES" sz="1400" u="none" strike="noStrike" dirty="0">
                          <a:effectLst/>
                        </a:rPr>
                      </a:br>
                      <a:r>
                        <a:rPr lang="es-ES" sz="1400" u="none" strike="noStrike" dirty="0">
                          <a:effectLst/>
                        </a:rPr>
                        <a:t>1. Algunas veces                  </a:t>
                      </a:r>
                      <a:br>
                        <a:rPr lang="es-ES" sz="1400" u="none" strike="noStrike" dirty="0">
                          <a:effectLst/>
                        </a:rPr>
                      </a:br>
                      <a:r>
                        <a:rPr lang="es-ES" sz="1400" u="none" strike="noStrike" dirty="0">
                          <a:effectLst/>
                        </a:rPr>
                        <a:t>2. Casi siempre                                </a:t>
                      </a:r>
                      <a:br>
                        <a:rPr lang="es-ES" sz="1400" u="none" strike="noStrike" dirty="0">
                          <a:effectLst/>
                        </a:rPr>
                      </a:br>
                      <a:r>
                        <a:rPr lang="es-ES" sz="1400" u="none" strike="noStrike" dirty="0">
                          <a:effectLst/>
                        </a:rPr>
                        <a:t>3. Siempre</a:t>
                      </a:r>
                      <a:endParaRPr lang="es-ES" sz="1800" b="0" i="0" u="none" strike="noStrike" dirty="0">
                        <a:effectLst/>
                        <a:latin typeface="Arial" panose="020B0604020202020204" pitchFamily="34" charset="0"/>
                      </a:endParaRPr>
                    </a:p>
                  </a:txBody>
                  <a:tcPr marL="14685" marR="14685" marT="2098" marB="0" anchor="ctr"/>
                </a:tc>
                <a:tc>
                  <a:txBody>
                    <a:bodyPr/>
                    <a:lstStyle/>
                    <a:p>
                      <a:pPr algn="just" fontAlgn="ctr">
                        <a:spcBef>
                          <a:spcPts val="0"/>
                        </a:spcBef>
                        <a:spcAft>
                          <a:spcPts val="0"/>
                        </a:spcAft>
                      </a:pPr>
                      <a:r>
                        <a:rPr lang="es-ES" sz="1400" u="none" strike="noStrike">
                          <a:effectLst/>
                        </a:rPr>
                        <a:t>¿Fue satisfactoria la retroalimentación recibida por parte del tutor/a para el desarrollo y/o culminación de mi proyecto de titulación, y estuvo enmarcada en la planificación?</a:t>
                      </a:r>
                      <a:endParaRPr lang="es-ES" sz="1800" b="0" i="0" u="none" strike="noStrike">
                        <a:effectLst/>
                        <a:latin typeface="Arial" panose="020B0604020202020204" pitchFamily="34" charset="0"/>
                      </a:endParaRPr>
                    </a:p>
                  </a:txBody>
                  <a:tcPr marL="14685" marR="14685" marT="2098" marB="0" anchor="ctr"/>
                </a:tc>
                <a:extLst>
                  <a:ext uri="{0D108BD9-81ED-4DB2-BD59-A6C34878D82A}">
                    <a16:rowId xmlns:a16="http://schemas.microsoft.com/office/drawing/2014/main" xmlns="" val="3545794935"/>
                  </a:ext>
                </a:extLst>
              </a:tr>
              <a:tr h="1427528">
                <a:tc rowSpan="2">
                  <a:txBody>
                    <a:bodyPr/>
                    <a:lstStyle/>
                    <a:p>
                      <a:pPr algn="just" fontAlgn="ctr">
                        <a:spcBef>
                          <a:spcPts val="0"/>
                        </a:spcBef>
                        <a:spcAft>
                          <a:spcPts val="0"/>
                        </a:spcAft>
                      </a:pPr>
                      <a:r>
                        <a:rPr lang="es-ES" sz="1400" u="none" strike="noStrike">
                          <a:effectLst/>
                        </a:rPr>
                        <a:t>Cumplimiento con la ejecución de vinculación</a:t>
                      </a:r>
                      <a:endParaRPr lang="es-ES" sz="1800" b="0" i="0" u="none" strike="noStrike">
                        <a:effectLst/>
                        <a:latin typeface="Arial" panose="020B0604020202020204" pitchFamily="34" charset="0"/>
                      </a:endParaRPr>
                    </a:p>
                  </a:txBody>
                  <a:tcPr marL="14685" marR="14685" marT="2098" marB="0" anchor="ctr"/>
                </a:tc>
                <a:tc>
                  <a:txBody>
                    <a:bodyPr/>
                    <a:lstStyle/>
                    <a:p>
                      <a:pPr algn="l" fontAlgn="ctr">
                        <a:spcBef>
                          <a:spcPts val="0"/>
                        </a:spcBef>
                        <a:spcAft>
                          <a:spcPts val="0"/>
                        </a:spcAft>
                      </a:pPr>
                      <a:r>
                        <a:rPr lang="es-ES" sz="1400" u="none" strike="noStrike" dirty="0">
                          <a:effectLst/>
                        </a:rPr>
                        <a:t>0. Mala</a:t>
                      </a:r>
                      <a:br>
                        <a:rPr lang="es-ES" sz="1400" u="none" strike="noStrike" dirty="0">
                          <a:effectLst/>
                        </a:rPr>
                      </a:br>
                      <a:r>
                        <a:rPr lang="es-ES" sz="1400" u="none" strike="noStrike" dirty="0">
                          <a:effectLst/>
                        </a:rPr>
                        <a:t>1. Regular          </a:t>
                      </a:r>
                      <a:br>
                        <a:rPr lang="es-ES" sz="1400" u="none" strike="noStrike" dirty="0">
                          <a:effectLst/>
                        </a:rPr>
                      </a:br>
                      <a:r>
                        <a:rPr lang="es-ES" sz="1400" u="none" strike="noStrike" dirty="0">
                          <a:effectLst/>
                        </a:rPr>
                        <a:t>2. Bueno</a:t>
                      </a:r>
                      <a:br>
                        <a:rPr lang="es-ES" sz="1400" u="none" strike="noStrike" dirty="0">
                          <a:effectLst/>
                        </a:rPr>
                      </a:br>
                      <a:r>
                        <a:rPr lang="es-ES" sz="1400" u="none" strike="noStrike" dirty="0">
                          <a:effectLst/>
                        </a:rPr>
                        <a:t>3. Excelente</a:t>
                      </a:r>
                      <a:endParaRPr lang="es-ES" sz="1800" b="0" i="0" u="none" strike="noStrike" dirty="0">
                        <a:effectLst/>
                        <a:latin typeface="Arial" panose="020B0604020202020204" pitchFamily="34" charset="0"/>
                      </a:endParaRPr>
                    </a:p>
                  </a:txBody>
                  <a:tcPr marL="14685" marR="14685" marT="2098" marB="0" anchor="ctr"/>
                </a:tc>
                <a:tc>
                  <a:txBody>
                    <a:bodyPr/>
                    <a:lstStyle/>
                    <a:p>
                      <a:pPr algn="just" fontAlgn="ctr">
                        <a:spcBef>
                          <a:spcPts val="0"/>
                        </a:spcBef>
                        <a:spcAft>
                          <a:spcPts val="0"/>
                        </a:spcAft>
                      </a:pPr>
                      <a:r>
                        <a:rPr lang="es-ES" sz="1400" u="none" strike="noStrike">
                          <a:effectLst/>
                        </a:rPr>
                        <a:t>¿Las directrices dadas por el profesor, fueron de utilidad para comprender el propósito académico social, desarrollo y culminación del proyecto de vinculación con la sociedad?</a:t>
                      </a:r>
                      <a:endParaRPr lang="es-ES" sz="1800" b="0" i="0" u="none" strike="noStrike">
                        <a:effectLst/>
                        <a:latin typeface="Arial" panose="020B0604020202020204" pitchFamily="34" charset="0"/>
                      </a:endParaRPr>
                    </a:p>
                  </a:txBody>
                  <a:tcPr marL="14685" marR="14685" marT="2098" marB="0" anchor="ctr"/>
                </a:tc>
                <a:extLst>
                  <a:ext uri="{0D108BD9-81ED-4DB2-BD59-A6C34878D82A}">
                    <a16:rowId xmlns:a16="http://schemas.microsoft.com/office/drawing/2014/main" xmlns="" val="389222454"/>
                  </a:ext>
                </a:extLst>
              </a:tr>
              <a:tr h="1111508">
                <a:tc vMerge="1">
                  <a:txBody>
                    <a:bodyPr/>
                    <a:lstStyle/>
                    <a:p>
                      <a:endParaRPr lang="es-EC"/>
                    </a:p>
                  </a:txBody>
                  <a:tcPr/>
                </a:tc>
                <a:tc>
                  <a:txBody>
                    <a:bodyPr/>
                    <a:lstStyle/>
                    <a:p>
                      <a:pPr algn="l" fontAlgn="ctr">
                        <a:spcBef>
                          <a:spcPts val="0"/>
                        </a:spcBef>
                        <a:spcAft>
                          <a:spcPts val="0"/>
                        </a:spcAft>
                      </a:pPr>
                      <a:r>
                        <a:rPr lang="es-ES" sz="1400" u="none" strike="noStrike" dirty="0">
                          <a:effectLst/>
                        </a:rPr>
                        <a:t>0. Nunca       </a:t>
                      </a:r>
                      <a:br>
                        <a:rPr lang="es-ES" sz="1400" u="none" strike="noStrike" dirty="0">
                          <a:effectLst/>
                        </a:rPr>
                      </a:br>
                      <a:r>
                        <a:rPr lang="es-ES" sz="1400" u="none" strike="noStrike" dirty="0">
                          <a:effectLst/>
                        </a:rPr>
                        <a:t>1. Algunas veces                  </a:t>
                      </a:r>
                      <a:br>
                        <a:rPr lang="es-ES" sz="1400" u="none" strike="noStrike" dirty="0">
                          <a:effectLst/>
                        </a:rPr>
                      </a:br>
                      <a:r>
                        <a:rPr lang="es-ES" sz="1400" u="none" strike="noStrike" dirty="0">
                          <a:effectLst/>
                        </a:rPr>
                        <a:t>2. Casi siempre                               </a:t>
                      </a:r>
                      <a:br>
                        <a:rPr lang="es-ES" sz="1400" u="none" strike="noStrike" dirty="0">
                          <a:effectLst/>
                        </a:rPr>
                      </a:br>
                      <a:r>
                        <a:rPr lang="es-ES" sz="1400" u="none" strike="noStrike" dirty="0">
                          <a:effectLst/>
                        </a:rPr>
                        <a:t>3. Siempre</a:t>
                      </a:r>
                      <a:endParaRPr lang="es-ES" sz="1800" b="0" i="0" u="none" strike="noStrike" dirty="0">
                        <a:effectLst/>
                        <a:latin typeface="Arial" panose="020B0604020202020204" pitchFamily="34" charset="0"/>
                      </a:endParaRPr>
                    </a:p>
                  </a:txBody>
                  <a:tcPr marL="14685" marR="14685" marT="2098" marB="0" anchor="ctr"/>
                </a:tc>
                <a:tc>
                  <a:txBody>
                    <a:bodyPr/>
                    <a:lstStyle/>
                    <a:p>
                      <a:pPr algn="just" fontAlgn="ctr">
                        <a:spcBef>
                          <a:spcPts val="0"/>
                        </a:spcBef>
                        <a:spcAft>
                          <a:spcPts val="0"/>
                        </a:spcAft>
                      </a:pPr>
                      <a:r>
                        <a:rPr lang="es-ES" sz="1400" u="none" strike="noStrike" dirty="0">
                          <a:effectLst/>
                        </a:rPr>
                        <a:t>¿La retroalimentación brindada por el profesor durante la ejecución de mi proyecto de vinculación, me permitió alcanzar los objetivos planteados?</a:t>
                      </a:r>
                      <a:endParaRPr lang="es-ES" sz="1800" b="0" i="0" u="none" strike="noStrike" dirty="0">
                        <a:effectLst/>
                        <a:latin typeface="Arial" panose="020B0604020202020204" pitchFamily="34" charset="0"/>
                      </a:endParaRPr>
                    </a:p>
                  </a:txBody>
                  <a:tcPr marL="14685" marR="14685" marT="2098" marB="0" anchor="ctr"/>
                </a:tc>
                <a:extLst>
                  <a:ext uri="{0D108BD9-81ED-4DB2-BD59-A6C34878D82A}">
                    <a16:rowId xmlns:a16="http://schemas.microsoft.com/office/drawing/2014/main" xmlns="" val="3322410429"/>
                  </a:ext>
                </a:extLst>
              </a:tr>
              <a:tr h="1427528">
                <a:tc>
                  <a:txBody>
                    <a:bodyPr/>
                    <a:lstStyle/>
                    <a:p>
                      <a:pPr algn="just" fontAlgn="ctr">
                        <a:spcBef>
                          <a:spcPts val="0"/>
                        </a:spcBef>
                        <a:spcAft>
                          <a:spcPts val="0"/>
                        </a:spcAft>
                      </a:pPr>
                      <a:r>
                        <a:rPr lang="es-EC" sz="1400" u="none" strike="noStrike">
                          <a:effectLst/>
                        </a:rPr>
                        <a:t>Cumplimiento de responsabilidades</a:t>
                      </a:r>
                      <a:endParaRPr lang="es-EC" sz="1800" b="0" i="0" u="none" strike="noStrike">
                        <a:effectLst/>
                        <a:latin typeface="Arial" panose="020B0604020202020204" pitchFamily="34" charset="0"/>
                      </a:endParaRPr>
                    </a:p>
                  </a:txBody>
                  <a:tcPr marL="14685" marR="14685" marT="2098" marB="0" anchor="ctr"/>
                </a:tc>
                <a:tc>
                  <a:txBody>
                    <a:bodyPr/>
                    <a:lstStyle/>
                    <a:p>
                      <a:pPr algn="l" fontAlgn="ctr">
                        <a:spcBef>
                          <a:spcPts val="0"/>
                        </a:spcBef>
                        <a:spcAft>
                          <a:spcPts val="0"/>
                        </a:spcAft>
                      </a:pPr>
                      <a:r>
                        <a:rPr lang="es-ES" sz="1400" u="none" strike="noStrike">
                          <a:effectLst/>
                        </a:rPr>
                        <a:t>0. Mala</a:t>
                      </a:r>
                      <a:br>
                        <a:rPr lang="es-ES" sz="1400" u="none" strike="noStrike">
                          <a:effectLst/>
                        </a:rPr>
                      </a:br>
                      <a:r>
                        <a:rPr lang="es-ES" sz="1400" u="none" strike="noStrike">
                          <a:effectLst/>
                        </a:rPr>
                        <a:t>1. Regular          </a:t>
                      </a:r>
                      <a:br>
                        <a:rPr lang="es-ES" sz="1400" u="none" strike="noStrike">
                          <a:effectLst/>
                        </a:rPr>
                      </a:br>
                      <a:r>
                        <a:rPr lang="es-ES" sz="1400" u="none" strike="noStrike">
                          <a:effectLst/>
                        </a:rPr>
                        <a:t>2. Bueno</a:t>
                      </a:r>
                      <a:br>
                        <a:rPr lang="es-ES" sz="1400" u="none" strike="noStrike">
                          <a:effectLst/>
                        </a:rPr>
                      </a:br>
                      <a:r>
                        <a:rPr lang="es-ES" sz="1400" u="none" strike="noStrike">
                          <a:effectLst/>
                        </a:rPr>
                        <a:t>3. Excelente</a:t>
                      </a:r>
                      <a:endParaRPr lang="es-ES" sz="1800" b="0" i="0" u="none" strike="noStrike">
                        <a:effectLst/>
                        <a:latin typeface="Arial" panose="020B0604020202020204" pitchFamily="34" charset="0"/>
                      </a:endParaRPr>
                    </a:p>
                  </a:txBody>
                  <a:tcPr marL="14685" marR="14685" marT="2098" marB="0" anchor="ctr"/>
                </a:tc>
                <a:tc>
                  <a:txBody>
                    <a:bodyPr/>
                    <a:lstStyle/>
                    <a:p>
                      <a:pPr algn="just" fontAlgn="ctr">
                        <a:spcBef>
                          <a:spcPts val="0"/>
                        </a:spcBef>
                        <a:spcAft>
                          <a:spcPts val="0"/>
                        </a:spcAft>
                      </a:pPr>
                      <a:r>
                        <a:rPr lang="es-ES" sz="1400" u="none" strike="noStrike" dirty="0">
                          <a:effectLst/>
                        </a:rPr>
                        <a:t>¿Valore la calidad de la gestión, realizada por el profesor en las actividades, tiempos (calificación de tareas y evaluaciones), recursos para el desarrollo de los contenidos de la asignatura?</a:t>
                      </a:r>
                      <a:endParaRPr lang="es-ES" sz="1800" b="0" i="0" u="none" strike="noStrike" dirty="0">
                        <a:effectLst/>
                        <a:latin typeface="Arial" panose="020B0604020202020204" pitchFamily="34" charset="0"/>
                      </a:endParaRPr>
                    </a:p>
                  </a:txBody>
                  <a:tcPr marL="14685" marR="14685" marT="2098" marB="0" anchor="ctr"/>
                </a:tc>
                <a:extLst>
                  <a:ext uri="{0D108BD9-81ED-4DB2-BD59-A6C34878D82A}">
                    <a16:rowId xmlns:a16="http://schemas.microsoft.com/office/drawing/2014/main" xmlns="" val="2297603194"/>
                  </a:ext>
                </a:extLst>
              </a:tr>
              <a:tr h="163448">
                <a:tc>
                  <a:txBody>
                    <a:bodyPr/>
                    <a:lstStyle/>
                    <a:p>
                      <a:pPr algn="just" fontAlgn="ctr">
                        <a:spcBef>
                          <a:spcPts val="0"/>
                        </a:spcBef>
                        <a:spcAft>
                          <a:spcPts val="0"/>
                        </a:spcAft>
                      </a:pPr>
                      <a:r>
                        <a:rPr lang="es-EC" sz="1400" u="none" strike="noStrike">
                          <a:effectLst/>
                        </a:rPr>
                        <a:t>Investigación</a:t>
                      </a:r>
                      <a:endParaRPr lang="es-EC" sz="1800" b="0" i="0" u="none" strike="noStrike">
                        <a:effectLst/>
                        <a:latin typeface="Arial" panose="020B0604020202020204" pitchFamily="34" charset="0"/>
                      </a:endParaRPr>
                    </a:p>
                  </a:txBody>
                  <a:tcPr marL="14685" marR="14685" marT="2098" marB="0" anchor="ctr"/>
                </a:tc>
                <a:tc gridSpan="2">
                  <a:txBody>
                    <a:bodyPr/>
                    <a:lstStyle/>
                    <a:p>
                      <a:pPr algn="ctr" fontAlgn="ctr">
                        <a:spcBef>
                          <a:spcPts val="0"/>
                        </a:spcBef>
                        <a:spcAft>
                          <a:spcPts val="0"/>
                        </a:spcAft>
                      </a:pPr>
                      <a:r>
                        <a:rPr lang="es-EC" sz="1400" u="none" strike="noStrike" dirty="0">
                          <a:effectLst/>
                        </a:rPr>
                        <a:t>No Aplica</a:t>
                      </a:r>
                      <a:endParaRPr lang="es-EC" sz="1800" b="0" i="0" u="none" strike="noStrike" dirty="0">
                        <a:effectLst/>
                        <a:latin typeface="Arial" panose="020B0604020202020204" pitchFamily="34" charset="0"/>
                      </a:endParaRPr>
                    </a:p>
                  </a:txBody>
                  <a:tcPr marL="14685" marR="14685" marT="2098" marB="0" anchor="ctr"/>
                </a:tc>
                <a:tc hMerge="1">
                  <a:txBody>
                    <a:bodyPr/>
                    <a:lstStyle/>
                    <a:p>
                      <a:endParaRPr lang="es-EC"/>
                    </a:p>
                  </a:txBody>
                  <a:tcPr/>
                </a:tc>
                <a:extLst>
                  <a:ext uri="{0D108BD9-81ED-4DB2-BD59-A6C34878D82A}">
                    <a16:rowId xmlns:a16="http://schemas.microsoft.com/office/drawing/2014/main" xmlns="" val="7382923"/>
                  </a:ext>
                </a:extLst>
              </a:tr>
            </a:tbl>
          </a:graphicData>
        </a:graphic>
      </p:graphicFrame>
    </p:spTree>
    <p:extLst>
      <p:ext uri="{BB962C8B-B14F-4D97-AF65-F5344CB8AC3E}">
        <p14:creationId xmlns:p14="http://schemas.microsoft.com/office/powerpoint/2010/main" val="2841525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redondeado 8"/>
          <p:cNvSpPr/>
          <p:nvPr/>
        </p:nvSpPr>
        <p:spPr>
          <a:xfrm>
            <a:off x="284417" y="1517247"/>
            <a:ext cx="8317323" cy="579538"/>
          </a:xfrm>
          <a:prstGeom prst="roundRect">
            <a:avLst/>
          </a:prstGeom>
          <a:ln>
            <a:solidFill>
              <a:srgbClr val="FF0000"/>
            </a:solidFill>
          </a:ln>
          <a:effectLst>
            <a:innerShdw blurRad="127000">
              <a:srgbClr val="FF0000"/>
            </a:innerShdw>
          </a:effectLst>
        </p:spPr>
        <p:style>
          <a:lnRef idx="2">
            <a:schemeClr val="accent2"/>
          </a:lnRef>
          <a:fillRef idx="1">
            <a:schemeClr val="lt1"/>
          </a:fillRef>
          <a:effectRef idx="0">
            <a:schemeClr val="accent2"/>
          </a:effectRef>
          <a:fontRef idx="minor">
            <a:schemeClr val="dk1"/>
          </a:fontRef>
        </p:style>
        <p:txBody>
          <a:bodyPr rtlCol="0" anchor="ctr"/>
          <a:lstStyle/>
          <a:p>
            <a:pPr lvl="0" algn="ctr"/>
            <a:r>
              <a:rPr lang="es-ES" sz="2800" b="1">
                <a:solidFill>
                  <a:schemeClr val="tx1"/>
                </a:solidFill>
              </a:rPr>
              <a:t>Actualización 10.2. Instrumentos de </a:t>
            </a:r>
            <a:r>
              <a:rPr lang="es-ES" sz="2800" b="1" err="1">
                <a:solidFill>
                  <a:schemeClr val="tx1"/>
                </a:solidFill>
              </a:rPr>
              <a:t>Autooevaluación</a:t>
            </a:r>
            <a:endParaRPr lang="es-ES" sz="2800" b="1">
              <a:solidFill>
                <a:schemeClr val="tx1"/>
              </a:solidFill>
            </a:endParaRPr>
          </a:p>
        </p:txBody>
      </p:sp>
      <p:pic>
        <p:nvPicPr>
          <p:cNvPr id="2" name="Imagen 1">
            <a:extLst>
              <a:ext uri="{FF2B5EF4-FFF2-40B4-BE49-F238E27FC236}">
                <a16:creationId xmlns:a16="http://schemas.microsoft.com/office/drawing/2014/main" xmlns="" id="{433DAA5C-B3AF-4B5A-A3DC-B346150E2A5E}"/>
              </a:ext>
            </a:extLst>
          </p:cNvPr>
          <p:cNvPicPr>
            <a:picLocks noChangeAspect="1"/>
          </p:cNvPicPr>
          <p:nvPr/>
        </p:nvPicPr>
        <p:blipFill rotWithShape="1">
          <a:blip r:embed="rId2">
            <a:extLst>
              <a:ext uri="{28A0092B-C50C-407E-A947-70E740481C1C}">
                <a14:useLocalDpi xmlns:a14="http://schemas.microsoft.com/office/drawing/2010/main" val="0"/>
              </a:ext>
            </a:extLst>
          </a:blip>
          <a:srcRect t="-1" r="52020" b="-17443"/>
          <a:stretch/>
        </p:blipFill>
        <p:spPr>
          <a:xfrm>
            <a:off x="889936" y="341679"/>
            <a:ext cx="3026609" cy="702194"/>
          </a:xfrm>
          <a:prstGeom prst="rect">
            <a:avLst/>
          </a:prstGeom>
        </p:spPr>
      </p:pic>
      <p:sp>
        <p:nvSpPr>
          <p:cNvPr id="5" name="CuadroTexto 4">
            <a:extLst>
              <a:ext uri="{FF2B5EF4-FFF2-40B4-BE49-F238E27FC236}">
                <a16:creationId xmlns:a16="http://schemas.microsoft.com/office/drawing/2014/main" xmlns="" id="{94E9944A-8817-4410-95FF-655F22BFE916}"/>
              </a:ext>
            </a:extLst>
          </p:cNvPr>
          <p:cNvSpPr txBox="1"/>
          <p:nvPr/>
        </p:nvSpPr>
        <p:spPr>
          <a:xfrm>
            <a:off x="610446" y="2746213"/>
            <a:ext cx="7991294" cy="1200329"/>
          </a:xfrm>
          <a:prstGeom prst="rect">
            <a:avLst/>
          </a:prstGeom>
          <a:noFill/>
        </p:spPr>
        <p:txBody>
          <a:bodyPr wrap="square">
            <a:spAutoFit/>
          </a:bodyPr>
          <a:lstStyle/>
          <a:p>
            <a:pPr algn="just"/>
            <a:r>
              <a:rPr lang="es-ES" sz="2400" dirty="0">
                <a:effectLst/>
                <a:cs typeface="Arial" panose="020B0604020202020204" pitchFamily="34" charset="0"/>
              </a:rPr>
              <a:t>La presente encuesta está dirigida para ser contestada por los profesores e investigadores de la Universidad Laica “Eloy Alfaro” de Manabí.</a:t>
            </a:r>
            <a:endParaRPr lang="es-EC" sz="2400" dirty="0">
              <a:effectLst/>
            </a:endParaRPr>
          </a:p>
        </p:txBody>
      </p:sp>
    </p:spTree>
    <p:extLst>
      <p:ext uri="{BB962C8B-B14F-4D97-AF65-F5344CB8AC3E}">
        <p14:creationId xmlns:p14="http://schemas.microsoft.com/office/powerpoint/2010/main" val="41853319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redondeado 8"/>
          <p:cNvSpPr/>
          <p:nvPr/>
        </p:nvSpPr>
        <p:spPr>
          <a:xfrm rot="16200000">
            <a:off x="-2311410" y="3139231"/>
            <a:ext cx="5795489" cy="579538"/>
          </a:xfrm>
          <a:prstGeom prst="roundRect">
            <a:avLst/>
          </a:prstGeom>
          <a:ln>
            <a:solidFill>
              <a:srgbClr val="FF0000"/>
            </a:solidFill>
          </a:ln>
          <a:effectLst>
            <a:innerShdw blurRad="127000">
              <a:srgbClr val="FF0000"/>
            </a:innerShdw>
          </a:effectLst>
        </p:spPr>
        <p:style>
          <a:lnRef idx="2">
            <a:schemeClr val="accent2"/>
          </a:lnRef>
          <a:fillRef idx="1">
            <a:schemeClr val="lt1"/>
          </a:fillRef>
          <a:effectRef idx="0">
            <a:schemeClr val="accent2"/>
          </a:effectRef>
          <a:fontRef idx="minor">
            <a:schemeClr val="dk1"/>
          </a:fontRef>
        </p:style>
        <p:txBody>
          <a:bodyPr rtlCol="0" anchor="ctr"/>
          <a:lstStyle/>
          <a:p>
            <a:pPr lvl="0" algn="ctr"/>
            <a:r>
              <a:rPr lang="es-ES" sz="2800" b="1">
                <a:solidFill>
                  <a:schemeClr val="tx1"/>
                </a:solidFill>
              </a:rPr>
              <a:t>Autoevaluación</a:t>
            </a:r>
          </a:p>
        </p:txBody>
      </p:sp>
      <p:graphicFrame>
        <p:nvGraphicFramePr>
          <p:cNvPr id="3" name="Tabla 2">
            <a:extLst>
              <a:ext uri="{FF2B5EF4-FFF2-40B4-BE49-F238E27FC236}">
                <a16:creationId xmlns:a16="http://schemas.microsoft.com/office/drawing/2014/main" xmlns="" id="{EFA5C82C-127D-4AD9-8DA7-902BF357FA16}"/>
              </a:ext>
            </a:extLst>
          </p:cNvPr>
          <p:cNvGraphicFramePr/>
          <p:nvPr>
            <p:extLst>
              <p:ext uri="{D42A27DB-BD31-4B8C-83A1-F6EECF244321}">
                <p14:modId xmlns:p14="http://schemas.microsoft.com/office/powerpoint/2010/main" val="1669484193"/>
              </p:ext>
            </p:extLst>
          </p:nvPr>
        </p:nvGraphicFramePr>
        <p:xfrm>
          <a:off x="1464734" y="296334"/>
          <a:ext cx="7179734" cy="6155266"/>
        </p:xfrm>
        <a:graphic>
          <a:graphicData uri="http://schemas.openxmlformats.org/drawingml/2006/table">
            <a:tbl>
              <a:tblPr firstRow="1" firstCol="1" bandRow="1">
                <a:tableStyleId>{5940675A-B579-460E-94D1-54222C63F5DA}</a:tableStyleId>
              </a:tblPr>
              <a:tblGrid>
                <a:gridCol w="2385602">
                  <a:extLst>
                    <a:ext uri="{9D8B030D-6E8A-4147-A177-3AD203B41FA5}">
                      <a16:colId xmlns:a16="http://schemas.microsoft.com/office/drawing/2014/main" xmlns="" val="3210642106"/>
                    </a:ext>
                  </a:extLst>
                </a:gridCol>
                <a:gridCol w="2042464">
                  <a:extLst>
                    <a:ext uri="{9D8B030D-6E8A-4147-A177-3AD203B41FA5}">
                      <a16:colId xmlns:a16="http://schemas.microsoft.com/office/drawing/2014/main" xmlns="" val="3386687284"/>
                    </a:ext>
                  </a:extLst>
                </a:gridCol>
                <a:gridCol w="2751668">
                  <a:extLst>
                    <a:ext uri="{9D8B030D-6E8A-4147-A177-3AD203B41FA5}">
                      <a16:colId xmlns:a16="http://schemas.microsoft.com/office/drawing/2014/main" xmlns="" val="3461236781"/>
                    </a:ext>
                  </a:extLst>
                </a:gridCol>
              </a:tblGrid>
              <a:tr h="226527">
                <a:tc>
                  <a:txBody>
                    <a:bodyPr/>
                    <a:lstStyle/>
                    <a:p>
                      <a:pPr algn="ctr" fontAlgn="ctr">
                        <a:spcBef>
                          <a:spcPts val="0"/>
                        </a:spcBef>
                        <a:spcAft>
                          <a:spcPts val="0"/>
                        </a:spcAft>
                      </a:pPr>
                      <a:r>
                        <a:rPr lang="es-EC" sz="1400" u="none" strike="noStrike">
                          <a:effectLst/>
                        </a:rPr>
                        <a:t>CRITERIO</a:t>
                      </a:r>
                      <a:endParaRPr lang="es-EC" sz="1600" b="0" i="0" u="none" strike="noStrike">
                        <a:effectLst/>
                        <a:latin typeface="Arial" panose="020B0604020202020204" pitchFamily="34" charset="0"/>
                      </a:endParaRPr>
                    </a:p>
                  </a:txBody>
                  <a:tcPr marL="6606" marR="6606" marT="944" marB="0" anchor="ctr"/>
                </a:tc>
                <a:tc>
                  <a:txBody>
                    <a:bodyPr/>
                    <a:lstStyle/>
                    <a:p>
                      <a:pPr algn="ctr" fontAlgn="ctr">
                        <a:spcBef>
                          <a:spcPts val="0"/>
                        </a:spcBef>
                        <a:spcAft>
                          <a:spcPts val="0"/>
                        </a:spcAft>
                      </a:pPr>
                      <a:r>
                        <a:rPr lang="es-EC" sz="1400" u="none" strike="noStrike">
                          <a:effectLst/>
                        </a:rPr>
                        <a:t>ESCALA</a:t>
                      </a:r>
                      <a:endParaRPr lang="es-EC" sz="1600" b="0" i="0" u="none" strike="noStrike">
                        <a:effectLst/>
                        <a:latin typeface="Arial" panose="020B0604020202020204" pitchFamily="34" charset="0"/>
                      </a:endParaRPr>
                    </a:p>
                  </a:txBody>
                  <a:tcPr marL="6606" marR="6606" marT="944" marB="0" anchor="ctr"/>
                </a:tc>
                <a:tc>
                  <a:txBody>
                    <a:bodyPr/>
                    <a:lstStyle/>
                    <a:p>
                      <a:pPr algn="ctr" fontAlgn="ctr">
                        <a:spcBef>
                          <a:spcPts val="0"/>
                        </a:spcBef>
                        <a:spcAft>
                          <a:spcPts val="0"/>
                        </a:spcAft>
                      </a:pPr>
                      <a:r>
                        <a:rPr lang="es-EC" sz="1400" u="none" strike="noStrike">
                          <a:effectLst/>
                        </a:rPr>
                        <a:t>AUTOEVALUACIÓN</a:t>
                      </a:r>
                      <a:endParaRPr lang="es-EC" sz="1600" b="0" i="0" u="none" strike="noStrike">
                        <a:effectLst/>
                        <a:latin typeface="Arial" panose="020B0604020202020204" pitchFamily="34" charset="0"/>
                      </a:endParaRPr>
                    </a:p>
                  </a:txBody>
                  <a:tcPr marL="6606" marR="6606" marT="944" marB="0" anchor="ctr"/>
                </a:tc>
                <a:extLst>
                  <a:ext uri="{0D108BD9-81ED-4DB2-BD59-A6C34878D82A}">
                    <a16:rowId xmlns:a16="http://schemas.microsoft.com/office/drawing/2014/main" xmlns="" val="3531771347"/>
                  </a:ext>
                </a:extLst>
              </a:tr>
              <a:tr h="1118826">
                <a:tc>
                  <a:txBody>
                    <a:bodyPr/>
                    <a:lstStyle/>
                    <a:p>
                      <a:pPr algn="just" fontAlgn="ctr">
                        <a:spcBef>
                          <a:spcPts val="0"/>
                        </a:spcBef>
                        <a:spcAft>
                          <a:spcPts val="0"/>
                        </a:spcAft>
                      </a:pPr>
                      <a:r>
                        <a:rPr lang="es-EC" sz="1400" u="none" strike="noStrike">
                          <a:effectLst/>
                        </a:rPr>
                        <a:t>Cumplimiento del sílabo</a:t>
                      </a:r>
                      <a:endParaRPr lang="es-EC" sz="1600" b="0" i="0" u="none" strike="noStrike">
                        <a:effectLst/>
                        <a:latin typeface="Arial" panose="020B0604020202020204" pitchFamily="34" charset="0"/>
                      </a:endParaRPr>
                    </a:p>
                  </a:txBody>
                  <a:tcPr marL="6606" marR="6606" marT="944" marB="0" anchor="ctr"/>
                </a:tc>
                <a:tc>
                  <a:txBody>
                    <a:bodyPr/>
                    <a:lstStyle/>
                    <a:p>
                      <a:pPr marL="228600" indent="-265176" algn="l" fontAlgn="ctr">
                        <a:spcBef>
                          <a:spcPts val="0"/>
                        </a:spcBef>
                        <a:spcAft>
                          <a:spcPts val="0"/>
                        </a:spcAft>
                      </a:pPr>
                      <a:r>
                        <a:rPr lang="es-EC" sz="1400" u="none" strike="noStrike" dirty="0">
                          <a:effectLst/>
                        </a:rPr>
                        <a:t> 0. No</a:t>
                      </a:r>
                      <a:endParaRPr lang="es-EC" sz="1600" u="none" strike="noStrike" dirty="0">
                        <a:effectLst/>
                      </a:endParaRPr>
                    </a:p>
                    <a:p>
                      <a:pPr indent="-265176" algn="l" fontAlgn="ctr">
                        <a:spcBef>
                          <a:spcPts val="0"/>
                        </a:spcBef>
                        <a:spcAft>
                          <a:spcPts val="0"/>
                        </a:spcAft>
                      </a:pPr>
                      <a:r>
                        <a:rPr lang="es-EC" sz="1400" u="none" strike="noStrike" dirty="0">
                          <a:effectLst/>
                        </a:rPr>
                        <a:t> 3. Si</a:t>
                      </a:r>
                      <a:br>
                        <a:rPr lang="es-EC" sz="1400" u="none" strike="noStrike" dirty="0">
                          <a:effectLst/>
                        </a:rPr>
                      </a:br>
                      <a:endParaRPr lang="es-EC" sz="1600" b="0" i="0" u="none" strike="noStrike" dirty="0">
                        <a:effectLst/>
                        <a:latin typeface="Arial" panose="020B0604020202020204" pitchFamily="34" charset="0"/>
                      </a:endParaRPr>
                    </a:p>
                  </a:txBody>
                  <a:tcPr marL="6606" marR="6606" marT="944" marB="0" anchor="ctr"/>
                </a:tc>
                <a:tc>
                  <a:txBody>
                    <a:bodyPr/>
                    <a:lstStyle/>
                    <a:p>
                      <a:pPr algn="just" fontAlgn="ctr">
                        <a:spcBef>
                          <a:spcPts val="0"/>
                        </a:spcBef>
                        <a:spcAft>
                          <a:spcPts val="0"/>
                        </a:spcAft>
                      </a:pPr>
                      <a:r>
                        <a:rPr lang="es-ES" sz="1400" u="none" strike="noStrike">
                          <a:effectLst/>
                        </a:rPr>
                        <a:t>¿Las actividades planificadas para el desarrollo de los contenidos, contribuyeron en el aprendizaje de los estudiantes?</a:t>
                      </a:r>
                      <a:endParaRPr lang="es-ES" sz="1600" b="0" i="0" u="none" strike="noStrike">
                        <a:effectLst/>
                        <a:latin typeface="Arial" panose="020B0604020202020204" pitchFamily="34" charset="0"/>
                      </a:endParaRPr>
                    </a:p>
                  </a:txBody>
                  <a:tcPr marL="6606" marR="6606" marT="944" marB="0" anchor="ctr"/>
                </a:tc>
                <a:extLst>
                  <a:ext uri="{0D108BD9-81ED-4DB2-BD59-A6C34878D82A}">
                    <a16:rowId xmlns:a16="http://schemas.microsoft.com/office/drawing/2014/main" xmlns="" val="3324573796"/>
                  </a:ext>
                </a:extLst>
              </a:tr>
              <a:tr h="1007289">
                <a:tc>
                  <a:txBody>
                    <a:bodyPr/>
                    <a:lstStyle/>
                    <a:p>
                      <a:pPr algn="just" fontAlgn="ctr">
                        <a:spcBef>
                          <a:spcPts val="0"/>
                        </a:spcBef>
                        <a:spcAft>
                          <a:spcPts val="0"/>
                        </a:spcAft>
                      </a:pPr>
                      <a:r>
                        <a:rPr lang="es-EC" sz="1400" u="none" strike="noStrike">
                          <a:effectLst/>
                        </a:rPr>
                        <a:t>Abordaje Didáctico</a:t>
                      </a:r>
                      <a:endParaRPr lang="es-EC" sz="1600" b="0" i="0" u="none" strike="noStrike">
                        <a:effectLst/>
                        <a:latin typeface="Arial" panose="020B0604020202020204" pitchFamily="34" charset="0"/>
                      </a:endParaRPr>
                    </a:p>
                  </a:txBody>
                  <a:tcPr marL="6606" marR="6606" marT="944" marB="0" anchor="ctr"/>
                </a:tc>
                <a:tc>
                  <a:txBody>
                    <a:bodyPr/>
                    <a:lstStyle/>
                    <a:p>
                      <a:pPr algn="l" fontAlgn="ctr">
                        <a:spcBef>
                          <a:spcPts val="0"/>
                        </a:spcBef>
                        <a:spcAft>
                          <a:spcPts val="0"/>
                        </a:spcAft>
                      </a:pPr>
                      <a:r>
                        <a:rPr lang="es-ES" sz="1400" u="none" strike="noStrike" dirty="0">
                          <a:effectLst/>
                        </a:rPr>
                        <a:t>0. Nunca       </a:t>
                      </a:r>
                      <a:br>
                        <a:rPr lang="es-ES" sz="1400" u="none" strike="noStrike" dirty="0">
                          <a:effectLst/>
                        </a:rPr>
                      </a:br>
                      <a:r>
                        <a:rPr lang="es-ES" sz="1400" u="none" strike="noStrike" dirty="0">
                          <a:effectLst/>
                        </a:rPr>
                        <a:t>1. Algunas veces                  </a:t>
                      </a:r>
                      <a:br>
                        <a:rPr lang="es-ES" sz="1400" u="none" strike="noStrike" dirty="0">
                          <a:effectLst/>
                        </a:rPr>
                      </a:br>
                      <a:r>
                        <a:rPr lang="es-ES" sz="1400" u="none" strike="noStrike" dirty="0">
                          <a:effectLst/>
                        </a:rPr>
                        <a:t>2. Casi siempre                                </a:t>
                      </a:r>
                      <a:br>
                        <a:rPr lang="es-ES" sz="1400" u="none" strike="noStrike" dirty="0">
                          <a:effectLst/>
                        </a:rPr>
                      </a:br>
                      <a:r>
                        <a:rPr lang="es-ES" sz="1400" u="none" strike="noStrike" dirty="0">
                          <a:effectLst/>
                        </a:rPr>
                        <a:t>3. Siempre</a:t>
                      </a:r>
                      <a:endParaRPr lang="es-ES" sz="1600" b="0" i="0" u="none" strike="noStrike" dirty="0">
                        <a:effectLst/>
                        <a:latin typeface="Arial" panose="020B0604020202020204" pitchFamily="34" charset="0"/>
                      </a:endParaRPr>
                    </a:p>
                  </a:txBody>
                  <a:tcPr marL="6606" marR="6606" marT="944" marB="0" anchor="ctr"/>
                </a:tc>
                <a:tc>
                  <a:txBody>
                    <a:bodyPr/>
                    <a:lstStyle/>
                    <a:p>
                      <a:pPr algn="just" fontAlgn="ctr">
                        <a:spcBef>
                          <a:spcPts val="0"/>
                        </a:spcBef>
                        <a:spcAft>
                          <a:spcPts val="0"/>
                        </a:spcAft>
                      </a:pPr>
                      <a:r>
                        <a:rPr lang="es-ES" sz="1400" u="none" strike="noStrike">
                          <a:effectLst/>
                        </a:rPr>
                        <a:t>¿Las directrices facilitadas a los estudiantes, orientaron adecuadamente el desarrollo de las actividades evaluativas?</a:t>
                      </a:r>
                      <a:endParaRPr lang="es-ES" sz="1600" b="0" i="0" u="none" strike="noStrike">
                        <a:effectLst/>
                        <a:latin typeface="Arial" panose="020B0604020202020204" pitchFamily="34" charset="0"/>
                      </a:endParaRPr>
                    </a:p>
                  </a:txBody>
                  <a:tcPr marL="6606" marR="6606" marT="944" marB="0" anchor="ctr"/>
                </a:tc>
                <a:extLst>
                  <a:ext uri="{0D108BD9-81ED-4DB2-BD59-A6C34878D82A}">
                    <a16:rowId xmlns:a16="http://schemas.microsoft.com/office/drawing/2014/main" xmlns="" val="3544583299"/>
                  </a:ext>
                </a:extLst>
              </a:tr>
              <a:tr h="1230362">
                <a:tc>
                  <a:txBody>
                    <a:bodyPr/>
                    <a:lstStyle/>
                    <a:p>
                      <a:pPr algn="just" fontAlgn="ctr">
                        <a:spcBef>
                          <a:spcPts val="0"/>
                        </a:spcBef>
                        <a:spcAft>
                          <a:spcPts val="0"/>
                        </a:spcAft>
                      </a:pPr>
                      <a:r>
                        <a:rPr lang="es-EC" sz="1400" u="none" strike="noStrike">
                          <a:effectLst/>
                        </a:rPr>
                        <a:t>Abordaje Didáctico</a:t>
                      </a:r>
                      <a:endParaRPr lang="es-EC" sz="1600" b="0" i="0" u="none" strike="noStrike">
                        <a:effectLst/>
                        <a:latin typeface="Arial" panose="020B0604020202020204" pitchFamily="34" charset="0"/>
                      </a:endParaRPr>
                    </a:p>
                  </a:txBody>
                  <a:tcPr marL="6606" marR="6606" marT="944" marB="0" anchor="ctr"/>
                </a:tc>
                <a:tc>
                  <a:txBody>
                    <a:bodyPr/>
                    <a:lstStyle/>
                    <a:p>
                      <a:pPr algn="l" fontAlgn="ctr">
                        <a:spcBef>
                          <a:spcPts val="0"/>
                        </a:spcBef>
                        <a:spcAft>
                          <a:spcPts val="0"/>
                        </a:spcAft>
                      </a:pPr>
                      <a:r>
                        <a:rPr lang="es-ES" sz="1400" u="none" strike="noStrike">
                          <a:effectLst/>
                        </a:rPr>
                        <a:t>0. Nunca       </a:t>
                      </a:r>
                      <a:br>
                        <a:rPr lang="es-ES" sz="1400" u="none" strike="noStrike">
                          <a:effectLst/>
                        </a:rPr>
                      </a:br>
                      <a:r>
                        <a:rPr lang="es-ES" sz="1400" u="none" strike="noStrike">
                          <a:effectLst/>
                        </a:rPr>
                        <a:t>1. Algunas veces                  </a:t>
                      </a:r>
                      <a:br>
                        <a:rPr lang="es-ES" sz="1400" u="none" strike="noStrike">
                          <a:effectLst/>
                        </a:rPr>
                      </a:br>
                      <a:r>
                        <a:rPr lang="es-ES" sz="1400" u="none" strike="noStrike">
                          <a:effectLst/>
                        </a:rPr>
                        <a:t>2. Casi siempre                                </a:t>
                      </a:r>
                      <a:br>
                        <a:rPr lang="es-ES" sz="1400" u="none" strike="noStrike">
                          <a:effectLst/>
                        </a:rPr>
                      </a:br>
                      <a:r>
                        <a:rPr lang="es-ES" sz="1400" u="none" strike="noStrike">
                          <a:effectLst/>
                        </a:rPr>
                        <a:t>3. Siempre</a:t>
                      </a:r>
                      <a:endParaRPr lang="es-ES" sz="1600" b="0" i="0" u="none" strike="noStrike">
                        <a:effectLst/>
                        <a:latin typeface="Arial" panose="020B0604020202020204" pitchFamily="34" charset="0"/>
                      </a:endParaRPr>
                    </a:p>
                  </a:txBody>
                  <a:tcPr marL="6606" marR="6606" marT="944" marB="0" anchor="ctr"/>
                </a:tc>
                <a:tc>
                  <a:txBody>
                    <a:bodyPr/>
                    <a:lstStyle/>
                    <a:p>
                      <a:pPr algn="just" fontAlgn="ctr">
                        <a:spcBef>
                          <a:spcPts val="0"/>
                        </a:spcBef>
                        <a:spcAft>
                          <a:spcPts val="0"/>
                        </a:spcAft>
                      </a:pPr>
                      <a:r>
                        <a:rPr lang="es-ES" sz="1400" u="none" strike="noStrike">
                          <a:effectLst/>
                        </a:rPr>
                        <a:t>¿Logré despejar las dudas planteadas por los estudiantes, de forma oportuna y efectiva, con respecto a los temas abordados en las clases?</a:t>
                      </a:r>
                      <a:endParaRPr lang="es-ES" sz="1600" b="0" i="0" u="none" strike="noStrike">
                        <a:effectLst/>
                        <a:latin typeface="Arial" panose="020B0604020202020204" pitchFamily="34" charset="0"/>
                      </a:endParaRPr>
                    </a:p>
                  </a:txBody>
                  <a:tcPr marL="6606" marR="6606" marT="944" marB="0" anchor="ctr"/>
                </a:tc>
                <a:extLst>
                  <a:ext uri="{0D108BD9-81ED-4DB2-BD59-A6C34878D82A}">
                    <a16:rowId xmlns:a16="http://schemas.microsoft.com/office/drawing/2014/main" xmlns="" val="3221983173"/>
                  </a:ext>
                </a:extLst>
              </a:tr>
              <a:tr h="1341900">
                <a:tc>
                  <a:txBody>
                    <a:bodyPr/>
                    <a:lstStyle/>
                    <a:p>
                      <a:pPr algn="just" fontAlgn="ctr">
                        <a:spcBef>
                          <a:spcPts val="0"/>
                        </a:spcBef>
                        <a:spcAft>
                          <a:spcPts val="0"/>
                        </a:spcAft>
                      </a:pPr>
                      <a:r>
                        <a:rPr lang="es-EC" sz="1400" u="none" strike="noStrike">
                          <a:effectLst/>
                        </a:rPr>
                        <a:t>Recursos y tecnología educativa</a:t>
                      </a:r>
                      <a:endParaRPr lang="es-EC" sz="1600" b="0" i="0" u="none" strike="noStrike">
                        <a:effectLst/>
                        <a:latin typeface="Arial" panose="020B0604020202020204" pitchFamily="34" charset="0"/>
                      </a:endParaRPr>
                    </a:p>
                  </a:txBody>
                  <a:tcPr marL="6606" marR="6606" marT="944" marB="0" anchor="ctr"/>
                </a:tc>
                <a:tc>
                  <a:txBody>
                    <a:bodyPr/>
                    <a:lstStyle/>
                    <a:p>
                      <a:pPr algn="l" fontAlgn="ctr">
                        <a:spcBef>
                          <a:spcPts val="0"/>
                        </a:spcBef>
                        <a:spcAft>
                          <a:spcPts val="0"/>
                        </a:spcAft>
                      </a:pPr>
                      <a:r>
                        <a:rPr lang="es-ES" sz="1400" u="none" strike="noStrike">
                          <a:effectLst/>
                        </a:rPr>
                        <a:t>0. Mala</a:t>
                      </a:r>
                      <a:br>
                        <a:rPr lang="es-ES" sz="1400" u="none" strike="noStrike">
                          <a:effectLst/>
                        </a:rPr>
                      </a:br>
                      <a:r>
                        <a:rPr lang="es-ES" sz="1400" u="none" strike="noStrike">
                          <a:effectLst/>
                        </a:rPr>
                        <a:t>1. Regular          </a:t>
                      </a:r>
                      <a:br>
                        <a:rPr lang="es-ES" sz="1400" u="none" strike="noStrike">
                          <a:effectLst/>
                        </a:rPr>
                      </a:br>
                      <a:r>
                        <a:rPr lang="es-ES" sz="1400" u="none" strike="noStrike">
                          <a:effectLst/>
                        </a:rPr>
                        <a:t>2. Bueno</a:t>
                      </a:r>
                      <a:br>
                        <a:rPr lang="es-ES" sz="1400" u="none" strike="noStrike">
                          <a:effectLst/>
                        </a:rPr>
                      </a:br>
                      <a:r>
                        <a:rPr lang="es-ES" sz="1400" u="none" strike="noStrike">
                          <a:effectLst/>
                        </a:rPr>
                        <a:t>3. Excelente</a:t>
                      </a:r>
                      <a:endParaRPr lang="es-ES" sz="1600" b="0" i="0" u="none" strike="noStrike">
                        <a:effectLst/>
                        <a:latin typeface="Arial" panose="020B0604020202020204" pitchFamily="34" charset="0"/>
                      </a:endParaRPr>
                    </a:p>
                  </a:txBody>
                  <a:tcPr marL="6606" marR="6606" marT="944" marB="0" anchor="ctr"/>
                </a:tc>
                <a:tc>
                  <a:txBody>
                    <a:bodyPr/>
                    <a:lstStyle/>
                    <a:p>
                      <a:pPr algn="just" fontAlgn="ctr">
                        <a:spcBef>
                          <a:spcPts val="0"/>
                        </a:spcBef>
                        <a:spcAft>
                          <a:spcPts val="0"/>
                        </a:spcAft>
                      </a:pPr>
                      <a:r>
                        <a:rPr lang="es-ES" sz="1400" u="none" strike="noStrike">
                          <a:effectLst/>
                        </a:rPr>
                        <a:t>¿Los recursos educativos tecnológicos, utilizados durante el desarrollo de la unidad, son de mi dominio y además fueron de fácil acceso para los estudiantes?</a:t>
                      </a:r>
                      <a:endParaRPr lang="es-ES" sz="1600" b="0" i="0" u="none" strike="noStrike">
                        <a:effectLst/>
                        <a:latin typeface="Arial" panose="020B0604020202020204" pitchFamily="34" charset="0"/>
                      </a:endParaRPr>
                    </a:p>
                  </a:txBody>
                  <a:tcPr marL="6606" marR="6606" marT="944" marB="0" anchor="ctr"/>
                </a:tc>
                <a:extLst>
                  <a:ext uri="{0D108BD9-81ED-4DB2-BD59-A6C34878D82A}">
                    <a16:rowId xmlns:a16="http://schemas.microsoft.com/office/drawing/2014/main" xmlns="" val="1264986042"/>
                  </a:ext>
                </a:extLst>
              </a:tr>
              <a:tr h="1230362">
                <a:tc>
                  <a:txBody>
                    <a:bodyPr/>
                    <a:lstStyle/>
                    <a:p>
                      <a:pPr algn="just" fontAlgn="ctr">
                        <a:spcBef>
                          <a:spcPts val="0"/>
                        </a:spcBef>
                        <a:spcAft>
                          <a:spcPts val="0"/>
                        </a:spcAft>
                      </a:pPr>
                      <a:r>
                        <a:rPr lang="es-EC" sz="1400" u="none" strike="noStrike">
                          <a:effectLst/>
                        </a:rPr>
                        <a:t>Estrategias de evaluación</a:t>
                      </a:r>
                      <a:endParaRPr lang="es-EC" sz="1600" b="0" i="0" u="none" strike="noStrike">
                        <a:effectLst/>
                        <a:latin typeface="Arial" panose="020B0604020202020204" pitchFamily="34" charset="0"/>
                      </a:endParaRPr>
                    </a:p>
                  </a:txBody>
                  <a:tcPr marL="6606" marR="6606" marT="944" marB="0" anchor="ctr"/>
                </a:tc>
                <a:tc>
                  <a:txBody>
                    <a:bodyPr/>
                    <a:lstStyle/>
                    <a:p>
                      <a:pPr algn="l" fontAlgn="ctr">
                        <a:spcBef>
                          <a:spcPts val="0"/>
                        </a:spcBef>
                        <a:spcAft>
                          <a:spcPts val="0"/>
                        </a:spcAft>
                      </a:pPr>
                      <a:r>
                        <a:rPr lang="es-ES" sz="1400" u="none" strike="noStrike">
                          <a:effectLst/>
                        </a:rPr>
                        <a:t>0. Nunca       </a:t>
                      </a:r>
                      <a:br>
                        <a:rPr lang="es-ES" sz="1400" u="none" strike="noStrike">
                          <a:effectLst/>
                        </a:rPr>
                      </a:br>
                      <a:r>
                        <a:rPr lang="es-ES" sz="1400" u="none" strike="noStrike">
                          <a:effectLst/>
                        </a:rPr>
                        <a:t>1. Algunas veces                  </a:t>
                      </a:r>
                      <a:br>
                        <a:rPr lang="es-ES" sz="1400" u="none" strike="noStrike">
                          <a:effectLst/>
                        </a:rPr>
                      </a:br>
                      <a:r>
                        <a:rPr lang="es-ES" sz="1400" u="none" strike="noStrike">
                          <a:effectLst/>
                        </a:rPr>
                        <a:t>2. Casi siempre                                </a:t>
                      </a:r>
                      <a:br>
                        <a:rPr lang="es-ES" sz="1400" u="none" strike="noStrike">
                          <a:effectLst/>
                        </a:rPr>
                      </a:br>
                      <a:r>
                        <a:rPr lang="es-ES" sz="1400" u="none" strike="noStrike">
                          <a:effectLst/>
                        </a:rPr>
                        <a:t>3. Siempre</a:t>
                      </a:r>
                      <a:endParaRPr lang="es-ES" sz="1600" b="0" i="0" u="none" strike="noStrike">
                        <a:effectLst/>
                        <a:latin typeface="Arial" panose="020B0604020202020204" pitchFamily="34" charset="0"/>
                      </a:endParaRPr>
                    </a:p>
                  </a:txBody>
                  <a:tcPr marL="6606" marR="6606" marT="944" marB="0" anchor="ctr"/>
                </a:tc>
                <a:tc>
                  <a:txBody>
                    <a:bodyPr/>
                    <a:lstStyle/>
                    <a:p>
                      <a:pPr algn="just" fontAlgn="ctr">
                        <a:spcBef>
                          <a:spcPts val="0"/>
                        </a:spcBef>
                        <a:spcAft>
                          <a:spcPts val="0"/>
                        </a:spcAft>
                      </a:pPr>
                      <a:r>
                        <a:rPr lang="es-ES" sz="1400" u="none" strike="noStrike" dirty="0">
                          <a:effectLst/>
                        </a:rPr>
                        <a:t>¿Los mecanismos de evaluación del aprendizaje que apliqué para evaluar a los estudiantes, estuvieron enmarcados a los contenidos del sílabo?</a:t>
                      </a:r>
                      <a:endParaRPr lang="es-ES" sz="1600" b="0" i="0" u="none" strike="noStrike" dirty="0">
                        <a:effectLst/>
                        <a:latin typeface="Arial" panose="020B0604020202020204" pitchFamily="34" charset="0"/>
                      </a:endParaRPr>
                    </a:p>
                  </a:txBody>
                  <a:tcPr marL="6606" marR="6606" marT="944" marB="0" anchor="ctr"/>
                </a:tc>
                <a:extLst>
                  <a:ext uri="{0D108BD9-81ED-4DB2-BD59-A6C34878D82A}">
                    <a16:rowId xmlns:a16="http://schemas.microsoft.com/office/drawing/2014/main" xmlns="" val="509072562"/>
                  </a:ext>
                </a:extLst>
              </a:tr>
            </a:tbl>
          </a:graphicData>
        </a:graphic>
      </p:graphicFrame>
    </p:spTree>
    <p:extLst>
      <p:ext uri="{BB962C8B-B14F-4D97-AF65-F5344CB8AC3E}">
        <p14:creationId xmlns:p14="http://schemas.microsoft.com/office/powerpoint/2010/main" val="4229469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redondeado 8"/>
          <p:cNvSpPr/>
          <p:nvPr/>
        </p:nvSpPr>
        <p:spPr>
          <a:xfrm rot="16200000">
            <a:off x="-2311410" y="3139231"/>
            <a:ext cx="5795489" cy="579538"/>
          </a:xfrm>
          <a:prstGeom prst="roundRect">
            <a:avLst/>
          </a:prstGeom>
          <a:ln>
            <a:solidFill>
              <a:srgbClr val="FF0000"/>
            </a:solidFill>
          </a:ln>
          <a:effectLst>
            <a:innerShdw blurRad="127000">
              <a:srgbClr val="FF0000"/>
            </a:innerShdw>
          </a:effectLst>
        </p:spPr>
        <p:style>
          <a:lnRef idx="2">
            <a:schemeClr val="accent2"/>
          </a:lnRef>
          <a:fillRef idx="1">
            <a:schemeClr val="lt1"/>
          </a:fillRef>
          <a:effectRef idx="0">
            <a:schemeClr val="accent2"/>
          </a:effectRef>
          <a:fontRef idx="minor">
            <a:schemeClr val="dk1"/>
          </a:fontRef>
        </p:style>
        <p:txBody>
          <a:bodyPr rtlCol="0" anchor="ctr"/>
          <a:lstStyle/>
          <a:p>
            <a:pPr lvl="0" algn="ctr"/>
            <a:r>
              <a:rPr lang="es-ES" sz="2800" b="1">
                <a:solidFill>
                  <a:schemeClr val="tx1"/>
                </a:solidFill>
              </a:rPr>
              <a:t>Autoevaluación</a:t>
            </a:r>
          </a:p>
        </p:txBody>
      </p:sp>
      <p:graphicFrame>
        <p:nvGraphicFramePr>
          <p:cNvPr id="3" name="Tabla 2">
            <a:extLst>
              <a:ext uri="{FF2B5EF4-FFF2-40B4-BE49-F238E27FC236}">
                <a16:creationId xmlns:a16="http://schemas.microsoft.com/office/drawing/2014/main" xmlns="" id="{EFA5C82C-127D-4AD9-8DA7-902BF357FA16}"/>
              </a:ext>
            </a:extLst>
          </p:cNvPr>
          <p:cNvGraphicFramePr/>
          <p:nvPr>
            <p:extLst>
              <p:ext uri="{D42A27DB-BD31-4B8C-83A1-F6EECF244321}">
                <p14:modId xmlns:p14="http://schemas.microsoft.com/office/powerpoint/2010/main" val="2443444802"/>
              </p:ext>
            </p:extLst>
          </p:nvPr>
        </p:nvGraphicFramePr>
        <p:xfrm>
          <a:off x="1146847" y="972528"/>
          <a:ext cx="7573820" cy="4912944"/>
        </p:xfrm>
        <a:graphic>
          <a:graphicData uri="http://schemas.openxmlformats.org/drawingml/2006/table">
            <a:tbl>
              <a:tblPr firstRow="1" firstCol="1" bandRow="1">
                <a:tableStyleId>{5940675A-B579-460E-94D1-54222C63F5DA}</a:tableStyleId>
              </a:tblPr>
              <a:tblGrid>
                <a:gridCol w="2104353">
                  <a:extLst>
                    <a:ext uri="{9D8B030D-6E8A-4147-A177-3AD203B41FA5}">
                      <a16:colId xmlns:a16="http://schemas.microsoft.com/office/drawing/2014/main" xmlns="" val="3210642106"/>
                    </a:ext>
                  </a:extLst>
                </a:gridCol>
                <a:gridCol w="2235200">
                  <a:extLst>
                    <a:ext uri="{9D8B030D-6E8A-4147-A177-3AD203B41FA5}">
                      <a16:colId xmlns:a16="http://schemas.microsoft.com/office/drawing/2014/main" xmlns="" val="3386687284"/>
                    </a:ext>
                  </a:extLst>
                </a:gridCol>
                <a:gridCol w="3234267">
                  <a:extLst>
                    <a:ext uri="{9D8B030D-6E8A-4147-A177-3AD203B41FA5}">
                      <a16:colId xmlns:a16="http://schemas.microsoft.com/office/drawing/2014/main" xmlns="" val="3461236781"/>
                    </a:ext>
                  </a:extLst>
                </a:gridCol>
              </a:tblGrid>
              <a:tr h="130251">
                <a:tc>
                  <a:txBody>
                    <a:bodyPr/>
                    <a:lstStyle/>
                    <a:p>
                      <a:pPr algn="ctr" fontAlgn="ctr">
                        <a:spcBef>
                          <a:spcPts val="0"/>
                        </a:spcBef>
                        <a:spcAft>
                          <a:spcPts val="0"/>
                        </a:spcAft>
                      </a:pPr>
                      <a:r>
                        <a:rPr lang="es-EC" sz="1400" u="none" strike="noStrike">
                          <a:effectLst/>
                        </a:rPr>
                        <a:t>CRITERIO</a:t>
                      </a:r>
                      <a:endParaRPr lang="es-EC" sz="1400" b="0" i="0" u="none" strike="noStrike">
                        <a:effectLst/>
                        <a:latin typeface="Arial" panose="020B0604020202020204" pitchFamily="34" charset="0"/>
                      </a:endParaRPr>
                    </a:p>
                  </a:txBody>
                  <a:tcPr marL="6606" marR="6606" marT="944" marB="0" anchor="ctr"/>
                </a:tc>
                <a:tc>
                  <a:txBody>
                    <a:bodyPr/>
                    <a:lstStyle/>
                    <a:p>
                      <a:pPr algn="ctr" fontAlgn="ctr">
                        <a:spcBef>
                          <a:spcPts val="0"/>
                        </a:spcBef>
                        <a:spcAft>
                          <a:spcPts val="0"/>
                        </a:spcAft>
                      </a:pPr>
                      <a:r>
                        <a:rPr lang="es-EC" sz="1400" u="none" strike="noStrike">
                          <a:effectLst/>
                        </a:rPr>
                        <a:t>ESCALA</a:t>
                      </a:r>
                      <a:endParaRPr lang="es-EC" sz="1400" b="0" i="0" u="none" strike="noStrike">
                        <a:effectLst/>
                        <a:latin typeface="Arial" panose="020B0604020202020204" pitchFamily="34" charset="0"/>
                      </a:endParaRPr>
                    </a:p>
                  </a:txBody>
                  <a:tcPr marL="6606" marR="6606" marT="944" marB="0" anchor="ctr"/>
                </a:tc>
                <a:tc>
                  <a:txBody>
                    <a:bodyPr/>
                    <a:lstStyle/>
                    <a:p>
                      <a:pPr algn="ctr" fontAlgn="ctr">
                        <a:spcBef>
                          <a:spcPts val="0"/>
                        </a:spcBef>
                        <a:spcAft>
                          <a:spcPts val="0"/>
                        </a:spcAft>
                      </a:pPr>
                      <a:r>
                        <a:rPr lang="es-EC" sz="1400" u="none" strike="noStrike">
                          <a:effectLst/>
                        </a:rPr>
                        <a:t>AUTOEVALUACIÓN</a:t>
                      </a:r>
                      <a:endParaRPr lang="es-EC" sz="1400" b="0" i="0" u="none" strike="noStrike">
                        <a:effectLst/>
                        <a:latin typeface="Arial" panose="020B0604020202020204" pitchFamily="34" charset="0"/>
                      </a:endParaRPr>
                    </a:p>
                  </a:txBody>
                  <a:tcPr marL="6606" marR="6606" marT="944" marB="0" anchor="ctr"/>
                </a:tc>
                <a:extLst>
                  <a:ext uri="{0D108BD9-81ED-4DB2-BD59-A6C34878D82A}">
                    <a16:rowId xmlns:a16="http://schemas.microsoft.com/office/drawing/2014/main" xmlns="" val="3531771347"/>
                  </a:ext>
                </a:extLst>
              </a:tr>
              <a:tr h="643311">
                <a:tc>
                  <a:txBody>
                    <a:bodyPr/>
                    <a:lstStyle/>
                    <a:p>
                      <a:pPr algn="just" fontAlgn="ctr">
                        <a:spcBef>
                          <a:spcPts val="0"/>
                        </a:spcBef>
                        <a:spcAft>
                          <a:spcPts val="0"/>
                        </a:spcAft>
                      </a:pPr>
                      <a:r>
                        <a:rPr lang="es-EC" sz="1400" u="none" strike="noStrike">
                          <a:effectLst/>
                        </a:rPr>
                        <a:t>Orientación por tutorías</a:t>
                      </a:r>
                      <a:endParaRPr lang="es-EC" sz="1400" b="0" i="0" u="none" strike="noStrike">
                        <a:effectLst/>
                        <a:latin typeface="Arial" panose="020B0604020202020204" pitchFamily="34" charset="0"/>
                      </a:endParaRPr>
                    </a:p>
                  </a:txBody>
                  <a:tcPr marL="6606" marR="6606" marT="944" marB="0" anchor="ctr"/>
                </a:tc>
                <a:tc>
                  <a:txBody>
                    <a:bodyPr/>
                    <a:lstStyle/>
                    <a:p>
                      <a:pPr algn="l" fontAlgn="ctr">
                        <a:spcBef>
                          <a:spcPts val="0"/>
                        </a:spcBef>
                        <a:spcAft>
                          <a:spcPts val="0"/>
                        </a:spcAft>
                      </a:pPr>
                      <a:r>
                        <a:rPr lang="es-ES" sz="1400" u="none" strike="noStrike">
                          <a:effectLst/>
                        </a:rPr>
                        <a:t>0. Mala</a:t>
                      </a:r>
                      <a:br>
                        <a:rPr lang="es-ES" sz="1400" u="none" strike="noStrike">
                          <a:effectLst/>
                        </a:rPr>
                      </a:br>
                      <a:r>
                        <a:rPr lang="es-ES" sz="1400" u="none" strike="noStrike">
                          <a:effectLst/>
                        </a:rPr>
                        <a:t>1. Regular          </a:t>
                      </a:r>
                      <a:br>
                        <a:rPr lang="es-ES" sz="1400" u="none" strike="noStrike">
                          <a:effectLst/>
                        </a:rPr>
                      </a:br>
                      <a:r>
                        <a:rPr lang="es-ES" sz="1400" u="none" strike="noStrike">
                          <a:effectLst/>
                        </a:rPr>
                        <a:t>2. Bueno</a:t>
                      </a:r>
                      <a:br>
                        <a:rPr lang="es-ES" sz="1400" u="none" strike="noStrike">
                          <a:effectLst/>
                        </a:rPr>
                      </a:br>
                      <a:r>
                        <a:rPr lang="es-ES" sz="1400" u="none" strike="noStrike">
                          <a:effectLst/>
                        </a:rPr>
                        <a:t>3. Excelente</a:t>
                      </a:r>
                      <a:endParaRPr lang="es-ES" sz="1400" b="0" i="0" u="none" strike="noStrike">
                        <a:effectLst/>
                        <a:latin typeface="Arial" panose="020B0604020202020204" pitchFamily="34" charset="0"/>
                      </a:endParaRPr>
                    </a:p>
                  </a:txBody>
                  <a:tcPr marL="6606" marR="6606" marT="944" marB="0" anchor="ctr"/>
                </a:tc>
                <a:tc>
                  <a:txBody>
                    <a:bodyPr/>
                    <a:lstStyle/>
                    <a:p>
                      <a:pPr algn="just" fontAlgn="ctr">
                        <a:spcBef>
                          <a:spcPts val="0"/>
                        </a:spcBef>
                        <a:spcAft>
                          <a:spcPts val="0"/>
                        </a:spcAft>
                      </a:pPr>
                      <a:r>
                        <a:rPr lang="es-ES" sz="1400" u="none" strike="noStrike" dirty="0">
                          <a:effectLst/>
                        </a:rPr>
                        <a:t>¿En qué medida considera que después de realizar las tutorías académicas, sus estudiantes evidenciaron progresos académicos?</a:t>
                      </a:r>
                      <a:endParaRPr lang="es-ES" sz="1400" b="0" i="0" u="none" strike="noStrike" dirty="0">
                        <a:effectLst/>
                        <a:latin typeface="Arial" panose="020B0604020202020204" pitchFamily="34" charset="0"/>
                      </a:endParaRPr>
                    </a:p>
                  </a:txBody>
                  <a:tcPr marL="6606" marR="6606" marT="944" marB="0" anchor="ctr"/>
                </a:tc>
                <a:extLst>
                  <a:ext uri="{0D108BD9-81ED-4DB2-BD59-A6C34878D82A}">
                    <a16:rowId xmlns:a16="http://schemas.microsoft.com/office/drawing/2014/main" xmlns="" val="122278451"/>
                  </a:ext>
                </a:extLst>
              </a:tr>
              <a:tr h="643311">
                <a:tc rowSpan="2">
                  <a:txBody>
                    <a:bodyPr/>
                    <a:lstStyle/>
                    <a:p>
                      <a:pPr algn="just" fontAlgn="ctr">
                        <a:spcBef>
                          <a:spcPts val="0"/>
                        </a:spcBef>
                        <a:spcAft>
                          <a:spcPts val="0"/>
                        </a:spcAft>
                      </a:pPr>
                      <a:r>
                        <a:rPr lang="es-EC" sz="1400" u="none" strike="noStrike">
                          <a:effectLst/>
                        </a:rPr>
                        <a:t>Seguimiento de prácticas preprofesionales</a:t>
                      </a:r>
                      <a:endParaRPr lang="es-EC" sz="1400" b="0" i="0" u="none" strike="noStrike">
                        <a:effectLst/>
                        <a:latin typeface="Arial" panose="020B0604020202020204" pitchFamily="34" charset="0"/>
                      </a:endParaRPr>
                    </a:p>
                  </a:txBody>
                  <a:tcPr marL="6606" marR="6606" marT="944" marB="0" anchor="ctr"/>
                </a:tc>
                <a:tc>
                  <a:txBody>
                    <a:bodyPr/>
                    <a:lstStyle/>
                    <a:p>
                      <a:pPr algn="l" fontAlgn="ctr">
                        <a:spcBef>
                          <a:spcPts val="0"/>
                        </a:spcBef>
                        <a:spcAft>
                          <a:spcPts val="0"/>
                        </a:spcAft>
                      </a:pPr>
                      <a:r>
                        <a:rPr lang="es-ES" sz="1400" u="none" strike="noStrike">
                          <a:effectLst/>
                        </a:rPr>
                        <a:t>0. Nunca       </a:t>
                      </a:r>
                      <a:br>
                        <a:rPr lang="es-ES" sz="1400" u="none" strike="noStrike">
                          <a:effectLst/>
                        </a:rPr>
                      </a:br>
                      <a:r>
                        <a:rPr lang="es-ES" sz="1400" u="none" strike="noStrike">
                          <a:effectLst/>
                        </a:rPr>
                        <a:t>1. Algunas veces                  </a:t>
                      </a:r>
                      <a:br>
                        <a:rPr lang="es-ES" sz="1400" u="none" strike="noStrike">
                          <a:effectLst/>
                        </a:rPr>
                      </a:br>
                      <a:r>
                        <a:rPr lang="es-ES" sz="1400" u="none" strike="noStrike">
                          <a:effectLst/>
                        </a:rPr>
                        <a:t>2. Casi siempre                                </a:t>
                      </a:r>
                      <a:br>
                        <a:rPr lang="es-ES" sz="1400" u="none" strike="noStrike">
                          <a:effectLst/>
                        </a:rPr>
                      </a:br>
                      <a:r>
                        <a:rPr lang="es-ES" sz="1400" u="none" strike="noStrike">
                          <a:effectLst/>
                        </a:rPr>
                        <a:t>3. Siempre </a:t>
                      </a:r>
                      <a:endParaRPr lang="es-ES" sz="1400" b="0" i="0" u="none" strike="noStrike">
                        <a:effectLst/>
                        <a:latin typeface="Arial" panose="020B0604020202020204" pitchFamily="34" charset="0"/>
                      </a:endParaRPr>
                    </a:p>
                  </a:txBody>
                  <a:tcPr marL="6606" marR="6606" marT="944" marB="0" anchor="ctr"/>
                </a:tc>
                <a:tc>
                  <a:txBody>
                    <a:bodyPr/>
                    <a:lstStyle/>
                    <a:p>
                      <a:pPr algn="just" fontAlgn="ctr">
                        <a:spcBef>
                          <a:spcPts val="0"/>
                        </a:spcBef>
                        <a:spcAft>
                          <a:spcPts val="0"/>
                        </a:spcAft>
                      </a:pPr>
                      <a:r>
                        <a:rPr lang="es-ES" sz="1400" u="none" strike="noStrike">
                          <a:effectLst/>
                        </a:rPr>
                        <a:t>¿Realicé el seguimiento a las prácticas preprofesionales de manera oportuna, adecuada y en concordancia a la planificación establecida?</a:t>
                      </a:r>
                      <a:endParaRPr lang="es-ES" sz="1400" b="0" i="0" u="none" strike="noStrike">
                        <a:effectLst/>
                        <a:latin typeface="Arial" panose="020B0604020202020204" pitchFamily="34" charset="0"/>
                      </a:endParaRPr>
                    </a:p>
                  </a:txBody>
                  <a:tcPr marL="6606" marR="6606" marT="944" marB="0" anchor="ctr"/>
                </a:tc>
                <a:extLst>
                  <a:ext uri="{0D108BD9-81ED-4DB2-BD59-A6C34878D82A}">
                    <a16:rowId xmlns:a16="http://schemas.microsoft.com/office/drawing/2014/main" xmlns="" val="1859953172"/>
                  </a:ext>
                </a:extLst>
              </a:tr>
              <a:tr h="771575">
                <a:tc vMerge="1">
                  <a:txBody>
                    <a:bodyPr/>
                    <a:lstStyle/>
                    <a:p>
                      <a:endParaRPr lang="es-EC"/>
                    </a:p>
                  </a:txBody>
                  <a:tcPr/>
                </a:tc>
                <a:tc>
                  <a:txBody>
                    <a:bodyPr/>
                    <a:lstStyle/>
                    <a:p>
                      <a:pPr algn="l" fontAlgn="ctr">
                        <a:spcBef>
                          <a:spcPts val="0"/>
                        </a:spcBef>
                        <a:spcAft>
                          <a:spcPts val="0"/>
                        </a:spcAft>
                      </a:pPr>
                      <a:r>
                        <a:rPr lang="es-ES" sz="1400" u="none" strike="noStrike">
                          <a:effectLst/>
                        </a:rPr>
                        <a:t>0. Mala</a:t>
                      </a:r>
                      <a:br>
                        <a:rPr lang="es-ES" sz="1400" u="none" strike="noStrike">
                          <a:effectLst/>
                        </a:rPr>
                      </a:br>
                      <a:r>
                        <a:rPr lang="es-ES" sz="1400" u="none" strike="noStrike">
                          <a:effectLst/>
                        </a:rPr>
                        <a:t>1. Regular          </a:t>
                      </a:r>
                      <a:br>
                        <a:rPr lang="es-ES" sz="1400" u="none" strike="noStrike">
                          <a:effectLst/>
                        </a:rPr>
                      </a:br>
                      <a:r>
                        <a:rPr lang="es-ES" sz="1400" u="none" strike="noStrike">
                          <a:effectLst/>
                        </a:rPr>
                        <a:t>2. Bueno</a:t>
                      </a:r>
                      <a:br>
                        <a:rPr lang="es-ES" sz="1400" u="none" strike="noStrike">
                          <a:effectLst/>
                        </a:rPr>
                      </a:br>
                      <a:r>
                        <a:rPr lang="es-ES" sz="1400" u="none" strike="noStrike">
                          <a:effectLst/>
                        </a:rPr>
                        <a:t>3. Excelente</a:t>
                      </a:r>
                      <a:endParaRPr lang="es-ES" sz="1400" b="0" i="0" u="none" strike="noStrike">
                        <a:effectLst/>
                        <a:latin typeface="Arial" panose="020B0604020202020204" pitchFamily="34" charset="0"/>
                      </a:endParaRPr>
                    </a:p>
                  </a:txBody>
                  <a:tcPr marL="6606" marR="6606" marT="944" marB="0" anchor="ctr"/>
                </a:tc>
                <a:tc>
                  <a:txBody>
                    <a:bodyPr/>
                    <a:lstStyle/>
                    <a:p>
                      <a:pPr algn="just" fontAlgn="ctr">
                        <a:spcBef>
                          <a:spcPts val="0"/>
                        </a:spcBef>
                        <a:spcAft>
                          <a:spcPts val="0"/>
                        </a:spcAft>
                      </a:pPr>
                      <a:r>
                        <a:rPr lang="es-ES" sz="1400" u="none" strike="noStrike">
                          <a:effectLst/>
                        </a:rPr>
                        <a:t>¿En qué medida considera que las directrices dadas por usted, fueron de utilidad para el desarrollo y culminación de las prácticas preprofesionales de sus estudiantes?</a:t>
                      </a:r>
                      <a:endParaRPr lang="es-ES" sz="1400" b="0" i="0" u="none" strike="noStrike">
                        <a:effectLst/>
                        <a:latin typeface="Arial" panose="020B0604020202020204" pitchFamily="34" charset="0"/>
                      </a:endParaRPr>
                    </a:p>
                  </a:txBody>
                  <a:tcPr marL="6606" marR="6606" marT="944" marB="0" anchor="ctr"/>
                </a:tc>
                <a:extLst>
                  <a:ext uri="{0D108BD9-81ED-4DB2-BD59-A6C34878D82A}">
                    <a16:rowId xmlns:a16="http://schemas.microsoft.com/office/drawing/2014/main" xmlns="" val="1712704655"/>
                  </a:ext>
                </a:extLst>
              </a:tr>
              <a:tr h="771575">
                <a:tc rowSpan="2">
                  <a:txBody>
                    <a:bodyPr/>
                    <a:lstStyle/>
                    <a:p>
                      <a:pPr algn="just" fontAlgn="ctr">
                        <a:spcBef>
                          <a:spcPts val="0"/>
                        </a:spcBef>
                        <a:spcAft>
                          <a:spcPts val="0"/>
                        </a:spcAft>
                      </a:pPr>
                      <a:r>
                        <a:rPr lang="es-EC" sz="1400" u="none" strike="noStrike" dirty="0">
                          <a:effectLst/>
                        </a:rPr>
                        <a:t>Dirección de titulación</a:t>
                      </a:r>
                      <a:endParaRPr lang="es-EC" sz="1400" b="0" i="0" u="none" strike="noStrike" dirty="0">
                        <a:effectLst/>
                        <a:latin typeface="Arial" panose="020B0604020202020204" pitchFamily="34" charset="0"/>
                      </a:endParaRPr>
                    </a:p>
                  </a:txBody>
                  <a:tcPr marL="6606" marR="6606" marT="944" marB="0" anchor="ctr"/>
                </a:tc>
                <a:tc>
                  <a:txBody>
                    <a:bodyPr/>
                    <a:lstStyle/>
                    <a:p>
                      <a:pPr algn="l" fontAlgn="ctr">
                        <a:spcBef>
                          <a:spcPts val="0"/>
                        </a:spcBef>
                        <a:spcAft>
                          <a:spcPts val="0"/>
                        </a:spcAft>
                      </a:pPr>
                      <a:r>
                        <a:rPr lang="es-ES" sz="1400" u="none" strike="noStrike">
                          <a:effectLst/>
                        </a:rPr>
                        <a:t>0. Mala</a:t>
                      </a:r>
                      <a:br>
                        <a:rPr lang="es-ES" sz="1400" u="none" strike="noStrike">
                          <a:effectLst/>
                        </a:rPr>
                      </a:br>
                      <a:r>
                        <a:rPr lang="es-ES" sz="1400" u="none" strike="noStrike">
                          <a:effectLst/>
                        </a:rPr>
                        <a:t>1. Regular          </a:t>
                      </a:r>
                      <a:br>
                        <a:rPr lang="es-ES" sz="1400" u="none" strike="noStrike">
                          <a:effectLst/>
                        </a:rPr>
                      </a:br>
                      <a:r>
                        <a:rPr lang="es-ES" sz="1400" u="none" strike="noStrike">
                          <a:effectLst/>
                        </a:rPr>
                        <a:t>2. Bueno</a:t>
                      </a:r>
                      <a:br>
                        <a:rPr lang="es-ES" sz="1400" u="none" strike="noStrike">
                          <a:effectLst/>
                        </a:rPr>
                      </a:br>
                      <a:r>
                        <a:rPr lang="es-ES" sz="1400" u="none" strike="noStrike">
                          <a:effectLst/>
                        </a:rPr>
                        <a:t>3. Excelente</a:t>
                      </a:r>
                      <a:endParaRPr lang="es-ES" sz="1400" b="0" i="0" u="none" strike="noStrike">
                        <a:effectLst/>
                        <a:latin typeface="Arial" panose="020B0604020202020204" pitchFamily="34" charset="0"/>
                      </a:endParaRPr>
                    </a:p>
                  </a:txBody>
                  <a:tcPr marL="6606" marR="6606" marT="944" marB="0" anchor="ctr"/>
                </a:tc>
                <a:tc>
                  <a:txBody>
                    <a:bodyPr/>
                    <a:lstStyle/>
                    <a:p>
                      <a:pPr algn="just" fontAlgn="ctr">
                        <a:spcBef>
                          <a:spcPts val="0"/>
                        </a:spcBef>
                        <a:spcAft>
                          <a:spcPts val="0"/>
                        </a:spcAft>
                      </a:pPr>
                      <a:r>
                        <a:rPr lang="es-ES" sz="1400" u="none" strike="noStrike">
                          <a:effectLst/>
                        </a:rPr>
                        <a:t>¿En qué medida considera que las directrices dadas por usted, fueron de utilidad para el desarrollo y/o culminación del trabajo de titulación de sus estudiantes?</a:t>
                      </a:r>
                      <a:endParaRPr lang="es-ES" sz="1400" b="0" i="0" u="none" strike="noStrike">
                        <a:effectLst/>
                        <a:latin typeface="Arial" panose="020B0604020202020204" pitchFamily="34" charset="0"/>
                      </a:endParaRPr>
                    </a:p>
                  </a:txBody>
                  <a:tcPr marL="6606" marR="6606" marT="944" marB="0" anchor="ctr"/>
                </a:tc>
                <a:extLst>
                  <a:ext uri="{0D108BD9-81ED-4DB2-BD59-A6C34878D82A}">
                    <a16:rowId xmlns:a16="http://schemas.microsoft.com/office/drawing/2014/main" xmlns="" val="1747112279"/>
                  </a:ext>
                </a:extLst>
              </a:tr>
              <a:tr h="1028104">
                <a:tc vMerge="1">
                  <a:txBody>
                    <a:bodyPr/>
                    <a:lstStyle/>
                    <a:p>
                      <a:endParaRPr lang="es-EC"/>
                    </a:p>
                  </a:txBody>
                  <a:tcPr/>
                </a:tc>
                <a:tc>
                  <a:txBody>
                    <a:bodyPr/>
                    <a:lstStyle/>
                    <a:p>
                      <a:pPr algn="l" fontAlgn="ctr">
                        <a:spcBef>
                          <a:spcPts val="0"/>
                        </a:spcBef>
                        <a:spcAft>
                          <a:spcPts val="0"/>
                        </a:spcAft>
                      </a:pPr>
                      <a:r>
                        <a:rPr lang="es-ES" sz="1400" u="none" strike="noStrike">
                          <a:effectLst/>
                        </a:rPr>
                        <a:t>0. Nunca       </a:t>
                      </a:r>
                      <a:br>
                        <a:rPr lang="es-ES" sz="1400" u="none" strike="noStrike">
                          <a:effectLst/>
                        </a:rPr>
                      </a:br>
                      <a:r>
                        <a:rPr lang="es-ES" sz="1400" u="none" strike="noStrike">
                          <a:effectLst/>
                        </a:rPr>
                        <a:t>1. Algunas veces                  </a:t>
                      </a:r>
                      <a:br>
                        <a:rPr lang="es-ES" sz="1400" u="none" strike="noStrike">
                          <a:effectLst/>
                        </a:rPr>
                      </a:br>
                      <a:r>
                        <a:rPr lang="es-ES" sz="1400" u="none" strike="noStrike">
                          <a:effectLst/>
                        </a:rPr>
                        <a:t>2. Casi siempre                                </a:t>
                      </a:r>
                      <a:br>
                        <a:rPr lang="es-ES" sz="1400" u="none" strike="noStrike">
                          <a:effectLst/>
                        </a:rPr>
                      </a:br>
                      <a:r>
                        <a:rPr lang="es-ES" sz="1400" u="none" strike="noStrike">
                          <a:effectLst/>
                        </a:rPr>
                        <a:t>3. Siempre</a:t>
                      </a:r>
                      <a:endParaRPr lang="es-ES" sz="1400" b="0" i="0" u="none" strike="noStrike">
                        <a:effectLst/>
                        <a:latin typeface="Arial" panose="020B0604020202020204" pitchFamily="34" charset="0"/>
                      </a:endParaRPr>
                    </a:p>
                  </a:txBody>
                  <a:tcPr marL="6606" marR="6606" marT="944" marB="0" anchor="ctr"/>
                </a:tc>
                <a:tc>
                  <a:txBody>
                    <a:bodyPr/>
                    <a:lstStyle/>
                    <a:p>
                      <a:pPr algn="just" fontAlgn="ctr">
                        <a:spcBef>
                          <a:spcPts val="0"/>
                        </a:spcBef>
                        <a:spcAft>
                          <a:spcPts val="0"/>
                        </a:spcAft>
                      </a:pPr>
                      <a:r>
                        <a:rPr lang="es-ES" sz="1400" u="none" strike="noStrike" dirty="0">
                          <a:effectLst/>
                        </a:rPr>
                        <a:t>¿Considera usted que la retroalimentación que brindó a sus estudiantes para el desarrollo y/o culminación de los trabajos de titulación, fueron las adecuadas y estuvieron enmarcadas en la planificación?</a:t>
                      </a:r>
                      <a:endParaRPr lang="es-ES" sz="1400" b="0" i="0" u="none" strike="noStrike" dirty="0">
                        <a:effectLst/>
                        <a:latin typeface="Arial" panose="020B0604020202020204" pitchFamily="34" charset="0"/>
                      </a:endParaRPr>
                    </a:p>
                  </a:txBody>
                  <a:tcPr marL="6606" marR="6606" marT="944" marB="0" anchor="ctr"/>
                </a:tc>
                <a:extLst>
                  <a:ext uri="{0D108BD9-81ED-4DB2-BD59-A6C34878D82A}">
                    <a16:rowId xmlns:a16="http://schemas.microsoft.com/office/drawing/2014/main" xmlns="" val="908003545"/>
                  </a:ext>
                </a:extLst>
              </a:tr>
            </a:tbl>
          </a:graphicData>
        </a:graphic>
      </p:graphicFrame>
    </p:spTree>
    <p:extLst>
      <p:ext uri="{BB962C8B-B14F-4D97-AF65-F5344CB8AC3E}">
        <p14:creationId xmlns:p14="http://schemas.microsoft.com/office/powerpoint/2010/main" val="1610321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redondeado 8"/>
          <p:cNvSpPr/>
          <p:nvPr/>
        </p:nvSpPr>
        <p:spPr>
          <a:xfrm rot="16200000">
            <a:off x="-2311410" y="3139231"/>
            <a:ext cx="5795489" cy="579538"/>
          </a:xfrm>
          <a:prstGeom prst="roundRect">
            <a:avLst/>
          </a:prstGeom>
          <a:ln>
            <a:solidFill>
              <a:srgbClr val="FF0000"/>
            </a:solidFill>
          </a:ln>
          <a:effectLst>
            <a:innerShdw blurRad="127000">
              <a:srgbClr val="FF0000"/>
            </a:innerShdw>
          </a:effectLst>
        </p:spPr>
        <p:style>
          <a:lnRef idx="2">
            <a:schemeClr val="accent2"/>
          </a:lnRef>
          <a:fillRef idx="1">
            <a:schemeClr val="lt1"/>
          </a:fillRef>
          <a:effectRef idx="0">
            <a:schemeClr val="accent2"/>
          </a:effectRef>
          <a:fontRef idx="minor">
            <a:schemeClr val="dk1"/>
          </a:fontRef>
        </p:style>
        <p:txBody>
          <a:bodyPr rtlCol="0" anchor="ctr"/>
          <a:lstStyle/>
          <a:p>
            <a:pPr lvl="0" algn="ctr"/>
            <a:r>
              <a:rPr lang="es-ES" sz="2800" b="1">
                <a:solidFill>
                  <a:schemeClr val="tx1"/>
                </a:solidFill>
              </a:rPr>
              <a:t>Autoevaluación</a:t>
            </a:r>
          </a:p>
        </p:txBody>
      </p:sp>
      <p:graphicFrame>
        <p:nvGraphicFramePr>
          <p:cNvPr id="3" name="Tabla 2">
            <a:extLst>
              <a:ext uri="{FF2B5EF4-FFF2-40B4-BE49-F238E27FC236}">
                <a16:creationId xmlns:a16="http://schemas.microsoft.com/office/drawing/2014/main" xmlns="" id="{EFA5C82C-127D-4AD9-8DA7-902BF357FA16}"/>
              </a:ext>
            </a:extLst>
          </p:cNvPr>
          <p:cNvGraphicFramePr/>
          <p:nvPr>
            <p:extLst>
              <p:ext uri="{D42A27DB-BD31-4B8C-83A1-F6EECF244321}">
                <p14:modId xmlns:p14="http://schemas.microsoft.com/office/powerpoint/2010/main" val="4134289988"/>
              </p:ext>
            </p:extLst>
          </p:nvPr>
        </p:nvGraphicFramePr>
        <p:xfrm>
          <a:off x="1282314" y="764136"/>
          <a:ext cx="7235153" cy="4912000"/>
        </p:xfrm>
        <a:graphic>
          <a:graphicData uri="http://schemas.openxmlformats.org/drawingml/2006/table">
            <a:tbl>
              <a:tblPr firstRow="1" firstCol="1" bandRow="1">
                <a:tableStyleId>{5940675A-B579-460E-94D1-54222C63F5DA}</a:tableStyleId>
              </a:tblPr>
              <a:tblGrid>
                <a:gridCol w="1816486">
                  <a:extLst>
                    <a:ext uri="{9D8B030D-6E8A-4147-A177-3AD203B41FA5}">
                      <a16:colId xmlns:a16="http://schemas.microsoft.com/office/drawing/2014/main" xmlns="" val="3210642106"/>
                    </a:ext>
                  </a:extLst>
                </a:gridCol>
                <a:gridCol w="2192867">
                  <a:extLst>
                    <a:ext uri="{9D8B030D-6E8A-4147-A177-3AD203B41FA5}">
                      <a16:colId xmlns:a16="http://schemas.microsoft.com/office/drawing/2014/main" xmlns="" val="3386687284"/>
                    </a:ext>
                  </a:extLst>
                </a:gridCol>
                <a:gridCol w="3225800">
                  <a:extLst>
                    <a:ext uri="{9D8B030D-6E8A-4147-A177-3AD203B41FA5}">
                      <a16:colId xmlns:a16="http://schemas.microsoft.com/office/drawing/2014/main" xmlns="" val="3461236781"/>
                    </a:ext>
                  </a:extLst>
                </a:gridCol>
              </a:tblGrid>
              <a:tr h="61193">
                <a:tc>
                  <a:txBody>
                    <a:bodyPr/>
                    <a:lstStyle/>
                    <a:p>
                      <a:pPr algn="ctr" fontAlgn="ctr">
                        <a:spcBef>
                          <a:spcPts val="0"/>
                        </a:spcBef>
                        <a:spcAft>
                          <a:spcPts val="0"/>
                        </a:spcAft>
                      </a:pPr>
                      <a:r>
                        <a:rPr lang="es-EC" sz="1400" u="none" strike="noStrike">
                          <a:effectLst/>
                        </a:rPr>
                        <a:t>CRITERIO</a:t>
                      </a:r>
                      <a:endParaRPr lang="es-EC" sz="1600" b="0" i="0" u="none" strike="noStrike">
                        <a:effectLst/>
                        <a:latin typeface="Arial" panose="020B0604020202020204" pitchFamily="34" charset="0"/>
                      </a:endParaRPr>
                    </a:p>
                  </a:txBody>
                  <a:tcPr marL="6606" marR="6606" marT="944" marB="0" anchor="ctr"/>
                </a:tc>
                <a:tc>
                  <a:txBody>
                    <a:bodyPr/>
                    <a:lstStyle/>
                    <a:p>
                      <a:pPr algn="ctr" fontAlgn="ctr">
                        <a:spcBef>
                          <a:spcPts val="0"/>
                        </a:spcBef>
                        <a:spcAft>
                          <a:spcPts val="0"/>
                        </a:spcAft>
                      </a:pPr>
                      <a:r>
                        <a:rPr lang="es-EC" sz="1400" u="none" strike="noStrike">
                          <a:effectLst/>
                        </a:rPr>
                        <a:t>ESCALA</a:t>
                      </a:r>
                      <a:endParaRPr lang="es-EC" sz="1600" b="0" i="0" u="none" strike="noStrike">
                        <a:effectLst/>
                        <a:latin typeface="Arial" panose="020B0604020202020204" pitchFamily="34" charset="0"/>
                      </a:endParaRPr>
                    </a:p>
                  </a:txBody>
                  <a:tcPr marL="6606" marR="6606" marT="944" marB="0" anchor="ctr"/>
                </a:tc>
                <a:tc>
                  <a:txBody>
                    <a:bodyPr/>
                    <a:lstStyle/>
                    <a:p>
                      <a:pPr algn="ctr" fontAlgn="ctr">
                        <a:spcBef>
                          <a:spcPts val="0"/>
                        </a:spcBef>
                        <a:spcAft>
                          <a:spcPts val="0"/>
                        </a:spcAft>
                      </a:pPr>
                      <a:r>
                        <a:rPr lang="es-EC" sz="1400" u="none" strike="noStrike">
                          <a:effectLst/>
                        </a:rPr>
                        <a:t>AUTOEVALUACIÓN</a:t>
                      </a:r>
                      <a:endParaRPr lang="es-EC" sz="1600" b="0" i="0" u="none" strike="noStrike">
                        <a:effectLst/>
                        <a:latin typeface="Arial" panose="020B0604020202020204" pitchFamily="34" charset="0"/>
                      </a:endParaRPr>
                    </a:p>
                  </a:txBody>
                  <a:tcPr marL="6606" marR="6606" marT="944" marB="0" anchor="ctr"/>
                </a:tc>
                <a:extLst>
                  <a:ext uri="{0D108BD9-81ED-4DB2-BD59-A6C34878D82A}">
                    <a16:rowId xmlns:a16="http://schemas.microsoft.com/office/drawing/2014/main" xmlns="" val="3531771347"/>
                  </a:ext>
                </a:extLst>
              </a:tr>
              <a:tr h="332362">
                <a:tc rowSpan="2">
                  <a:txBody>
                    <a:bodyPr/>
                    <a:lstStyle/>
                    <a:p>
                      <a:pPr algn="just" fontAlgn="ctr">
                        <a:spcBef>
                          <a:spcPts val="0"/>
                        </a:spcBef>
                        <a:spcAft>
                          <a:spcPts val="0"/>
                        </a:spcAft>
                      </a:pPr>
                      <a:r>
                        <a:rPr lang="es-EC" sz="1400" u="none" strike="noStrike">
                          <a:effectLst/>
                        </a:rPr>
                        <a:t>Cumplimiento de responsabilidades</a:t>
                      </a:r>
                      <a:endParaRPr lang="es-EC" sz="1600" b="0" i="0" u="none" strike="noStrike">
                        <a:effectLst/>
                        <a:latin typeface="Arial" panose="020B0604020202020204" pitchFamily="34" charset="0"/>
                      </a:endParaRPr>
                    </a:p>
                  </a:txBody>
                  <a:tcPr marL="6606" marR="6606" marT="944" marB="0" anchor="ctr"/>
                </a:tc>
                <a:tc>
                  <a:txBody>
                    <a:bodyPr/>
                    <a:lstStyle/>
                    <a:p>
                      <a:pPr algn="l" fontAlgn="ctr">
                        <a:spcBef>
                          <a:spcPts val="0"/>
                        </a:spcBef>
                        <a:spcAft>
                          <a:spcPts val="0"/>
                        </a:spcAft>
                      </a:pPr>
                      <a:r>
                        <a:rPr lang="es-ES" sz="1400" u="none" strike="noStrike">
                          <a:effectLst/>
                        </a:rPr>
                        <a:t>0. Mala</a:t>
                      </a:r>
                      <a:br>
                        <a:rPr lang="es-ES" sz="1400" u="none" strike="noStrike">
                          <a:effectLst/>
                        </a:rPr>
                      </a:br>
                      <a:r>
                        <a:rPr lang="es-ES" sz="1400" u="none" strike="noStrike">
                          <a:effectLst/>
                        </a:rPr>
                        <a:t>1. Regular          </a:t>
                      </a:r>
                      <a:br>
                        <a:rPr lang="es-ES" sz="1400" u="none" strike="noStrike">
                          <a:effectLst/>
                        </a:rPr>
                      </a:br>
                      <a:r>
                        <a:rPr lang="es-ES" sz="1400" u="none" strike="noStrike">
                          <a:effectLst/>
                        </a:rPr>
                        <a:t>2. Bueno</a:t>
                      </a:r>
                      <a:br>
                        <a:rPr lang="es-ES" sz="1400" u="none" strike="noStrike">
                          <a:effectLst/>
                        </a:rPr>
                      </a:br>
                      <a:r>
                        <a:rPr lang="es-ES" sz="1400" u="none" strike="noStrike">
                          <a:effectLst/>
                        </a:rPr>
                        <a:t>3. Excelente</a:t>
                      </a:r>
                      <a:endParaRPr lang="es-ES" sz="1600" b="0" i="0" u="none" strike="noStrike">
                        <a:effectLst/>
                        <a:latin typeface="Arial" panose="020B0604020202020204" pitchFamily="34" charset="0"/>
                      </a:endParaRPr>
                    </a:p>
                  </a:txBody>
                  <a:tcPr marL="6606" marR="6606" marT="944" marB="0" anchor="ctr"/>
                </a:tc>
                <a:tc>
                  <a:txBody>
                    <a:bodyPr/>
                    <a:lstStyle/>
                    <a:p>
                      <a:pPr algn="just" fontAlgn="ctr">
                        <a:spcBef>
                          <a:spcPts val="0"/>
                        </a:spcBef>
                        <a:spcAft>
                          <a:spcPts val="0"/>
                        </a:spcAft>
                      </a:pPr>
                      <a:r>
                        <a:rPr lang="es-ES" sz="1400" u="none" strike="noStrike" dirty="0">
                          <a:effectLst/>
                        </a:rPr>
                        <a:t>¿Valore la calidad de los resultados obtenidos en los procesos académicos, asignados a usted como gestión en el periodo evaluado?</a:t>
                      </a:r>
                      <a:endParaRPr lang="es-ES" sz="1600" b="0" i="0" u="none" strike="noStrike" dirty="0">
                        <a:effectLst/>
                        <a:latin typeface="Arial" panose="020B0604020202020204" pitchFamily="34" charset="0"/>
                      </a:endParaRPr>
                    </a:p>
                  </a:txBody>
                  <a:tcPr marL="6606" marR="6606" marT="944" marB="0" anchor="ctr"/>
                </a:tc>
                <a:extLst>
                  <a:ext uri="{0D108BD9-81ED-4DB2-BD59-A6C34878D82A}">
                    <a16:rowId xmlns:a16="http://schemas.microsoft.com/office/drawing/2014/main" xmlns="" val="1158562473"/>
                  </a:ext>
                </a:extLst>
              </a:tr>
              <a:tr h="483011">
                <a:tc vMerge="1">
                  <a:txBody>
                    <a:bodyPr/>
                    <a:lstStyle/>
                    <a:p>
                      <a:endParaRPr lang="es-EC"/>
                    </a:p>
                  </a:txBody>
                  <a:tcPr/>
                </a:tc>
                <a:tc>
                  <a:txBody>
                    <a:bodyPr/>
                    <a:lstStyle/>
                    <a:p>
                      <a:pPr algn="l" fontAlgn="ctr">
                        <a:spcBef>
                          <a:spcPts val="0"/>
                        </a:spcBef>
                        <a:spcAft>
                          <a:spcPts val="0"/>
                        </a:spcAft>
                      </a:pPr>
                      <a:r>
                        <a:rPr lang="es-ES" sz="1400" u="none" strike="noStrike">
                          <a:effectLst/>
                        </a:rPr>
                        <a:t>0. Mala</a:t>
                      </a:r>
                      <a:br>
                        <a:rPr lang="es-ES" sz="1400" u="none" strike="noStrike">
                          <a:effectLst/>
                        </a:rPr>
                      </a:br>
                      <a:r>
                        <a:rPr lang="es-ES" sz="1400" u="none" strike="noStrike">
                          <a:effectLst/>
                        </a:rPr>
                        <a:t>1. Regular          </a:t>
                      </a:r>
                      <a:br>
                        <a:rPr lang="es-ES" sz="1400" u="none" strike="noStrike">
                          <a:effectLst/>
                        </a:rPr>
                      </a:br>
                      <a:r>
                        <a:rPr lang="es-ES" sz="1400" u="none" strike="noStrike">
                          <a:effectLst/>
                        </a:rPr>
                        <a:t>2. Bueno</a:t>
                      </a:r>
                      <a:br>
                        <a:rPr lang="es-ES" sz="1400" u="none" strike="noStrike">
                          <a:effectLst/>
                        </a:rPr>
                      </a:br>
                      <a:r>
                        <a:rPr lang="es-ES" sz="1400" u="none" strike="noStrike">
                          <a:effectLst/>
                        </a:rPr>
                        <a:t>3. Excelente</a:t>
                      </a:r>
                      <a:endParaRPr lang="es-ES" sz="1600" b="0" i="0" u="none" strike="noStrike">
                        <a:effectLst/>
                        <a:latin typeface="Arial" panose="020B0604020202020204" pitchFamily="34" charset="0"/>
                      </a:endParaRPr>
                    </a:p>
                  </a:txBody>
                  <a:tcPr marL="6606" marR="6606" marT="944" marB="0" anchor="ctr"/>
                </a:tc>
                <a:tc>
                  <a:txBody>
                    <a:bodyPr/>
                    <a:lstStyle/>
                    <a:p>
                      <a:pPr algn="just" fontAlgn="ctr">
                        <a:spcBef>
                          <a:spcPts val="0"/>
                        </a:spcBef>
                        <a:spcAft>
                          <a:spcPts val="0"/>
                        </a:spcAft>
                      </a:pPr>
                      <a:r>
                        <a:rPr lang="es-ES" sz="1400" u="none" strike="noStrike">
                          <a:effectLst/>
                        </a:rPr>
                        <a:t>¿Valore la calidad de los resultados obtenidos en la gestión realizada en las actividades, tiempos (calificación de tareas y evaluaciones), recursos para el desarrollo de los contenidos de su asignatura?</a:t>
                      </a:r>
                      <a:endParaRPr lang="es-ES" sz="1600" b="0" i="0" u="none" strike="noStrike">
                        <a:effectLst/>
                        <a:latin typeface="Arial" panose="020B0604020202020204" pitchFamily="34" charset="0"/>
                      </a:endParaRPr>
                    </a:p>
                  </a:txBody>
                  <a:tcPr marL="6606" marR="6606" marT="944" marB="0" anchor="ctr"/>
                </a:tc>
                <a:extLst>
                  <a:ext uri="{0D108BD9-81ED-4DB2-BD59-A6C34878D82A}">
                    <a16:rowId xmlns:a16="http://schemas.microsoft.com/office/drawing/2014/main" xmlns="" val="1994198183"/>
                  </a:ext>
                </a:extLst>
              </a:tr>
              <a:tr h="844569">
                <a:tc rowSpan="2">
                  <a:txBody>
                    <a:bodyPr/>
                    <a:lstStyle/>
                    <a:p>
                      <a:pPr algn="just" fontAlgn="ctr">
                        <a:spcBef>
                          <a:spcPts val="0"/>
                        </a:spcBef>
                        <a:spcAft>
                          <a:spcPts val="0"/>
                        </a:spcAft>
                      </a:pPr>
                      <a:r>
                        <a:rPr lang="es-EC" sz="1400" u="none" strike="noStrike">
                          <a:effectLst/>
                        </a:rPr>
                        <a:t>Investigación</a:t>
                      </a:r>
                      <a:endParaRPr lang="es-EC" sz="1600" b="0" i="0" u="none" strike="noStrike">
                        <a:effectLst/>
                        <a:latin typeface="Arial" panose="020B0604020202020204" pitchFamily="34" charset="0"/>
                      </a:endParaRPr>
                    </a:p>
                  </a:txBody>
                  <a:tcPr marL="6606" marR="6606" marT="944" marB="0" anchor="ctr"/>
                </a:tc>
                <a:tc>
                  <a:txBody>
                    <a:bodyPr/>
                    <a:lstStyle/>
                    <a:p>
                      <a:pPr algn="l" fontAlgn="ctr">
                        <a:spcBef>
                          <a:spcPts val="0"/>
                        </a:spcBef>
                        <a:spcAft>
                          <a:spcPts val="0"/>
                        </a:spcAft>
                      </a:pPr>
                      <a:r>
                        <a:rPr lang="es-EC" sz="1400" u="none" strike="noStrike">
                          <a:effectLst/>
                        </a:rPr>
                        <a:t>0. No</a:t>
                      </a:r>
                      <a:br>
                        <a:rPr lang="es-EC" sz="1400" u="none" strike="noStrike">
                          <a:effectLst/>
                        </a:rPr>
                      </a:br>
                      <a:r>
                        <a:rPr lang="es-EC" sz="1400" u="none" strike="noStrike">
                          <a:effectLst/>
                        </a:rPr>
                        <a:t>3. Si</a:t>
                      </a:r>
                      <a:endParaRPr lang="es-EC" sz="1600" b="0" i="0" u="none" strike="noStrike">
                        <a:effectLst/>
                        <a:latin typeface="Arial" panose="020B0604020202020204" pitchFamily="34" charset="0"/>
                      </a:endParaRPr>
                    </a:p>
                  </a:txBody>
                  <a:tcPr marL="6606" marR="6606" marT="944" marB="0" anchor="ctr"/>
                </a:tc>
                <a:tc>
                  <a:txBody>
                    <a:bodyPr/>
                    <a:lstStyle/>
                    <a:p>
                      <a:pPr algn="just" fontAlgn="ctr">
                        <a:spcBef>
                          <a:spcPts val="0"/>
                        </a:spcBef>
                        <a:spcAft>
                          <a:spcPts val="0"/>
                        </a:spcAft>
                      </a:pPr>
                      <a:r>
                        <a:rPr lang="es-ES" sz="1400" u="none" strike="noStrike">
                          <a:effectLst/>
                        </a:rPr>
                        <a:t>¿Generé el/los productos de las actividades planificadas para el periodo académico: informes de avances de investigación con respecto a: generación de libros, capítulos de libros, artículo científico en una revista indexada (bases regionales o de impacto mundial), patentes de propiedad intelectual en el periodo evaluado, ¿en función de las horas asignadas?</a:t>
                      </a:r>
                      <a:endParaRPr lang="es-ES" sz="1600" b="0" i="0" u="none" strike="noStrike">
                        <a:effectLst/>
                        <a:latin typeface="Arial" panose="020B0604020202020204" pitchFamily="34" charset="0"/>
                      </a:endParaRPr>
                    </a:p>
                  </a:txBody>
                  <a:tcPr marL="6606" marR="6606" marT="944" marB="0" anchor="ctr"/>
                </a:tc>
                <a:extLst>
                  <a:ext uri="{0D108BD9-81ED-4DB2-BD59-A6C34878D82A}">
                    <a16:rowId xmlns:a16="http://schemas.microsoft.com/office/drawing/2014/main" xmlns="" val="838471797"/>
                  </a:ext>
                </a:extLst>
              </a:tr>
              <a:tr h="332362">
                <a:tc vMerge="1">
                  <a:txBody>
                    <a:bodyPr/>
                    <a:lstStyle/>
                    <a:p>
                      <a:endParaRPr lang="es-EC"/>
                    </a:p>
                  </a:txBody>
                  <a:tcPr/>
                </a:tc>
                <a:tc>
                  <a:txBody>
                    <a:bodyPr/>
                    <a:lstStyle/>
                    <a:p>
                      <a:pPr algn="l" fontAlgn="ctr">
                        <a:spcBef>
                          <a:spcPts val="0"/>
                        </a:spcBef>
                        <a:spcAft>
                          <a:spcPts val="0"/>
                        </a:spcAft>
                      </a:pPr>
                      <a:r>
                        <a:rPr lang="es-ES" sz="1400" u="none" strike="noStrike">
                          <a:effectLst/>
                        </a:rPr>
                        <a:t>0. Nunca       </a:t>
                      </a:r>
                      <a:br>
                        <a:rPr lang="es-ES" sz="1400" u="none" strike="noStrike">
                          <a:effectLst/>
                        </a:rPr>
                      </a:br>
                      <a:r>
                        <a:rPr lang="es-ES" sz="1400" u="none" strike="noStrike">
                          <a:effectLst/>
                        </a:rPr>
                        <a:t>1. Algunas veces                  </a:t>
                      </a:r>
                      <a:br>
                        <a:rPr lang="es-ES" sz="1400" u="none" strike="noStrike">
                          <a:effectLst/>
                        </a:rPr>
                      </a:br>
                      <a:r>
                        <a:rPr lang="es-ES" sz="1400" u="none" strike="noStrike">
                          <a:effectLst/>
                        </a:rPr>
                        <a:t>2. Casi siempre                              </a:t>
                      </a:r>
                      <a:br>
                        <a:rPr lang="es-ES" sz="1400" u="none" strike="noStrike">
                          <a:effectLst/>
                        </a:rPr>
                      </a:br>
                      <a:r>
                        <a:rPr lang="es-ES" sz="1400" u="none" strike="noStrike">
                          <a:effectLst/>
                        </a:rPr>
                        <a:t>3. Siempre</a:t>
                      </a:r>
                      <a:endParaRPr lang="es-ES" sz="1600" b="0" i="0" u="none" strike="noStrike">
                        <a:effectLst/>
                        <a:latin typeface="Arial" panose="020B0604020202020204" pitchFamily="34" charset="0"/>
                      </a:endParaRPr>
                    </a:p>
                  </a:txBody>
                  <a:tcPr marL="6606" marR="6606" marT="944" marB="0" anchor="ctr"/>
                </a:tc>
                <a:tc>
                  <a:txBody>
                    <a:bodyPr/>
                    <a:lstStyle/>
                    <a:p>
                      <a:pPr algn="just" fontAlgn="ctr">
                        <a:spcBef>
                          <a:spcPts val="0"/>
                        </a:spcBef>
                        <a:spcAft>
                          <a:spcPts val="0"/>
                        </a:spcAft>
                      </a:pPr>
                      <a:r>
                        <a:rPr lang="es-ES" sz="1400" u="none" strike="noStrike" dirty="0">
                          <a:effectLst/>
                        </a:rPr>
                        <a:t>¿Cumplí oportunamente las actividades asignadas en el proyecto de investigación en el que participé, durante el periodo evaluado?</a:t>
                      </a:r>
                      <a:endParaRPr lang="es-ES" sz="1600" b="0" i="0" u="none" strike="noStrike" dirty="0">
                        <a:effectLst/>
                        <a:latin typeface="Arial" panose="020B0604020202020204" pitchFamily="34" charset="0"/>
                      </a:endParaRPr>
                    </a:p>
                  </a:txBody>
                  <a:tcPr marL="6606" marR="6606" marT="944" marB="0" anchor="ctr"/>
                </a:tc>
                <a:extLst>
                  <a:ext uri="{0D108BD9-81ED-4DB2-BD59-A6C34878D82A}">
                    <a16:rowId xmlns:a16="http://schemas.microsoft.com/office/drawing/2014/main" xmlns="" val="2743153541"/>
                  </a:ext>
                </a:extLst>
              </a:tr>
            </a:tbl>
          </a:graphicData>
        </a:graphic>
      </p:graphicFrame>
    </p:spTree>
    <p:extLst>
      <p:ext uri="{BB962C8B-B14F-4D97-AF65-F5344CB8AC3E}">
        <p14:creationId xmlns:p14="http://schemas.microsoft.com/office/powerpoint/2010/main" val="24393126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redondeado 8"/>
          <p:cNvSpPr/>
          <p:nvPr/>
        </p:nvSpPr>
        <p:spPr>
          <a:xfrm>
            <a:off x="284417" y="1517247"/>
            <a:ext cx="8317323" cy="790018"/>
          </a:xfrm>
          <a:prstGeom prst="roundRect">
            <a:avLst/>
          </a:prstGeom>
          <a:ln>
            <a:solidFill>
              <a:srgbClr val="FF0000"/>
            </a:solidFill>
          </a:ln>
          <a:effectLst>
            <a:innerShdw blurRad="127000">
              <a:srgbClr val="FF0000"/>
            </a:innerShdw>
          </a:effectLst>
        </p:spPr>
        <p:style>
          <a:lnRef idx="2">
            <a:schemeClr val="accent2"/>
          </a:lnRef>
          <a:fillRef idx="1">
            <a:schemeClr val="lt1"/>
          </a:fillRef>
          <a:effectRef idx="0">
            <a:schemeClr val="accent2"/>
          </a:effectRef>
          <a:fontRef idx="minor">
            <a:schemeClr val="dk1"/>
          </a:fontRef>
        </p:style>
        <p:txBody>
          <a:bodyPr rtlCol="0" anchor="ctr"/>
          <a:lstStyle/>
          <a:p>
            <a:pPr lvl="0" algn="ctr"/>
            <a:r>
              <a:rPr lang="es-ES" sz="2800" b="1">
                <a:solidFill>
                  <a:schemeClr val="tx1"/>
                </a:solidFill>
              </a:rPr>
              <a:t>Actualización 10.3. Instrumentos de Coevaluación de Pares</a:t>
            </a:r>
          </a:p>
        </p:txBody>
      </p:sp>
      <p:pic>
        <p:nvPicPr>
          <p:cNvPr id="2" name="Imagen 1">
            <a:extLst>
              <a:ext uri="{FF2B5EF4-FFF2-40B4-BE49-F238E27FC236}">
                <a16:creationId xmlns:a16="http://schemas.microsoft.com/office/drawing/2014/main" xmlns="" id="{433DAA5C-B3AF-4B5A-A3DC-B346150E2A5E}"/>
              </a:ext>
            </a:extLst>
          </p:cNvPr>
          <p:cNvPicPr>
            <a:picLocks noChangeAspect="1"/>
          </p:cNvPicPr>
          <p:nvPr/>
        </p:nvPicPr>
        <p:blipFill rotWithShape="1">
          <a:blip r:embed="rId2">
            <a:extLst>
              <a:ext uri="{28A0092B-C50C-407E-A947-70E740481C1C}">
                <a14:useLocalDpi xmlns:a14="http://schemas.microsoft.com/office/drawing/2010/main" val="0"/>
              </a:ext>
            </a:extLst>
          </a:blip>
          <a:srcRect t="-1" r="52020" b="-17443"/>
          <a:stretch/>
        </p:blipFill>
        <p:spPr>
          <a:xfrm>
            <a:off x="889936" y="341679"/>
            <a:ext cx="3026609" cy="702194"/>
          </a:xfrm>
          <a:prstGeom prst="rect">
            <a:avLst/>
          </a:prstGeom>
        </p:spPr>
      </p:pic>
      <p:sp>
        <p:nvSpPr>
          <p:cNvPr id="5" name="CuadroTexto 4">
            <a:extLst>
              <a:ext uri="{FF2B5EF4-FFF2-40B4-BE49-F238E27FC236}">
                <a16:creationId xmlns:a16="http://schemas.microsoft.com/office/drawing/2014/main" xmlns="" id="{94E9944A-8817-4410-95FF-655F22BFE916}"/>
              </a:ext>
            </a:extLst>
          </p:cNvPr>
          <p:cNvSpPr txBox="1"/>
          <p:nvPr/>
        </p:nvSpPr>
        <p:spPr>
          <a:xfrm>
            <a:off x="610446" y="2746213"/>
            <a:ext cx="7991294" cy="1200329"/>
          </a:xfrm>
          <a:prstGeom prst="rect">
            <a:avLst/>
          </a:prstGeom>
          <a:noFill/>
        </p:spPr>
        <p:txBody>
          <a:bodyPr wrap="square">
            <a:spAutoFit/>
          </a:bodyPr>
          <a:lstStyle/>
          <a:p>
            <a:pPr algn="just"/>
            <a:r>
              <a:rPr lang="es-ES" sz="2400" dirty="0">
                <a:effectLst/>
                <a:cs typeface="Arial" panose="020B0604020202020204" pitchFamily="34" charset="0"/>
              </a:rPr>
              <a:t>La presente encuesta está dirigida para ser contestada por los profesores e investigadores, miembros de las comisiones de pares de la Universidad Laica “Eloy Alfaro” de Manabí. </a:t>
            </a:r>
            <a:endParaRPr lang="es-EC" sz="2400" dirty="0">
              <a:effectLst/>
            </a:endParaRPr>
          </a:p>
        </p:txBody>
      </p:sp>
    </p:spTree>
    <p:extLst>
      <p:ext uri="{BB962C8B-B14F-4D97-AF65-F5344CB8AC3E}">
        <p14:creationId xmlns:p14="http://schemas.microsoft.com/office/powerpoint/2010/main" val="21903712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redondeado 8"/>
          <p:cNvSpPr/>
          <p:nvPr/>
        </p:nvSpPr>
        <p:spPr>
          <a:xfrm rot="16200000">
            <a:off x="-2311410" y="3139231"/>
            <a:ext cx="5795489" cy="579538"/>
          </a:xfrm>
          <a:prstGeom prst="roundRect">
            <a:avLst/>
          </a:prstGeom>
          <a:ln>
            <a:solidFill>
              <a:srgbClr val="FF0000"/>
            </a:solidFill>
          </a:ln>
          <a:effectLst>
            <a:innerShdw blurRad="127000">
              <a:srgbClr val="FF0000"/>
            </a:innerShdw>
          </a:effectLst>
        </p:spPr>
        <p:style>
          <a:lnRef idx="2">
            <a:schemeClr val="accent2"/>
          </a:lnRef>
          <a:fillRef idx="1">
            <a:schemeClr val="lt1"/>
          </a:fillRef>
          <a:effectRef idx="0">
            <a:schemeClr val="accent2"/>
          </a:effectRef>
          <a:fontRef idx="minor">
            <a:schemeClr val="dk1"/>
          </a:fontRef>
        </p:style>
        <p:txBody>
          <a:bodyPr rtlCol="0" anchor="ctr"/>
          <a:lstStyle/>
          <a:p>
            <a:pPr lvl="0" algn="ctr"/>
            <a:r>
              <a:rPr lang="es-ES" sz="2800" b="1">
                <a:solidFill>
                  <a:schemeClr val="tx1"/>
                </a:solidFill>
              </a:rPr>
              <a:t>Coevaluación de pares</a:t>
            </a:r>
          </a:p>
        </p:txBody>
      </p:sp>
      <p:graphicFrame>
        <p:nvGraphicFramePr>
          <p:cNvPr id="3" name="Tabla 2">
            <a:extLst>
              <a:ext uri="{FF2B5EF4-FFF2-40B4-BE49-F238E27FC236}">
                <a16:creationId xmlns:a16="http://schemas.microsoft.com/office/drawing/2014/main" xmlns="" id="{82A24D93-D472-4463-84A2-38611D1ECAA1}"/>
              </a:ext>
            </a:extLst>
          </p:cNvPr>
          <p:cNvGraphicFramePr/>
          <p:nvPr>
            <p:extLst>
              <p:ext uri="{D42A27DB-BD31-4B8C-83A1-F6EECF244321}">
                <p14:modId xmlns:p14="http://schemas.microsoft.com/office/powerpoint/2010/main" val="3069761169"/>
              </p:ext>
            </p:extLst>
          </p:nvPr>
        </p:nvGraphicFramePr>
        <p:xfrm>
          <a:off x="922634" y="60129"/>
          <a:ext cx="8077433" cy="6708797"/>
        </p:xfrm>
        <a:graphic>
          <a:graphicData uri="http://schemas.openxmlformats.org/drawingml/2006/table">
            <a:tbl>
              <a:tblPr firstRow="1" firstCol="1" bandRow="1">
                <a:tableStyleId>{5940675A-B579-460E-94D1-54222C63F5DA}</a:tableStyleId>
              </a:tblPr>
              <a:tblGrid>
                <a:gridCol w="1380760">
                  <a:extLst>
                    <a:ext uri="{9D8B030D-6E8A-4147-A177-3AD203B41FA5}">
                      <a16:colId xmlns:a16="http://schemas.microsoft.com/office/drawing/2014/main" xmlns="" val="3845105531"/>
                    </a:ext>
                  </a:extLst>
                </a:gridCol>
                <a:gridCol w="1423906">
                  <a:extLst>
                    <a:ext uri="{9D8B030D-6E8A-4147-A177-3AD203B41FA5}">
                      <a16:colId xmlns:a16="http://schemas.microsoft.com/office/drawing/2014/main" xmlns="" val="666584654"/>
                    </a:ext>
                  </a:extLst>
                </a:gridCol>
                <a:gridCol w="5272767">
                  <a:extLst>
                    <a:ext uri="{9D8B030D-6E8A-4147-A177-3AD203B41FA5}">
                      <a16:colId xmlns:a16="http://schemas.microsoft.com/office/drawing/2014/main" xmlns="" val="2062534887"/>
                    </a:ext>
                  </a:extLst>
                </a:gridCol>
              </a:tblGrid>
              <a:tr h="274609">
                <a:tc>
                  <a:txBody>
                    <a:bodyPr/>
                    <a:lstStyle/>
                    <a:p>
                      <a:pPr algn="ctr" fontAlgn="ctr">
                        <a:spcBef>
                          <a:spcPts val="0"/>
                        </a:spcBef>
                        <a:spcAft>
                          <a:spcPts val="0"/>
                        </a:spcAft>
                      </a:pPr>
                      <a:r>
                        <a:rPr lang="es-EC" sz="1400" u="none" strike="noStrike">
                          <a:effectLst/>
                        </a:rPr>
                        <a:t>CRITERIO</a:t>
                      </a:r>
                      <a:endParaRPr lang="es-EC" sz="1400" b="0" i="0" u="none" strike="noStrike">
                        <a:effectLst/>
                        <a:latin typeface="Arial" panose="020B0604020202020204" pitchFamily="34" charset="0"/>
                      </a:endParaRPr>
                    </a:p>
                  </a:txBody>
                  <a:tcPr marL="25949" marR="25949" marT="3707" marB="0" anchor="ctr"/>
                </a:tc>
                <a:tc>
                  <a:txBody>
                    <a:bodyPr/>
                    <a:lstStyle/>
                    <a:p>
                      <a:pPr algn="ctr" fontAlgn="ctr">
                        <a:spcBef>
                          <a:spcPts val="0"/>
                        </a:spcBef>
                        <a:spcAft>
                          <a:spcPts val="0"/>
                        </a:spcAft>
                      </a:pPr>
                      <a:r>
                        <a:rPr lang="es-EC" sz="1400" u="none" strike="noStrike">
                          <a:effectLst/>
                        </a:rPr>
                        <a:t>ESCALA</a:t>
                      </a:r>
                      <a:endParaRPr lang="es-EC" sz="1400" b="0" i="0" u="none" strike="noStrike">
                        <a:effectLst/>
                        <a:latin typeface="Arial" panose="020B0604020202020204" pitchFamily="34" charset="0"/>
                      </a:endParaRPr>
                    </a:p>
                  </a:txBody>
                  <a:tcPr marL="25949" marR="25949" marT="3707" marB="0" anchor="ctr"/>
                </a:tc>
                <a:tc>
                  <a:txBody>
                    <a:bodyPr/>
                    <a:lstStyle/>
                    <a:p>
                      <a:pPr algn="ctr" fontAlgn="ctr">
                        <a:spcBef>
                          <a:spcPts val="0"/>
                        </a:spcBef>
                        <a:spcAft>
                          <a:spcPts val="0"/>
                        </a:spcAft>
                      </a:pPr>
                      <a:r>
                        <a:rPr lang="es-EC" sz="1400" u="none" strike="noStrike">
                          <a:effectLst/>
                        </a:rPr>
                        <a:t>PARES ACADÉMICOS</a:t>
                      </a:r>
                      <a:endParaRPr lang="es-EC" sz="1400" b="0" i="0" u="none" strike="noStrike">
                        <a:effectLst/>
                        <a:latin typeface="Arial" panose="020B0604020202020204" pitchFamily="34" charset="0"/>
                      </a:endParaRPr>
                    </a:p>
                  </a:txBody>
                  <a:tcPr marL="25949" marR="25949" marT="3707" marB="0" anchor="ctr"/>
                </a:tc>
                <a:extLst>
                  <a:ext uri="{0D108BD9-81ED-4DB2-BD59-A6C34878D82A}">
                    <a16:rowId xmlns:a16="http://schemas.microsoft.com/office/drawing/2014/main" xmlns="" val="2000506800"/>
                  </a:ext>
                </a:extLst>
              </a:tr>
              <a:tr h="638834">
                <a:tc rowSpan="2">
                  <a:txBody>
                    <a:bodyPr/>
                    <a:lstStyle/>
                    <a:p>
                      <a:pPr algn="just" fontAlgn="ctr">
                        <a:spcBef>
                          <a:spcPts val="0"/>
                        </a:spcBef>
                        <a:spcAft>
                          <a:spcPts val="0"/>
                        </a:spcAft>
                      </a:pPr>
                      <a:r>
                        <a:rPr lang="es-EC" sz="1400" u="none" strike="noStrike">
                          <a:effectLst/>
                        </a:rPr>
                        <a:t>Cumplimiento del sílabo</a:t>
                      </a:r>
                      <a:endParaRPr lang="es-EC" sz="1400" b="0" i="0" u="none" strike="noStrike">
                        <a:effectLst/>
                        <a:latin typeface="Arial" panose="020B0604020202020204" pitchFamily="34" charset="0"/>
                      </a:endParaRPr>
                    </a:p>
                  </a:txBody>
                  <a:tcPr marL="25949" marR="25949" marT="3707" marB="0" anchor="ctr"/>
                </a:tc>
                <a:tc>
                  <a:txBody>
                    <a:bodyPr/>
                    <a:lstStyle/>
                    <a:p>
                      <a:pPr marL="347472" indent="-347472" algn="l" fontAlgn="ctr">
                        <a:spcBef>
                          <a:spcPts val="0"/>
                        </a:spcBef>
                        <a:spcAft>
                          <a:spcPts val="0"/>
                        </a:spcAft>
                        <a:buClrTx/>
                        <a:buSzPts val="1100"/>
                        <a:buFont typeface="+mj-lt"/>
                        <a:buAutoNum type="arabicPeriod"/>
                      </a:pPr>
                      <a:r>
                        <a:rPr lang="es-EC" sz="1400" u="none" strike="noStrike">
                          <a:effectLst/>
                        </a:rPr>
                        <a:t>No</a:t>
                      </a:r>
                    </a:p>
                    <a:p>
                      <a:pPr algn="l" fontAlgn="ctr">
                        <a:spcBef>
                          <a:spcPts val="0"/>
                        </a:spcBef>
                        <a:spcAft>
                          <a:spcPts val="0"/>
                        </a:spcAft>
                      </a:pPr>
                      <a:r>
                        <a:rPr lang="es-EC" sz="1400" u="none" strike="noStrike">
                          <a:effectLst/>
                        </a:rPr>
                        <a:t>3. Si</a:t>
                      </a:r>
                      <a:br>
                        <a:rPr lang="es-EC" sz="1400" u="none" strike="noStrike">
                          <a:effectLst/>
                        </a:rPr>
                      </a:br>
                      <a:endParaRPr lang="es-EC" sz="1400" b="0" i="0" u="none" strike="noStrike">
                        <a:effectLst/>
                        <a:latin typeface="Arial" panose="020B0604020202020204" pitchFamily="34" charset="0"/>
                      </a:endParaRPr>
                    </a:p>
                  </a:txBody>
                  <a:tcPr marL="25949" marR="25949" marT="3707" marB="0" anchor="ctr"/>
                </a:tc>
                <a:tc>
                  <a:txBody>
                    <a:bodyPr/>
                    <a:lstStyle/>
                    <a:p>
                      <a:pPr algn="just" fontAlgn="b">
                        <a:spcBef>
                          <a:spcPts val="0"/>
                        </a:spcBef>
                        <a:spcAft>
                          <a:spcPts val="0"/>
                        </a:spcAft>
                      </a:pPr>
                      <a:r>
                        <a:rPr lang="es-ES" sz="1400" u="none" strike="noStrike">
                          <a:effectLst/>
                        </a:rPr>
                        <a:t>¿Se evidencia que el profesor ha publicado el sílabo y la guía de ser el caso, en el aula virtual y socializado con los estudiantes, a través de una actividad o recurso?</a:t>
                      </a:r>
                      <a:endParaRPr lang="es-ES" sz="1400" b="0" i="0" u="none" strike="noStrike">
                        <a:effectLst/>
                        <a:latin typeface="Arial" panose="020B0604020202020204" pitchFamily="34" charset="0"/>
                      </a:endParaRPr>
                    </a:p>
                  </a:txBody>
                  <a:tcPr marL="25949" marR="25949" marT="3707" marB="0" anchor="b"/>
                </a:tc>
                <a:extLst>
                  <a:ext uri="{0D108BD9-81ED-4DB2-BD59-A6C34878D82A}">
                    <a16:rowId xmlns:a16="http://schemas.microsoft.com/office/drawing/2014/main" xmlns="" val="2812368362"/>
                  </a:ext>
                </a:extLst>
              </a:tr>
              <a:tr h="850552">
                <a:tc vMerge="1">
                  <a:txBody>
                    <a:bodyPr/>
                    <a:lstStyle/>
                    <a:p>
                      <a:endParaRPr lang="es-EC"/>
                    </a:p>
                  </a:txBody>
                  <a:tcPr/>
                </a:tc>
                <a:tc>
                  <a:txBody>
                    <a:bodyPr/>
                    <a:lstStyle/>
                    <a:p>
                      <a:pPr algn="l" fontAlgn="ctr">
                        <a:spcBef>
                          <a:spcPts val="0"/>
                        </a:spcBef>
                        <a:spcAft>
                          <a:spcPts val="0"/>
                        </a:spcAft>
                      </a:pPr>
                      <a:r>
                        <a:rPr lang="es-ES" sz="1400" u="none" strike="noStrike">
                          <a:effectLst/>
                        </a:rPr>
                        <a:t>0. Nunca       </a:t>
                      </a:r>
                      <a:br>
                        <a:rPr lang="es-ES" sz="1400" u="none" strike="noStrike">
                          <a:effectLst/>
                        </a:rPr>
                      </a:br>
                      <a:r>
                        <a:rPr lang="es-ES" sz="1400" u="none" strike="noStrike">
                          <a:effectLst/>
                        </a:rPr>
                        <a:t>1. Algunas veces                  </a:t>
                      </a:r>
                      <a:br>
                        <a:rPr lang="es-ES" sz="1400" u="none" strike="noStrike">
                          <a:effectLst/>
                        </a:rPr>
                      </a:br>
                      <a:r>
                        <a:rPr lang="es-ES" sz="1400" u="none" strike="noStrike">
                          <a:effectLst/>
                        </a:rPr>
                        <a:t>2. Casi siempre                                </a:t>
                      </a:r>
                      <a:br>
                        <a:rPr lang="es-ES" sz="1400" u="none" strike="noStrike">
                          <a:effectLst/>
                        </a:rPr>
                      </a:br>
                      <a:r>
                        <a:rPr lang="es-ES" sz="1400" u="none" strike="noStrike">
                          <a:effectLst/>
                        </a:rPr>
                        <a:t>3. Siempre</a:t>
                      </a:r>
                      <a:endParaRPr lang="es-ES" sz="1400" b="0" i="0" u="none" strike="noStrike">
                        <a:effectLst/>
                        <a:latin typeface="Arial" panose="020B0604020202020204" pitchFamily="34" charset="0"/>
                      </a:endParaRPr>
                    </a:p>
                  </a:txBody>
                  <a:tcPr marL="25949" marR="25949" marT="3707" marB="0" anchor="ctr"/>
                </a:tc>
                <a:tc>
                  <a:txBody>
                    <a:bodyPr/>
                    <a:lstStyle/>
                    <a:p>
                      <a:pPr algn="just" fontAlgn="ctr">
                        <a:spcBef>
                          <a:spcPts val="0"/>
                        </a:spcBef>
                        <a:spcAft>
                          <a:spcPts val="0"/>
                        </a:spcAft>
                      </a:pPr>
                      <a:r>
                        <a:rPr lang="es-ES" sz="1400" u="none" strike="noStrike">
                          <a:effectLst/>
                        </a:rPr>
                        <a:t>¿Se evidencia que el profesor ha desarrollado las actividades planificadas en el sílabo, dentro del aula virtual?</a:t>
                      </a:r>
                      <a:endParaRPr lang="es-ES" sz="1400" b="0" i="0" u="none" strike="noStrike">
                        <a:effectLst/>
                        <a:latin typeface="Arial" panose="020B0604020202020204" pitchFamily="34" charset="0"/>
                      </a:endParaRPr>
                    </a:p>
                  </a:txBody>
                  <a:tcPr marL="25949" marR="25949" marT="3707" marB="0" anchor="ctr"/>
                </a:tc>
                <a:extLst>
                  <a:ext uri="{0D108BD9-81ED-4DB2-BD59-A6C34878D82A}">
                    <a16:rowId xmlns:a16="http://schemas.microsoft.com/office/drawing/2014/main" xmlns="" val="3910640185"/>
                  </a:ext>
                </a:extLst>
              </a:tr>
              <a:tr h="850552">
                <a:tc>
                  <a:txBody>
                    <a:bodyPr/>
                    <a:lstStyle/>
                    <a:p>
                      <a:pPr algn="just" fontAlgn="ctr">
                        <a:spcBef>
                          <a:spcPts val="0"/>
                        </a:spcBef>
                        <a:spcAft>
                          <a:spcPts val="0"/>
                        </a:spcAft>
                      </a:pPr>
                      <a:r>
                        <a:rPr lang="es-EC" sz="1400" u="none" strike="noStrike">
                          <a:effectLst/>
                        </a:rPr>
                        <a:t>Abordaje Didáctico</a:t>
                      </a:r>
                      <a:endParaRPr lang="es-EC" sz="1400" b="0" i="0" u="none" strike="noStrike">
                        <a:effectLst/>
                        <a:latin typeface="Arial" panose="020B0604020202020204" pitchFamily="34" charset="0"/>
                      </a:endParaRPr>
                    </a:p>
                  </a:txBody>
                  <a:tcPr marL="25949" marR="25949" marT="3707" marB="0" anchor="ctr"/>
                </a:tc>
                <a:tc>
                  <a:txBody>
                    <a:bodyPr/>
                    <a:lstStyle/>
                    <a:p>
                      <a:pPr algn="l" fontAlgn="ctr">
                        <a:spcBef>
                          <a:spcPts val="0"/>
                        </a:spcBef>
                        <a:spcAft>
                          <a:spcPts val="0"/>
                        </a:spcAft>
                      </a:pPr>
                      <a:r>
                        <a:rPr lang="es-ES" sz="1400" u="none" strike="noStrike" dirty="0">
                          <a:effectLst/>
                        </a:rPr>
                        <a:t>0. Nunca       </a:t>
                      </a:r>
                      <a:br>
                        <a:rPr lang="es-ES" sz="1400" u="none" strike="noStrike" dirty="0">
                          <a:effectLst/>
                        </a:rPr>
                      </a:br>
                      <a:r>
                        <a:rPr lang="es-ES" sz="1400" u="none" strike="noStrike" dirty="0">
                          <a:effectLst/>
                        </a:rPr>
                        <a:t>1. Algunas veces                  </a:t>
                      </a:r>
                      <a:br>
                        <a:rPr lang="es-ES" sz="1400" u="none" strike="noStrike" dirty="0">
                          <a:effectLst/>
                        </a:rPr>
                      </a:br>
                      <a:r>
                        <a:rPr lang="es-ES" sz="1400" u="none" strike="noStrike" dirty="0">
                          <a:effectLst/>
                        </a:rPr>
                        <a:t>2. Casi siempre                                </a:t>
                      </a:r>
                      <a:br>
                        <a:rPr lang="es-ES" sz="1400" u="none" strike="noStrike" dirty="0">
                          <a:effectLst/>
                        </a:rPr>
                      </a:br>
                      <a:r>
                        <a:rPr lang="es-ES" sz="1400" u="none" strike="noStrike" dirty="0">
                          <a:effectLst/>
                        </a:rPr>
                        <a:t>3. Siempre</a:t>
                      </a:r>
                      <a:endParaRPr lang="es-ES" sz="1400" b="0" i="0" u="none" strike="noStrike" dirty="0">
                        <a:effectLst/>
                        <a:latin typeface="Arial" panose="020B0604020202020204" pitchFamily="34" charset="0"/>
                      </a:endParaRPr>
                    </a:p>
                  </a:txBody>
                  <a:tcPr marL="25949" marR="25949" marT="3707" marB="0" anchor="ctr"/>
                </a:tc>
                <a:tc>
                  <a:txBody>
                    <a:bodyPr/>
                    <a:lstStyle/>
                    <a:p>
                      <a:pPr algn="just" fontAlgn="b">
                        <a:spcBef>
                          <a:spcPts val="0"/>
                        </a:spcBef>
                        <a:spcAft>
                          <a:spcPts val="0"/>
                        </a:spcAft>
                      </a:pPr>
                      <a:r>
                        <a:rPr lang="es-ES" sz="1400" u="none" strike="noStrike">
                          <a:effectLst/>
                        </a:rPr>
                        <a:t>¿Se evidencia que el profesor dentro del aula virtual, estableció mecanismos y directrices de comunicación para el correcto desarrollo de las actividades planificadas en el sílabo? </a:t>
                      </a:r>
                      <a:endParaRPr lang="es-ES" sz="1400" b="0" i="0" u="none" strike="noStrike">
                        <a:effectLst/>
                        <a:latin typeface="Arial" panose="020B0604020202020204" pitchFamily="34" charset="0"/>
                      </a:endParaRPr>
                    </a:p>
                  </a:txBody>
                  <a:tcPr marL="25949" marR="25949" marT="3707" marB="0" anchor="b"/>
                </a:tc>
                <a:extLst>
                  <a:ext uri="{0D108BD9-81ED-4DB2-BD59-A6C34878D82A}">
                    <a16:rowId xmlns:a16="http://schemas.microsoft.com/office/drawing/2014/main" xmlns="" val="2781864998"/>
                  </a:ext>
                </a:extLst>
              </a:tr>
              <a:tr h="850552">
                <a:tc>
                  <a:txBody>
                    <a:bodyPr/>
                    <a:lstStyle/>
                    <a:p>
                      <a:pPr algn="just" fontAlgn="ctr">
                        <a:spcBef>
                          <a:spcPts val="0"/>
                        </a:spcBef>
                        <a:spcAft>
                          <a:spcPts val="0"/>
                        </a:spcAft>
                      </a:pPr>
                      <a:r>
                        <a:rPr lang="es-EC" sz="1400" u="none" strike="noStrike">
                          <a:effectLst/>
                        </a:rPr>
                        <a:t>Recursos y tecnología educativa</a:t>
                      </a:r>
                      <a:endParaRPr lang="es-EC" sz="1400" b="0" i="0" u="none" strike="noStrike">
                        <a:effectLst/>
                        <a:latin typeface="Arial" panose="020B0604020202020204" pitchFamily="34" charset="0"/>
                      </a:endParaRPr>
                    </a:p>
                  </a:txBody>
                  <a:tcPr marL="25949" marR="25949" marT="3707" marB="0" anchor="ctr"/>
                </a:tc>
                <a:tc>
                  <a:txBody>
                    <a:bodyPr/>
                    <a:lstStyle/>
                    <a:p>
                      <a:pPr algn="l" fontAlgn="ctr">
                        <a:spcBef>
                          <a:spcPts val="0"/>
                        </a:spcBef>
                        <a:spcAft>
                          <a:spcPts val="0"/>
                        </a:spcAft>
                      </a:pPr>
                      <a:r>
                        <a:rPr lang="es-ES" sz="1400" u="none" strike="noStrike">
                          <a:effectLst/>
                        </a:rPr>
                        <a:t>0. Nunca       </a:t>
                      </a:r>
                      <a:br>
                        <a:rPr lang="es-ES" sz="1400" u="none" strike="noStrike">
                          <a:effectLst/>
                        </a:rPr>
                      </a:br>
                      <a:r>
                        <a:rPr lang="es-ES" sz="1400" u="none" strike="noStrike">
                          <a:effectLst/>
                        </a:rPr>
                        <a:t>1. Algunas veces                  </a:t>
                      </a:r>
                      <a:br>
                        <a:rPr lang="es-ES" sz="1400" u="none" strike="noStrike">
                          <a:effectLst/>
                        </a:rPr>
                      </a:br>
                      <a:r>
                        <a:rPr lang="es-ES" sz="1400" u="none" strike="noStrike">
                          <a:effectLst/>
                        </a:rPr>
                        <a:t>2. Casi siempre                                </a:t>
                      </a:r>
                      <a:br>
                        <a:rPr lang="es-ES" sz="1400" u="none" strike="noStrike">
                          <a:effectLst/>
                        </a:rPr>
                      </a:br>
                      <a:r>
                        <a:rPr lang="es-ES" sz="1400" u="none" strike="noStrike">
                          <a:effectLst/>
                        </a:rPr>
                        <a:t>3. Siempre</a:t>
                      </a:r>
                      <a:endParaRPr lang="es-ES" sz="1400" b="0" i="0" u="none" strike="noStrike">
                        <a:effectLst/>
                        <a:latin typeface="Arial" panose="020B0604020202020204" pitchFamily="34" charset="0"/>
                      </a:endParaRPr>
                    </a:p>
                  </a:txBody>
                  <a:tcPr marL="25949" marR="25949" marT="3707" marB="0" anchor="ctr"/>
                </a:tc>
                <a:tc>
                  <a:txBody>
                    <a:bodyPr/>
                    <a:lstStyle/>
                    <a:p>
                      <a:pPr algn="just" fontAlgn="t">
                        <a:spcBef>
                          <a:spcPts val="0"/>
                        </a:spcBef>
                        <a:spcAft>
                          <a:spcPts val="0"/>
                        </a:spcAft>
                      </a:pPr>
                      <a:r>
                        <a:rPr lang="es-ES" sz="1400" u="none" strike="noStrike">
                          <a:effectLst/>
                        </a:rPr>
                        <a:t>¿Se evidencia que el profesor dentro del aula virtual, además de la biblioteca virtual, utilizó otros recursos tecnológicos educativos de fácil acceso a los estudiantes?</a:t>
                      </a:r>
                      <a:endParaRPr lang="es-ES" sz="1400" b="0" i="0" u="none" strike="noStrike">
                        <a:effectLst/>
                        <a:latin typeface="Arial" panose="020B0604020202020204" pitchFamily="34" charset="0"/>
                      </a:endParaRPr>
                    </a:p>
                  </a:txBody>
                  <a:tcPr marL="25949" marR="25949" marT="3707" marB="0"/>
                </a:tc>
                <a:extLst>
                  <a:ext uri="{0D108BD9-81ED-4DB2-BD59-A6C34878D82A}">
                    <a16:rowId xmlns:a16="http://schemas.microsoft.com/office/drawing/2014/main" xmlns="" val="210704715"/>
                  </a:ext>
                </a:extLst>
              </a:tr>
              <a:tr h="850552">
                <a:tc>
                  <a:txBody>
                    <a:bodyPr/>
                    <a:lstStyle/>
                    <a:p>
                      <a:pPr algn="just" fontAlgn="ctr">
                        <a:spcBef>
                          <a:spcPts val="0"/>
                        </a:spcBef>
                        <a:spcAft>
                          <a:spcPts val="0"/>
                        </a:spcAft>
                      </a:pPr>
                      <a:r>
                        <a:rPr lang="es-EC" sz="1400" u="none" strike="noStrike">
                          <a:effectLst/>
                        </a:rPr>
                        <a:t>Estrategias de evaluación</a:t>
                      </a:r>
                      <a:endParaRPr lang="es-EC" sz="1400" b="0" i="0" u="none" strike="noStrike">
                        <a:effectLst/>
                        <a:latin typeface="Arial" panose="020B0604020202020204" pitchFamily="34" charset="0"/>
                      </a:endParaRPr>
                    </a:p>
                  </a:txBody>
                  <a:tcPr marL="25949" marR="25949" marT="3707" marB="0" anchor="ctr"/>
                </a:tc>
                <a:tc>
                  <a:txBody>
                    <a:bodyPr/>
                    <a:lstStyle/>
                    <a:p>
                      <a:pPr algn="l" fontAlgn="ctr">
                        <a:spcBef>
                          <a:spcPts val="0"/>
                        </a:spcBef>
                        <a:spcAft>
                          <a:spcPts val="0"/>
                        </a:spcAft>
                      </a:pPr>
                      <a:r>
                        <a:rPr lang="es-ES" sz="1400" u="none" strike="noStrike">
                          <a:effectLst/>
                        </a:rPr>
                        <a:t>0. Nunca       </a:t>
                      </a:r>
                      <a:br>
                        <a:rPr lang="es-ES" sz="1400" u="none" strike="noStrike">
                          <a:effectLst/>
                        </a:rPr>
                      </a:br>
                      <a:r>
                        <a:rPr lang="es-ES" sz="1400" u="none" strike="noStrike">
                          <a:effectLst/>
                        </a:rPr>
                        <a:t>1. Algunas veces                  </a:t>
                      </a:r>
                      <a:br>
                        <a:rPr lang="es-ES" sz="1400" u="none" strike="noStrike">
                          <a:effectLst/>
                        </a:rPr>
                      </a:br>
                      <a:r>
                        <a:rPr lang="es-ES" sz="1400" u="none" strike="noStrike">
                          <a:effectLst/>
                        </a:rPr>
                        <a:t>2. Casi siempre                                </a:t>
                      </a:r>
                      <a:br>
                        <a:rPr lang="es-ES" sz="1400" u="none" strike="noStrike">
                          <a:effectLst/>
                        </a:rPr>
                      </a:br>
                      <a:r>
                        <a:rPr lang="es-ES" sz="1400" u="none" strike="noStrike">
                          <a:effectLst/>
                        </a:rPr>
                        <a:t>3. Siempre</a:t>
                      </a:r>
                      <a:endParaRPr lang="es-ES" sz="1400" b="0" i="0" u="none" strike="noStrike">
                        <a:effectLst/>
                        <a:latin typeface="Arial" panose="020B0604020202020204" pitchFamily="34" charset="0"/>
                      </a:endParaRPr>
                    </a:p>
                  </a:txBody>
                  <a:tcPr marL="25949" marR="25949" marT="3707" marB="0" anchor="ctr"/>
                </a:tc>
                <a:tc>
                  <a:txBody>
                    <a:bodyPr/>
                    <a:lstStyle/>
                    <a:p>
                      <a:pPr algn="just" fontAlgn="t">
                        <a:spcBef>
                          <a:spcPts val="0"/>
                        </a:spcBef>
                        <a:spcAft>
                          <a:spcPts val="0"/>
                        </a:spcAft>
                      </a:pPr>
                      <a:r>
                        <a:rPr lang="es-ES" sz="1400" u="none" strike="noStrike">
                          <a:effectLst/>
                        </a:rPr>
                        <a:t>¿Se evidencia que el profesor evaluó a los estudiantes con los criterios normativos de evaluación establecidos en el sílabo, a través del aula virtual y aplicativos donde el profesor suba sus productos?</a:t>
                      </a:r>
                      <a:endParaRPr lang="es-ES" sz="1400" b="0" i="0" u="none" strike="noStrike">
                        <a:effectLst/>
                        <a:latin typeface="Arial" panose="020B0604020202020204" pitchFamily="34" charset="0"/>
                      </a:endParaRPr>
                    </a:p>
                  </a:txBody>
                  <a:tcPr marL="25949" marR="25949" marT="3707" marB="0"/>
                </a:tc>
                <a:extLst>
                  <a:ext uri="{0D108BD9-81ED-4DB2-BD59-A6C34878D82A}">
                    <a16:rowId xmlns:a16="http://schemas.microsoft.com/office/drawing/2014/main" xmlns="" val="312138890"/>
                  </a:ext>
                </a:extLst>
              </a:tr>
              <a:tr h="850552">
                <a:tc>
                  <a:txBody>
                    <a:bodyPr/>
                    <a:lstStyle/>
                    <a:p>
                      <a:pPr algn="just" fontAlgn="ctr">
                        <a:spcBef>
                          <a:spcPts val="0"/>
                        </a:spcBef>
                        <a:spcAft>
                          <a:spcPts val="0"/>
                        </a:spcAft>
                      </a:pPr>
                      <a:r>
                        <a:rPr lang="es-EC" sz="1400" u="none" strike="noStrike">
                          <a:effectLst/>
                        </a:rPr>
                        <a:t>Orientación por tutorías</a:t>
                      </a:r>
                      <a:endParaRPr lang="es-EC" sz="1400" b="0" i="0" u="none" strike="noStrike">
                        <a:effectLst/>
                        <a:latin typeface="Arial" panose="020B0604020202020204" pitchFamily="34" charset="0"/>
                      </a:endParaRPr>
                    </a:p>
                  </a:txBody>
                  <a:tcPr marL="25949" marR="25949" marT="3707" marB="0" anchor="ctr"/>
                </a:tc>
                <a:tc>
                  <a:txBody>
                    <a:bodyPr/>
                    <a:lstStyle/>
                    <a:p>
                      <a:pPr algn="l" fontAlgn="ctr">
                        <a:spcBef>
                          <a:spcPts val="0"/>
                        </a:spcBef>
                        <a:spcAft>
                          <a:spcPts val="0"/>
                        </a:spcAft>
                      </a:pPr>
                      <a:r>
                        <a:rPr lang="es-ES" sz="1400" u="none" strike="noStrike">
                          <a:effectLst/>
                        </a:rPr>
                        <a:t>0. Nunca       </a:t>
                      </a:r>
                      <a:br>
                        <a:rPr lang="es-ES" sz="1400" u="none" strike="noStrike">
                          <a:effectLst/>
                        </a:rPr>
                      </a:br>
                      <a:r>
                        <a:rPr lang="es-ES" sz="1400" u="none" strike="noStrike">
                          <a:effectLst/>
                        </a:rPr>
                        <a:t>1. Algunas veces                  </a:t>
                      </a:r>
                      <a:br>
                        <a:rPr lang="es-ES" sz="1400" u="none" strike="noStrike">
                          <a:effectLst/>
                        </a:rPr>
                      </a:br>
                      <a:r>
                        <a:rPr lang="es-ES" sz="1400" u="none" strike="noStrike">
                          <a:effectLst/>
                        </a:rPr>
                        <a:t>2. Casi siempre                                </a:t>
                      </a:r>
                      <a:br>
                        <a:rPr lang="es-ES" sz="1400" u="none" strike="noStrike">
                          <a:effectLst/>
                        </a:rPr>
                      </a:br>
                      <a:r>
                        <a:rPr lang="es-ES" sz="1400" u="none" strike="noStrike">
                          <a:effectLst/>
                        </a:rPr>
                        <a:t>3. Siempre</a:t>
                      </a:r>
                      <a:endParaRPr lang="es-ES" sz="1400" b="0" i="0" u="none" strike="noStrike">
                        <a:effectLst/>
                        <a:latin typeface="Arial" panose="020B0604020202020204" pitchFamily="34" charset="0"/>
                      </a:endParaRPr>
                    </a:p>
                  </a:txBody>
                  <a:tcPr marL="25949" marR="25949" marT="3707" marB="0" anchor="ctr"/>
                </a:tc>
                <a:tc>
                  <a:txBody>
                    <a:bodyPr/>
                    <a:lstStyle/>
                    <a:p>
                      <a:pPr algn="just" fontAlgn="ctr">
                        <a:spcBef>
                          <a:spcPts val="0"/>
                        </a:spcBef>
                        <a:spcAft>
                          <a:spcPts val="0"/>
                        </a:spcAft>
                      </a:pPr>
                      <a:r>
                        <a:rPr lang="es-ES" sz="1400" u="none" strike="noStrike">
                          <a:effectLst/>
                        </a:rPr>
                        <a:t>¿Se evidencia que el profesor ha realizado tutorías a los estudiantes, a través de las plataformas institucionales?</a:t>
                      </a:r>
                      <a:endParaRPr lang="es-ES" sz="1400" b="0" i="0" u="none" strike="noStrike">
                        <a:effectLst/>
                        <a:latin typeface="Arial" panose="020B0604020202020204" pitchFamily="34" charset="0"/>
                      </a:endParaRPr>
                    </a:p>
                  </a:txBody>
                  <a:tcPr marL="25949" marR="25949" marT="3707" marB="0" anchor="ctr"/>
                </a:tc>
                <a:extLst>
                  <a:ext uri="{0D108BD9-81ED-4DB2-BD59-A6C34878D82A}">
                    <a16:rowId xmlns:a16="http://schemas.microsoft.com/office/drawing/2014/main" xmlns="" val="3919727742"/>
                  </a:ext>
                </a:extLst>
              </a:tr>
              <a:tr h="1504666">
                <a:tc>
                  <a:txBody>
                    <a:bodyPr/>
                    <a:lstStyle/>
                    <a:p>
                      <a:pPr algn="just" fontAlgn="ctr">
                        <a:spcBef>
                          <a:spcPts val="0"/>
                        </a:spcBef>
                        <a:spcAft>
                          <a:spcPts val="0"/>
                        </a:spcAft>
                      </a:pPr>
                      <a:r>
                        <a:rPr lang="es-EC" sz="1400" u="none" strike="noStrike" dirty="0">
                          <a:effectLst/>
                        </a:rPr>
                        <a:t>Investigación</a:t>
                      </a:r>
                      <a:endParaRPr lang="es-EC" sz="1400" b="0" i="0" u="none" strike="noStrike" dirty="0">
                        <a:effectLst/>
                        <a:latin typeface="Arial" panose="020B0604020202020204" pitchFamily="34" charset="0"/>
                      </a:endParaRPr>
                    </a:p>
                  </a:txBody>
                  <a:tcPr marL="25949" marR="25949" marT="3707" marB="0" anchor="ctr"/>
                </a:tc>
                <a:tc>
                  <a:txBody>
                    <a:bodyPr/>
                    <a:lstStyle/>
                    <a:p>
                      <a:pPr algn="l" fontAlgn="ctr">
                        <a:spcBef>
                          <a:spcPts val="0"/>
                        </a:spcBef>
                        <a:spcAft>
                          <a:spcPts val="0"/>
                        </a:spcAft>
                      </a:pPr>
                      <a:r>
                        <a:rPr lang="es-EC" sz="1400" u="none" strike="noStrike">
                          <a:effectLst/>
                        </a:rPr>
                        <a:t>0. No</a:t>
                      </a:r>
                      <a:br>
                        <a:rPr lang="es-EC" sz="1400" u="none" strike="noStrike">
                          <a:effectLst/>
                        </a:rPr>
                      </a:br>
                      <a:r>
                        <a:rPr lang="es-EC" sz="1400" u="none" strike="noStrike">
                          <a:effectLst/>
                        </a:rPr>
                        <a:t>3. Si</a:t>
                      </a:r>
                      <a:endParaRPr lang="es-EC" sz="1400" b="0" i="0" u="none" strike="noStrike">
                        <a:effectLst/>
                        <a:latin typeface="Arial" panose="020B0604020202020204" pitchFamily="34" charset="0"/>
                      </a:endParaRPr>
                    </a:p>
                  </a:txBody>
                  <a:tcPr marL="25949" marR="25949" marT="3707" marB="0" anchor="ctr"/>
                </a:tc>
                <a:tc>
                  <a:txBody>
                    <a:bodyPr/>
                    <a:lstStyle/>
                    <a:p>
                      <a:pPr algn="just" fontAlgn="b">
                        <a:spcBef>
                          <a:spcPts val="0"/>
                        </a:spcBef>
                        <a:spcAft>
                          <a:spcPts val="0"/>
                        </a:spcAft>
                      </a:pPr>
                      <a:r>
                        <a:rPr lang="es-ES" sz="1400" u="none" strike="noStrike" dirty="0">
                          <a:effectLst/>
                        </a:rPr>
                        <a:t>¿Se evidencia que el profesor durante el periodo académico ha generado el/los productos de las actividades planificadas para el periodo académico: informes de avances de investigación con respecto a: generación de libros, capítulos de libros, artículo científico en una revista indexada (bases regionales o de impacto mundial), patentes de propiedad intelectual, ¿en función de las horas asignadas?</a:t>
                      </a:r>
                    </a:p>
                  </a:txBody>
                  <a:tcPr marL="25949" marR="25949" marT="3707" marB="0" anchor="b"/>
                </a:tc>
                <a:extLst>
                  <a:ext uri="{0D108BD9-81ED-4DB2-BD59-A6C34878D82A}">
                    <a16:rowId xmlns:a16="http://schemas.microsoft.com/office/drawing/2014/main" xmlns="" val="2097276762"/>
                  </a:ext>
                </a:extLst>
              </a:tr>
            </a:tbl>
          </a:graphicData>
        </a:graphic>
      </p:graphicFrame>
    </p:spTree>
    <p:extLst>
      <p:ext uri="{BB962C8B-B14F-4D97-AF65-F5344CB8AC3E}">
        <p14:creationId xmlns:p14="http://schemas.microsoft.com/office/powerpoint/2010/main" val="42135902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redondeado 8"/>
          <p:cNvSpPr/>
          <p:nvPr/>
        </p:nvSpPr>
        <p:spPr>
          <a:xfrm>
            <a:off x="284417" y="1517246"/>
            <a:ext cx="8317323" cy="875079"/>
          </a:xfrm>
          <a:prstGeom prst="roundRect">
            <a:avLst/>
          </a:prstGeom>
          <a:ln>
            <a:solidFill>
              <a:srgbClr val="FF0000"/>
            </a:solidFill>
          </a:ln>
          <a:effectLst>
            <a:innerShdw blurRad="127000">
              <a:srgbClr val="FF0000"/>
            </a:innerShdw>
          </a:effectLst>
        </p:spPr>
        <p:style>
          <a:lnRef idx="2">
            <a:schemeClr val="accent2"/>
          </a:lnRef>
          <a:fillRef idx="1">
            <a:schemeClr val="lt1"/>
          </a:fillRef>
          <a:effectRef idx="0">
            <a:schemeClr val="accent2"/>
          </a:effectRef>
          <a:fontRef idx="minor">
            <a:schemeClr val="dk1"/>
          </a:fontRef>
        </p:style>
        <p:txBody>
          <a:bodyPr rtlCol="0" anchor="ctr"/>
          <a:lstStyle/>
          <a:p>
            <a:pPr lvl="0" algn="ctr"/>
            <a:r>
              <a:rPr lang="es-ES" sz="2800" b="1">
                <a:solidFill>
                  <a:schemeClr val="tx1"/>
                </a:solidFill>
              </a:rPr>
              <a:t>Actualización 10.4. Instrumentos de Coevaluación de directivo</a:t>
            </a:r>
          </a:p>
        </p:txBody>
      </p:sp>
      <p:pic>
        <p:nvPicPr>
          <p:cNvPr id="2" name="Imagen 1">
            <a:extLst>
              <a:ext uri="{FF2B5EF4-FFF2-40B4-BE49-F238E27FC236}">
                <a16:creationId xmlns:a16="http://schemas.microsoft.com/office/drawing/2014/main" xmlns="" id="{433DAA5C-B3AF-4B5A-A3DC-B346150E2A5E}"/>
              </a:ext>
            </a:extLst>
          </p:cNvPr>
          <p:cNvPicPr>
            <a:picLocks noChangeAspect="1"/>
          </p:cNvPicPr>
          <p:nvPr/>
        </p:nvPicPr>
        <p:blipFill rotWithShape="1">
          <a:blip r:embed="rId2">
            <a:extLst>
              <a:ext uri="{28A0092B-C50C-407E-A947-70E740481C1C}">
                <a14:useLocalDpi xmlns:a14="http://schemas.microsoft.com/office/drawing/2010/main" val="0"/>
              </a:ext>
            </a:extLst>
          </a:blip>
          <a:srcRect t="-1" r="52020" b="-17443"/>
          <a:stretch/>
        </p:blipFill>
        <p:spPr>
          <a:xfrm>
            <a:off x="889936" y="341679"/>
            <a:ext cx="3026609" cy="702194"/>
          </a:xfrm>
          <a:prstGeom prst="rect">
            <a:avLst/>
          </a:prstGeom>
        </p:spPr>
      </p:pic>
      <p:sp>
        <p:nvSpPr>
          <p:cNvPr id="5" name="CuadroTexto 4">
            <a:extLst>
              <a:ext uri="{FF2B5EF4-FFF2-40B4-BE49-F238E27FC236}">
                <a16:creationId xmlns:a16="http://schemas.microsoft.com/office/drawing/2014/main" xmlns="" id="{94E9944A-8817-4410-95FF-655F22BFE916}"/>
              </a:ext>
            </a:extLst>
          </p:cNvPr>
          <p:cNvSpPr txBox="1"/>
          <p:nvPr/>
        </p:nvSpPr>
        <p:spPr>
          <a:xfrm>
            <a:off x="610446" y="2746213"/>
            <a:ext cx="7991294" cy="1200329"/>
          </a:xfrm>
          <a:prstGeom prst="rect">
            <a:avLst/>
          </a:prstGeom>
          <a:noFill/>
        </p:spPr>
        <p:txBody>
          <a:bodyPr wrap="square">
            <a:spAutoFit/>
          </a:bodyPr>
          <a:lstStyle/>
          <a:p>
            <a:pPr algn="just"/>
            <a:r>
              <a:rPr lang="es-ES" sz="2400" dirty="0">
                <a:effectLst/>
                <a:cs typeface="Arial" panose="020B0604020202020204" pitchFamily="34" charset="0"/>
              </a:rPr>
              <a:t>La presente encuesta está dirigida para ser contestada por los/as decanos/as de la Universidad Laica “Eloy Alfaro” de Manabí. </a:t>
            </a:r>
            <a:endParaRPr lang="es-EC" sz="2400" dirty="0">
              <a:effectLst/>
            </a:endParaRPr>
          </a:p>
        </p:txBody>
      </p:sp>
    </p:spTree>
    <p:extLst>
      <p:ext uri="{BB962C8B-B14F-4D97-AF65-F5344CB8AC3E}">
        <p14:creationId xmlns:p14="http://schemas.microsoft.com/office/powerpoint/2010/main" val="21134149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redondeado 8"/>
          <p:cNvSpPr/>
          <p:nvPr/>
        </p:nvSpPr>
        <p:spPr>
          <a:xfrm rot="16200000">
            <a:off x="-2311410" y="3139231"/>
            <a:ext cx="5795489" cy="579538"/>
          </a:xfrm>
          <a:prstGeom prst="roundRect">
            <a:avLst/>
          </a:prstGeom>
          <a:ln>
            <a:solidFill>
              <a:srgbClr val="FF0000"/>
            </a:solidFill>
          </a:ln>
          <a:effectLst>
            <a:innerShdw blurRad="127000">
              <a:srgbClr val="FF0000"/>
            </a:innerShdw>
          </a:effectLst>
        </p:spPr>
        <p:style>
          <a:lnRef idx="2">
            <a:schemeClr val="accent2"/>
          </a:lnRef>
          <a:fillRef idx="1">
            <a:schemeClr val="lt1"/>
          </a:fillRef>
          <a:effectRef idx="0">
            <a:schemeClr val="accent2"/>
          </a:effectRef>
          <a:fontRef idx="minor">
            <a:schemeClr val="dk1"/>
          </a:fontRef>
        </p:style>
        <p:txBody>
          <a:bodyPr rtlCol="0" anchor="ctr"/>
          <a:lstStyle/>
          <a:p>
            <a:pPr lvl="0" algn="ctr"/>
            <a:r>
              <a:rPr lang="es-ES" sz="2800" b="1">
                <a:solidFill>
                  <a:schemeClr val="tx1"/>
                </a:solidFill>
              </a:rPr>
              <a:t>Coevaluación de directivos</a:t>
            </a:r>
          </a:p>
        </p:txBody>
      </p:sp>
      <p:graphicFrame>
        <p:nvGraphicFramePr>
          <p:cNvPr id="3" name="Tabla 2">
            <a:extLst>
              <a:ext uri="{FF2B5EF4-FFF2-40B4-BE49-F238E27FC236}">
                <a16:creationId xmlns:a16="http://schemas.microsoft.com/office/drawing/2014/main" xmlns="" id="{78629221-79E0-422F-AC53-AA9A6694C6C5}"/>
              </a:ext>
            </a:extLst>
          </p:cNvPr>
          <p:cNvGraphicFramePr/>
          <p:nvPr>
            <p:extLst>
              <p:ext uri="{D42A27DB-BD31-4B8C-83A1-F6EECF244321}">
                <p14:modId xmlns:p14="http://schemas.microsoft.com/office/powerpoint/2010/main" val="3555052074"/>
              </p:ext>
            </p:extLst>
          </p:nvPr>
        </p:nvGraphicFramePr>
        <p:xfrm>
          <a:off x="1100668" y="270934"/>
          <a:ext cx="7476066" cy="6129869"/>
        </p:xfrm>
        <a:graphic>
          <a:graphicData uri="http://schemas.openxmlformats.org/drawingml/2006/table">
            <a:tbl>
              <a:tblPr firstRow="1" firstCol="1" bandRow="1">
                <a:tableStyleId>{5940675A-B579-460E-94D1-54222C63F5DA}</a:tableStyleId>
              </a:tblPr>
              <a:tblGrid>
                <a:gridCol w="2621021">
                  <a:extLst>
                    <a:ext uri="{9D8B030D-6E8A-4147-A177-3AD203B41FA5}">
                      <a16:colId xmlns:a16="http://schemas.microsoft.com/office/drawing/2014/main" xmlns="" val="33612594"/>
                    </a:ext>
                  </a:extLst>
                </a:gridCol>
                <a:gridCol w="1372078">
                  <a:extLst>
                    <a:ext uri="{9D8B030D-6E8A-4147-A177-3AD203B41FA5}">
                      <a16:colId xmlns:a16="http://schemas.microsoft.com/office/drawing/2014/main" xmlns="" val="1568055133"/>
                    </a:ext>
                  </a:extLst>
                </a:gridCol>
                <a:gridCol w="3482967">
                  <a:extLst>
                    <a:ext uri="{9D8B030D-6E8A-4147-A177-3AD203B41FA5}">
                      <a16:colId xmlns:a16="http://schemas.microsoft.com/office/drawing/2014/main" xmlns="" val="229101446"/>
                    </a:ext>
                  </a:extLst>
                </a:gridCol>
              </a:tblGrid>
              <a:tr h="670473">
                <a:tc>
                  <a:txBody>
                    <a:bodyPr/>
                    <a:lstStyle/>
                    <a:p>
                      <a:pPr algn="ctr" fontAlgn="ctr">
                        <a:spcBef>
                          <a:spcPts val="0"/>
                        </a:spcBef>
                        <a:spcAft>
                          <a:spcPts val="0"/>
                        </a:spcAft>
                      </a:pPr>
                      <a:r>
                        <a:rPr lang="es-EC" sz="1400" u="none" strike="noStrike">
                          <a:effectLst/>
                        </a:rPr>
                        <a:t>CRITERIO</a:t>
                      </a:r>
                      <a:endParaRPr lang="es-EC" sz="3200" b="0" i="0" u="none" strike="noStrike">
                        <a:effectLst/>
                        <a:latin typeface="Arial" panose="020B0604020202020204" pitchFamily="34" charset="0"/>
                      </a:endParaRPr>
                    </a:p>
                  </a:txBody>
                  <a:tcPr marL="28692" marR="28692" marT="4099" marB="0" anchor="ctr"/>
                </a:tc>
                <a:tc>
                  <a:txBody>
                    <a:bodyPr/>
                    <a:lstStyle/>
                    <a:p>
                      <a:pPr algn="ctr" fontAlgn="ctr">
                        <a:spcBef>
                          <a:spcPts val="0"/>
                        </a:spcBef>
                        <a:spcAft>
                          <a:spcPts val="0"/>
                        </a:spcAft>
                      </a:pPr>
                      <a:r>
                        <a:rPr lang="es-EC" sz="1400" u="none" strike="noStrike">
                          <a:effectLst/>
                        </a:rPr>
                        <a:t>ESCALA</a:t>
                      </a:r>
                      <a:endParaRPr lang="es-EC" sz="3200" b="0" i="0" u="none" strike="noStrike">
                        <a:effectLst/>
                        <a:latin typeface="Arial" panose="020B0604020202020204" pitchFamily="34" charset="0"/>
                      </a:endParaRPr>
                    </a:p>
                  </a:txBody>
                  <a:tcPr marL="28692" marR="28692" marT="4099" marB="0" anchor="ctr"/>
                </a:tc>
                <a:tc>
                  <a:txBody>
                    <a:bodyPr/>
                    <a:lstStyle/>
                    <a:p>
                      <a:pPr algn="ctr" fontAlgn="ctr">
                        <a:spcBef>
                          <a:spcPts val="0"/>
                        </a:spcBef>
                        <a:spcAft>
                          <a:spcPts val="0"/>
                        </a:spcAft>
                      </a:pPr>
                      <a:r>
                        <a:rPr lang="es-EC" sz="1400" u="none" strike="noStrike">
                          <a:effectLst/>
                        </a:rPr>
                        <a:t>DIRECTIVO</a:t>
                      </a:r>
                      <a:endParaRPr lang="es-EC" sz="3200" b="0" i="0" u="none" strike="noStrike">
                        <a:effectLst/>
                        <a:latin typeface="Arial" panose="020B0604020202020204" pitchFamily="34" charset="0"/>
                      </a:endParaRPr>
                    </a:p>
                  </a:txBody>
                  <a:tcPr marL="28692" marR="28692" marT="4099" marB="0" anchor="ctr"/>
                </a:tc>
                <a:extLst>
                  <a:ext uri="{0D108BD9-81ED-4DB2-BD59-A6C34878D82A}">
                    <a16:rowId xmlns:a16="http://schemas.microsoft.com/office/drawing/2014/main" xmlns="" val="4094639148"/>
                  </a:ext>
                </a:extLst>
              </a:tr>
              <a:tr h="1129066">
                <a:tc>
                  <a:txBody>
                    <a:bodyPr/>
                    <a:lstStyle/>
                    <a:p>
                      <a:pPr algn="just" fontAlgn="ctr">
                        <a:spcBef>
                          <a:spcPts val="0"/>
                        </a:spcBef>
                        <a:spcAft>
                          <a:spcPts val="0"/>
                        </a:spcAft>
                      </a:pPr>
                      <a:r>
                        <a:rPr lang="es-EC" sz="1400" u="none" strike="noStrike">
                          <a:effectLst/>
                        </a:rPr>
                        <a:t>Cumplimiento del sílabo</a:t>
                      </a:r>
                      <a:endParaRPr lang="es-EC" sz="3200" b="0" i="0" u="none" strike="noStrike">
                        <a:effectLst/>
                        <a:latin typeface="Arial" panose="020B0604020202020204" pitchFamily="34" charset="0"/>
                      </a:endParaRPr>
                    </a:p>
                  </a:txBody>
                  <a:tcPr marL="28692" marR="28692" marT="4099" marB="0" anchor="ctr"/>
                </a:tc>
                <a:tc>
                  <a:txBody>
                    <a:bodyPr/>
                    <a:lstStyle/>
                    <a:p>
                      <a:pPr marL="347472" indent="-347472" algn="l" fontAlgn="ctr">
                        <a:spcBef>
                          <a:spcPts val="0"/>
                        </a:spcBef>
                        <a:spcAft>
                          <a:spcPts val="0"/>
                        </a:spcAft>
                        <a:buClrTx/>
                        <a:buSzPts val="1100"/>
                        <a:buFont typeface="+mj-lt"/>
                        <a:buAutoNum type="arabicPeriod"/>
                      </a:pPr>
                      <a:r>
                        <a:rPr lang="es-EC" sz="1400" u="none" strike="noStrike">
                          <a:effectLst/>
                        </a:rPr>
                        <a:t>No</a:t>
                      </a:r>
                    </a:p>
                    <a:p>
                      <a:pPr algn="l" fontAlgn="ctr">
                        <a:spcBef>
                          <a:spcPts val="0"/>
                        </a:spcBef>
                        <a:spcAft>
                          <a:spcPts val="0"/>
                        </a:spcAft>
                      </a:pPr>
                      <a:r>
                        <a:rPr lang="es-EC" sz="1400" u="none" strike="noStrike">
                          <a:effectLst/>
                        </a:rPr>
                        <a:t>3. Si</a:t>
                      </a:r>
                      <a:br>
                        <a:rPr lang="es-EC" sz="1400" u="none" strike="noStrike">
                          <a:effectLst/>
                        </a:rPr>
                      </a:br>
                      <a:endParaRPr lang="es-EC" sz="3200" b="0" i="0" u="none" strike="noStrike">
                        <a:effectLst/>
                        <a:latin typeface="Arial" panose="020B0604020202020204" pitchFamily="34" charset="0"/>
                      </a:endParaRPr>
                    </a:p>
                  </a:txBody>
                  <a:tcPr marL="28692" marR="28692" marT="4099" marB="0" anchor="ctr"/>
                </a:tc>
                <a:tc>
                  <a:txBody>
                    <a:bodyPr/>
                    <a:lstStyle/>
                    <a:p>
                      <a:pPr algn="just" fontAlgn="ctr">
                        <a:spcBef>
                          <a:spcPts val="0"/>
                        </a:spcBef>
                        <a:spcAft>
                          <a:spcPts val="0"/>
                        </a:spcAft>
                      </a:pPr>
                      <a:r>
                        <a:rPr lang="es-ES" sz="1400" u="none" strike="noStrike">
                          <a:effectLst/>
                        </a:rPr>
                        <a:t>¿El profesor evidencia la aprobación del sílabo y de ser el caso la guía de estudio, de manera oportuna?</a:t>
                      </a:r>
                      <a:endParaRPr lang="es-ES" sz="3200" b="0" i="0" u="none" strike="noStrike">
                        <a:effectLst/>
                        <a:latin typeface="Arial" panose="020B0604020202020204" pitchFamily="34" charset="0"/>
                      </a:endParaRPr>
                    </a:p>
                  </a:txBody>
                  <a:tcPr marL="28692" marR="28692" marT="4099" marB="0" anchor="ctr"/>
                </a:tc>
                <a:extLst>
                  <a:ext uri="{0D108BD9-81ED-4DB2-BD59-A6C34878D82A}">
                    <a16:rowId xmlns:a16="http://schemas.microsoft.com/office/drawing/2014/main" xmlns="" val="3075805303"/>
                  </a:ext>
                </a:extLst>
              </a:tr>
              <a:tr h="316739">
                <a:tc>
                  <a:txBody>
                    <a:bodyPr/>
                    <a:lstStyle/>
                    <a:p>
                      <a:pPr algn="just" fontAlgn="ctr">
                        <a:spcBef>
                          <a:spcPts val="0"/>
                        </a:spcBef>
                        <a:spcAft>
                          <a:spcPts val="0"/>
                        </a:spcAft>
                      </a:pPr>
                      <a:r>
                        <a:rPr lang="es-EC" sz="1400" u="none" strike="noStrike">
                          <a:effectLst/>
                        </a:rPr>
                        <a:t>Abordaje Didáctico</a:t>
                      </a:r>
                      <a:endParaRPr lang="es-EC" sz="3200" b="0" i="0" u="none" strike="noStrike">
                        <a:effectLst/>
                        <a:latin typeface="Arial" panose="020B0604020202020204" pitchFamily="34" charset="0"/>
                      </a:endParaRPr>
                    </a:p>
                  </a:txBody>
                  <a:tcPr marL="28692" marR="28692" marT="4099" marB="0" anchor="ctr"/>
                </a:tc>
                <a:tc gridSpan="2">
                  <a:txBody>
                    <a:bodyPr/>
                    <a:lstStyle/>
                    <a:p>
                      <a:pPr algn="ctr" fontAlgn="ctr">
                        <a:spcBef>
                          <a:spcPts val="0"/>
                        </a:spcBef>
                        <a:spcAft>
                          <a:spcPts val="0"/>
                        </a:spcAft>
                      </a:pPr>
                      <a:r>
                        <a:rPr lang="es-EC" sz="1400" u="none" strike="noStrike">
                          <a:effectLst/>
                        </a:rPr>
                        <a:t>NO APLICA</a:t>
                      </a:r>
                      <a:endParaRPr lang="es-EC" sz="3200" b="0" i="0" u="none" strike="noStrike">
                        <a:effectLst/>
                        <a:latin typeface="Arial" panose="020B0604020202020204" pitchFamily="34" charset="0"/>
                      </a:endParaRPr>
                    </a:p>
                  </a:txBody>
                  <a:tcPr marL="28692" marR="28692" marT="4099" marB="0" anchor="ctr"/>
                </a:tc>
                <a:tc hMerge="1">
                  <a:txBody>
                    <a:bodyPr/>
                    <a:lstStyle/>
                    <a:p>
                      <a:endParaRPr lang="es-EC"/>
                    </a:p>
                  </a:txBody>
                  <a:tcPr/>
                </a:tc>
                <a:extLst>
                  <a:ext uri="{0D108BD9-81ED-4DB2-BD59-A6C34878D82A}">
                    <a16:rowId xmlns:a16="http://schemas.microsoft.com/office/drawing/2014/main" xmlns="" val="2081265413"/>
                  </a:ext>
                </a:extLst>
              </a:tr>
              <a:tr h="621922">
                <a:tc>
                  <a:txBody>
                    <a:bodyPr/>
                    <a:lstStyle/>
                    <a:p>
                      <a:pPr algn="just" fontAlgn="ctr">
                        <a:spcBef>
                          <a:spcPts val="0"/>
                        </a:spcBef>
                        <a:spcAft>
                          <a:spcPts val="0"/>
                        </a:spcAft>
                      </a:pPr>
                      <a:r>
                        <a:rPr lang="es-EC" sz="1400" u="none" strike="noStrike">
                          <a:effectLst/>
                        </a:rPr>
                        <a:t>Recursos y tecnología educativa</a:t>
                      </a:r>
                      <a:endParaRPr lang="es-EC" sz="3200" b="0" i="0" u="none" strike="noStrike">
                        <a:effectLst/>
                        <a:latin typeface="Arial" panose="020B0604020202020204" pitchFamily="34" charset="0"/>
                      </a:endParaRPr>
                    </a:p>
                  </a:txBody>
                  <a:tcPr marL="28692" marR="28692" marT="4099" marB="0" anchor="ctr"/>
                </a:tc>
                <a:tc gridSpan="2">
                  <a:txBody>
                    <a:bodyPr/>
                    <a:lstStyle/>
                    <a:p>
                      <a:pPr algn="ctr" fontAlgn="ctr">
                        <a:spcBef>
                          <a:spcPts val="0"/>
                        </a:spcBef>
                        <a:spcAft>
                          <a:spcPts val="0"/>
                        </a:spcAft>
                      </a:pPr>
                      <a:r>
                        <a:rPr lang="es-EC" sz="1400" u="none" strike="noStrike">
                          <a:effectLst/>
                        </a:rPr>
                        <a:t>NO APLICA</a:t>
                      </a:r>
                      <a:endParaRPr lang="es-EC" sz="3200" b="0" i="0" u="none" strike="noStrike">
                        <a:effectLst/>
                        <a:latin typeface="Arial" panose="020B0604020202020204" pitchFamily="34" charset="0"/>
                      </a:endParaRPr>
                    </a:p>
                  </a:txBody>
                  <a:tcPr marL="28692" marR="28692" marT="4099" marB="0" anchor="ctr"/>
                </a:tc>
                <a:tc hMerge="1">
                  <a:txBody>
                    <a:bodyPr/>
                    <a:lstStyle/>
                    <a:p>
                      <a:endParaRPr lang="es-EC"/>
                    </a:p>
                  </a:txBody>
                  <a:tcPr/>
                </a:tc>
                <a:extLst>
                  <a:ext uri="{0D108BD9-81ED-4DB2-BD59-A6C34878D82A}">
                    <a16:rowId xmlns:a16="http://schemas.microsoft.com/office/drawing/2014/main" xmlns="" val="3901066247"/>
                  </a:ext>
                </a:extLst>
              </a:tr>
              <a:tr h="316739">
                <a:tc>
                  <a:txBody>
                    <a:bodyPr/>
                    <a:lstStyle/>
                    <a:p>
                      <a:pPr algn="just" fontAlgn="ctr">
                        <a:spcBef>
                          <a:spcPts val="0"/>
                        </a:spcBef>
                        <a:spcAft>
                          <a:spcPts val="0"/>
                        </a:spcAft>
                      </a:pPr>
                      <a:r>
                        <a:rPr lang="es-EC" sz="1400" u="none" strike="noStrike">
                          <a:effectLst/>
                        </a:rPr>
                        <a:t>Estrategias de evaluación</a:t>
                      </a:r>
                      <a:endParaRPr lang="es-EC" sz="3200" b="0" i="0" u="none" strike="noStrike">
                        <a:effectLst/>
                        <a:latin typeface="Arial" panose="020B0604020202020204" pitchFamily="34" charset="0"/>
                      </a:endParaRPr>
                    </a:p>
                  </a:txBody>
                  <a:tcPr marL="28692" marR="28692" marT="4099" marB="0" anchor="ctr"/>
                </a:tc>
                <a:tc gridSpan="2">
                  <a:txBody>
                    <a:bodyPr/>
                    <a:lstStyle/>
                    <a:p>
                      <a:pPr algn="ctr" fontAlgn="ctr">
                        <a:spcBef>
                          <a:spcPts val="0"/>
                        </a:spcBef>
                        <a:spcAft>
                          <a:spcPts val="0"/>
                        </a:spcAft>
                      </a:pPr>
                      <a:r>
                        <a:rPr lang="es-EC" sz="1400" u="none" strike="noStrike">
                          <a:effectLst/>
                        </a:rPr>
                        <a:t>NO APLICA</a:t>
                      </a:r>
                      <a:endParaRPr lang="es-EC" sz="3200" b="0" i="0" u="none" strike="noStrike">
                        <a:effectLst/>
                        <a:latin typeface="Arial" panose="020B0604020202020204" pitchFamily="34" charset="0"/>
                      </a:endParaRPr>
                    </a:p>
                  </a:txBody>
                  <a:tcPr marL="28692" marR="28692" marT="4099" marB="0" anchor="ctr"/>
                </a:tc>
                <a:tc hMerge="1">
                  <a:txBody>
                    <a:bodyPr/>
                    <a:lstStyle/>
                    <a:p>
                      <a:endParaRPr lang="es-EC"/>
                    </a:p>
                  </a:txBody>
                  <a:tcPr/>
                </a:tc>
                <a:extLst>
                  <a:ext uri="{0D108BD9-81ED-4DB2-BD59-A6C34878D82A}">
                    <a16:rowId xmlns:a16="http://schemas.microsoft.com/office/drawing/2014/main" xmlns="" val="1598751035"/>
                  </a:ext>
                </a:extLst>
              </a:tr>
              <a:tr h="1537465">
                <a:tc>
                  <a:txBody>
                    <a:bodyPr/>
                    <a:lstStyle/>
                    <a:p>
                      <a:pPr algn="just" fontAlgn="ctr">
                        <a:spcBef>
                          <a:spcPts val="0"/>
                        </a:spcBef>
                        <a:spcAft>
                          <a:spcPts val="0"/>
                        </a:spcAft>
                      </a:pPr>
                      <a:r>
                        <a:rPr lang="es-EC" sz="1400" u="none" strike="noStrike">
                          <a:effectLst/>
                        </a:rPr>
                        <a:t>Orientación por tutorías</a:t>
                      </a:r>
                      <a:endParaRPr lang="es-EC" sz="3200" b="0" i="0" u="none" strike="noStrike">
                        <a:effectLst/>
                        <a:latin typeface="Arial" panose="020B0604020202020204" pitchFamily="34" charset="0"/>
                      </a:endParaRPr>
                    </a:p>
                  </a:txBody>
                  <a:tcPr marL="28692" marR="28692" marT="4099" marB="0" anchor="ctr"/>
                </a:tc>
                <a:tc>
                  <a:txBody>
                    <a:bodyPr/>
                    <a:lstStyle/>
                    <a:p>
                      <a:pPr algn="l" fontAlgn="ctr">
                        <a:spcBef>
                          <a:spcPts val="0"/>
                        </a:spcBef>
                        <a:spcAft>
                          <a:spcPts val="0"/>
                        </a:spcAft>
                      </a:pPr>
                      <a:r>
                        <a:rPr lang="es-ES" sz="1400" u="none" strike="noStrike">
                          <a:effectLst/>
                        </a:rPr>
                        <a:t>0. Nunca       </a:t>
                      </a:r>
                      <a:br>
                        <a:rPr lang="es-ES" sz="1400" u="none" strike="noStrike">
                          <a:effectLst/>
                        </a:rPr>
                      </a:br>
                      <a:r>
                        <a:rPr lang="es-ES" sz="1400" u="none" strike="noStrike">
                          <a:effectLst/>
                        </a:rPr>
                        <a:t>1. Algunas veces                  </a:t>
                      </a:r>
                      <a:br>
                        <a:rPr lang="es-ES" sz="1400" u="none" strike="noStrike">
                          <a:effectLst/>
                        </a:rPr>
                      </a:br>
                      <a:r>
                        <a:rPr lang="es-ES" sz="1400" u="none" strike="noStrike">
                          <a:effectLst/>
                        </a:rPr>
                        <a:t>2. Casi siempre                                </a:t>
                      </a:r>
                      <a:br>
                        <a:rPr lang="es-ES" sz="1400" u="none" strike="noStrike">
                          <a:effectLst/>
                        </a:rPr>
                      </a:br>
                      <a:r>
                        <a:rPr lang="es-ES" sz="1400" u="none" strike="noStrike">
                          <a:effectLst/>
                        </a:rPr>
                        <a:t>3. Siempre</a:t>
                      </a:r>
                      <a:endParaRPr lang="es-ES" sz="3200" b="0" i="0" u="none" strike="noStrike">
                        <a:effectLst/>
                        <a:latin typeface="Arial" panose="020B0604020202020204" pitchFamily="34" charset="0"/>
                      </a:endParaRPr>
                    </a:p>
                  </a:txBody>
                  <a:tcPr marL="28692" marR="28692" marT="4099" marB="0" anchor="ctr"/>
                </a:tc>
                <a:tc>
                  <a:txBody>
                    <a:bodyPr/>
                    <a:lstStyle/>
                    <a:p>
                      <a:pPr algn="just" fontAlgn="ctr">
                        <a:spcBef>
                          <a:spcPts val="0"/>
                        </a:spcBef>
                        <a:spcAft>
                          <a:spcPts val="0"/>
                        </a:spcAft>
                      </a:pPr>
                      <a:r>
                        <a:rPr lang="es-ES" sz="1400" u="none" strike="noStrike">
                          <a:effectLst/>
                        </a:rPr>
                        <a:t>¿El profesor evidencia el registro de las actividades de tutorías académicas?</a:t>
                      </a:r>
                      <a:endParaRPr lang="es-ES" sz="3200" b="0" i="0" u="none" strike="noStrike">
                        <a:effectLst/>
                        <a:latin typeface="Arial" panose="020B0604020202020204" pitchFamily="34" charset="0"/>
                      </a:endParaRPr>
                    </a:p>
                  </a:txBody>
                  <a:tcPr marL="28692" marR="28692" marT="4099" marB="0" anchor="ctr"/>
                </a:tc>
                <a:extLst>
                  <a:ext uri="{0D108BD9-81ED-4DB2-BD59-A6C34878D82A}">
                    <a16:rowId xmlns:a16="http://schemas.microsoft.com/office/drawing/2014/main" xmlns="" val="3882520832"/>
                  </a:ext>
                </a:extLst>
              </a:tr>
              <a:tr h="1537465">
                <a:tc>
                  <a:txBody>
                    <a:bodyPr/>
                    <a:lstStyle/>
                    <a:p>
                      <a:pPr algn="just" fontAlgn="ctr">
                        <a:spcBef>
                          <a:spcPts val="0"/>
                        </a:spcBef>
                        <a:spcAft>
                          <a:spcPts val="0"/>
                        </a:spcAft>
                      </a:pPr>
                      <a:r>
                        <a:rPr lang="es-EC" sz="1400" u="none" strike="noStrike">
                          <a:effectLst/>
                        </a:rPr>
                        <a:t>Seguimiento de prácticas preprofesionales</a:t>
                      </a:r>
                      <a:endParaRPr lang="es-EC" sz="3200" b="0" i="0" u="none" strike="noStrike">
                        <a:effectLst/>
                        <a:latin typeface="Arial" panose="020B0604020202020204" pitchFamily="34" charset="0"/>
                      </a:endParaRPr>
                    </a:p>
                  </a:txBody>
                  <a:tcPr marL="28692" marR="28692" marT="4099" marB="0" anchor="ctr"/>
                </a:tc>
                <a:tc>
                  <a:txBody>
                    <a:bodyPr/>
                    <a:lstStyle/>
                    <a:p>
                      <a:pPr algn="l" fontAlgn="t">
                        <a:spcBef>
                          <a:spcPts val="0"/>
                        </a:spcBef>
                        <a:spcAft>
                          <a:spcPts val="0"/>
                        </a:spcAft>
                      </a:pPr>
                      <a:r>
                        <a:rPr lang="es-ES" sz="1400" u="none" strike="noStrike">
                          <a:effectLst/>
                        </a:rPr>
                        <a:t>0. Nunca       </a:t>
                      </a:r>
                      <a:br>
                        <a:rPr lang="es-ES" sz="1400" u="none" strike="noStrike">
                          <a:effectLst/>
                        </a:rPr>
                      </a:br>
                      <a:r>
                        <a:rPr lang="es-ES" sz="1400" u="none" strike="noStrike">
                          <a:effectLst/>
                        </a:rPr>
                        <a:t>1. Algunas veces                  </a:t>
                      </a:r>
                      <a:br>
                        <a:rPr lang="es-ES" sz="1400" u="none" strike="noStrike">
                          <a:effectLst/>
                        </a:rPr>
                      </a:br>
                      <a:r>
                        <a:rPr lang="es-ES" sz="1400" u="none" strike="noStrike">
                          <a:effectLst/>
                        </a:rPr>
                        <a:t>2. Casi siempre                                </a:t>
                      </a:r>
                      <a:br>
                        <a:rPr lang="es-ES" sz="1400" u="none" strike="noStrike">
                          <a:effectLst/>
                        </a:rPr>
                      </a:br>
                      <a:r>
                        <a:rPr lang="es-ES" sz="1400" u="none" strike="noStrike">
                          <a:effectLst/>
                        </a:rPr>
                        <a:t>3. Siempre</a:t>
                      </a:r>
                      <a:endParaRPr lang="es-ES" sz="3200" b="0" i="0" u="none" strike="noStrike">
                        <a:effectLst/>
                        <a:latin typeface="Arial" panose="020B0604020202020204" pitchFamily="34" charset="0"/>
                      </a:endParaRPr>
                    </a:p>
                  </a:txBody>
                  <a:tcPr marL="28692" marR="28692" marT="4099" marB="0"/>
                </a:tc>
                <a:tc>
                  <a:txBody>
                    <a:bodyPr/>
                    <a:lstStyle/>
                    <a:p>
                      <a:pPr algn="just" fontAlgn="ctr">
                        <a:spcBef>
                          <a:spcPts val="0"/>
                        </a:spcBef>
                        <a:spcAft>
                          <a:spcPts val="0"/>
                        </a:spcAft>
                      </a:pPr>
                      <a:r>
                        <a:rPr lang="es-ES" sz="1400" u="none" strike="noStrike" dirty="0">
                          <a:effectLst/>
                        </a:rPr>
                        <a:t>¿El profesor evidencia registro de las actividades de supervisión de prácticas preprofesionales?</a:t>
                      </a:r>
                      <a:endParaRPr lang="es-ES" sz="3200" b="0" i="0" u="none" strike="noStrike" dirty="0">
                        <a:effectLst/>
                        <a:latin typeface="Arial" panose="020B0604020202020204" pitchFamily="34" charset="0"/>
                      </a:endParaRPr>
                    </a:p>
                  </a:txBody>
                  <a:tcPr marL="28692" marR="28692" marT="4099" marB="0" anchor="ctr"/>
                </a:tc>
                <a:extLst>
                  <a:ext uri="{0D108BD9-81ED-4DB2-BD59-A6C34878D82A}">
                    <a16:rowId xmlns:a16="http://schemas.microsoft.com/office/drawing/2014/main" xmlns="" val="29004685"/>
                  </a:ext>
                </a:extLst>
              </a:tr>
            </a:tbl>
          </a:graphicData>
        </a:graphic>
      </p:graphicFrame>
    </p:spTree>
    <p:extLst>
      <p:ext uri="{BB962C8B-B14F-4D97-AF65-F5344CB8AC3E}">
        <p14:creationId xmlns:p14="http://schemas.microsoft.com/office/powerpoint/2010/main" val="3301714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19070499-1922-49B0-AC28-C8A9CE8ED349}"/>
              </a:ext>
            </a:extLst>
          </p:cNvPr>
          <p:cNvPicPr>
            <a:picLocks noChangeAspect="1"/>
          </p:cNvPicPr>
          <p:nvPr/>
        </p:nvPicPr>
        <p:blipFill rotWithShape="1">
          <a:blip r:embed="rId2">
            <a:extLst>
              <a:ext uri="{28A0092B-C50C-407E-A947-70E740481C1C}">
                <a14:useLocalDpi xmlns:a14="http://schemas.microsoft.com/office/drawing/2010/main" val="0"/>
              </a:ext>
            </a:extLst>
          </a:blip>
          <a:srcRect t="-1" r="52020" b="-17443"/>
          <a:stretch/>
        </p:blipFill>
        <p:spPr>
          <a:xfrm>
            <a:off x="889936" y="341679"/>
            <a:ext cx="3026609" cy="702194"/>
          </a:xfrm>
          <a:prstGeom prst="rect">
            <a:avLst/>
          </a:prstGeom>
        </p:spPr>
      </p:pic>
      <p:graphicFrame>
        <p:nvGraphicFramePr>
          <p:cNvPr id="2" name="Diagrama 1">
            <a:extLst>
              <a:ext uri="{FF2B5EF4-FFF2-40B4-BE49-F238E27FC236}">
                <a16:creationId xmlns:a16="http://schemas.microsoft.com/office/drawing/2014/main" xmlns="" id="{0761E73B-44A0-493C-8FC6-0CCD80180FA2}"/>
              </a:ext>
            </a:extLst>
          </p:cNvPr>
          <p:cNvGraphicFramePr/>
          <p:nvPr>
            <p:extLst>
              <p:ext uri="{D42A27DB-BD31-4B8C-83A1-F6EECF244321}">
                <p14:modId xmlns:p14="http://schemas.microsoft.com/office/powerpoint/2010/main" val="3353925948"/>
              </p:ext>
            </p:extLst>
          </p:nvPr>
        </p:nvGraphicFramePr>
        <p:xfrm>
          <a:off x="88217" y="1055321"/>
          <a:ext cx="8950588" cy="546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Elipse 6">
            <a:extLst>
              <a:ext uri="{FF2B5EF4-FFF2-40B4-BE49-F238E27FC236}">
                <a16:creationId xmlns:a16="http://schemas.microsoft.com/office/drawing/2014/main" xmlns="" id="{6CA7B6D3-7495-4DFE-8872-BABB2A270E07}"/>
              </a:ext>
            </a:extLst>
          </p:cNvPr>
          <p:cNvSpPr/>
          <p:nvPr/>
        </p:nvSpPr>
        <p:spPr>
          <a:xfrm>
            <a:off x="3082668" y="3785821"/>
            <a:ext cx="2961686" cy="1222409"/>
          </a:xfrm>
          <a:prstGeom prst="ellipse">
            <a:avLst/>
          </a:prstGeom>
          <a:no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s-EC"/>
          </a:p>
        </p:txBody>
      </p:sp>
    </p:spTree>
    <p:extLst>
      <p:ext uri="{BB962C8B-B14F-4D97-AF65-F5344CB8AC3E}">
        <p14:creationId xmlns:p14="http://schemas.microsoft.com/office/powerpoint/2010/main" val="24498393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redondeado 8"/>
          <p:cNvSpPr/>
          <p:nvPr/>
        </p:nvSpPr>
        <p:spPr>
          <a:xfrm rot="16200000">
            <a:off x="-2311410" y="3139231"/>
            <a:ext cx="5795489" cy="579538"/>
          </a:xfrm>
          <a:prstGeom prst="roundRect">
            <a:avLst/>
          </a:prstGeom>
          <a:ln>
            <a:solidFill>
              <a:srgbClr val="FF0000"/>
            </a:solidFill>
          </a:ln>
          <a:effectLst>
            <a:innerShdw blurRad="127000">
              <a:srgbClr val="FF0000"/>
            </a:innerShdw>
          </a:effectLst>
        </p:spPr>
        <p:style>
          <a:lnRef idx="2">
            <a:schemeClr val="accent2"/>
          </a:lnRef>
          <a:fillRef idx="1">
            <a:schemeClr val="lt1"/>
          </a:fillRef>
          <a:effectRef idx="0">
            <a:schemeClr val="accent2"/>
          </a:effectRef>
          <a:fontRef idx="minor">
            <a:schemeClr val="dk1"/>
          </a:fontRef>
        </p:style>
        <p:txBody>
          <a:bodyPr rtlCol="0" anchor="ctr"/>
          <a:lstStyle/>
          <a:p>
            <a:pPr lvl="0" algn="ctr"/>
            <a:r>
              <a:rPr lang="es-ES" sz="2800" b="1">
                <a:solidFill>
                  <a:schemeClr val="tx1"/>
                </a:solidFill>
              </a:rPr>
              <a:t>Coevaluación de directivos</a:t>
            </a:r>
          </a:p>
        </p:txBody>
      </p:sp>
      <p:graphicFrame>
        <p:nvGraphicFramePr>
          <p:cNvPr id="3" name="Tabla 2">
            <a:extLst>
              <a:ext uri="{FF2B5EF4-FFF2-40B4-BE49-F238E27FC236}">
                <a16:creationId xmlns:a16="http://schemas.microsoft.com/office/drawing/2014/main" xmlns="" id="{15932458-F937-4987-B0A7-ED3098FB06ED}"/>
              </a:ext>
            </a:extLst>
          </p:cNvPr>
          <p:cNvGraphicFramePr/>
          <p:nvPr>
            <p:extLst>
              <p:ext uri="{D42A27DB-BD31-4B8C-83A1-F6EECF244321}">
                <p14:modId xmlns:p14="http://schemas.microsoft.com/office/powerpoint/2010/main" val="3747606021"/>
              </p:ext>
            </p:extLst>
          </p:nvPr>
        </p:nvGraphicFramePr>
        <p:xfrm>
          <a:off x="1202268" y="355600"/>
          <a:ext cx="7408332" cy="5971146"/>
        </p:xfrm>
        <a:graphic>
          <a:graphicData uri="http://schemas.openxmlformats.org/drawingml/2006/table">
            <a:tbl>
              <a:tblPr firstRow="1" firstCol="1" bandRow="1">
                <a:tableStyleId>{5940675A-B579-460E-94D1-54222C63F5DA}</a:tableStyleId>
              </a:tblPr>
              <a:tblGrid>
                <a:gridCol w="2597275">
                  <a:extLst>
                    <a:ext uri="{9D8B030D-6E8A-4147-A177-3AD203B41FA5}">
                      <a16:colId xmlns:a16="http://schemas.microsoft.com/office/drawing/2014/main" xmlns="" val="2707961098"/>
                    </a:ext>
                  </a:extLst>
                </a:gridCol>
                <a:gridCol w="1359646">
                  <a:extLst>
                    <a:ext uri="{9D8B030D-6E8A-4147-A177-3AD203B41FA5}">
                      <a16:colId xmlns:a16="http://schemas.microsoft.com/office/drawing/2014/main" xmlns="" val="2201132196"/>
                    </a:ext>
                  </a:extLst>
                </a:gridCol>
                <a:gridCol w="3451411">
                  <a:extLst>
                    <a:ext uri="{9D8B030D-6E8A-4147-A177-3AD203B41FA5}">
                      <a16:colId xmlns:a16="http://schemas.microsoft.com/office/drawing/2014/main" xmlns="" val="1029214637"/>
                    </a:ext>
                  </a:extLst>
                </a:gridCol>
              </a:tblGrid>
              <a:tr h="586994">
                <a:tc>
                  <a:txBody>
                    <a:bodyPr/>
                    <a:lstStyle/>
                    <a:p>
                      <a:pPr algn="ctr" fontAlgn="ctr">
                        <a:spcBef>
                          <a:spcPts val="0"/>
                        </a:spcBef>
                        <a:spcAft>
                          <a:spcPts val="0"/>
                        </a:spcAft>
                      </a:pPr>
                      <a:r>
                        <a:rPr lang="es-EC" sz="1400" u="none" strike="noStrike">
                          <a:effectLst/>
                        </a:rPr>
                        <a:t>CRITERIO</a:t>
                      </a:r>
                      <a:endParaRPr lang="es-EC" sz="3200" b="0" i="0" u="none" strike="noStrike">
                        <a:effectLst/>
                        <a:latin typeface="Arial" panose="020B0604020202020204" pitchFamily="34" charset="0"/>
                      </a:endParaRPr>
                    </a:p>
                  </a:txBody>
                  <a:tcPr marL="28692" marR="28692" marT="4099" marB="0" anchor="ctr"/>
                </a:tc>
                <a:tc>
                  <a:txBody>
                    <a:bodyPr/>
                    <a:lstStyle/>
                    <a:p>
                      <a:pPr algn="ctr" fontAlgn="ctr">
                        <a:spcBef>
                          <a:spcPts val="0"/>
                        </a:spcBef>
                        <a:spcAft>
                          <a:spcPts val="0"/>
                        </a:spcAft>
                      </a:pPr>
                      <a:r>
                        <a:rPr lang="es-EC" sz="1400" u="none" strike="noStrike">
                          <a:effectLst/>
                        </a:rPr>
                        <a:t>ESCALA</a:t>
                      </a:r>
                      <a:endParaRPr lang="es-EC" sz="3200" b="0" i="0" u="none" strike="noStrike">
                        <a:effectLst/>
                        <a:latin typeface="Arial" panose="020B0604020202020204" pitchFamily="34" charset="0"/>
                      </a:endParaRPr>
                    </a:p>
                  </a:txBody>
                  <a:tcPr marL="28692" marR="28692" marT="4099" marB="0" anchor="ctr"/>
                </a:tc>
                <a:tc>
                  <a:txBody>
                    <a:bodyPr/>
                    <a:lstStyle/>
                    <a:p>
                      <a:pPr algn="ctr" fontAlgn="ctr">
                        <a:spcBef>
                          <a:spcPts val="0"/>
                        </a:spcBef>
                        <a:spcAft>
                          <a:spcPts val="0"/>
                        </a:spcAft>
                      </a:pPr>
                      <a:r>
                        <a:rPr lang="es-EC" sz="1400" u="none" strike="noStrike">
                          <a:effectLst/>
                        </a:rPr>
                        <a:t>DIRECTIVO</a:t>
                      </a:r>
                      <a:endParaRPr lang="es-EC" sz="3200" b="0" i="0" u="none" strike="noStrike">
                        <a:effectLst/>
                        <a:latin typeface="Arial" panose="020B0604020202020204" pitchFamily="34" charset="0"/>
                      </a:endParaRPr>
                    </a:p>
                  </a:txBody>
                  <a:tcPr marL="28692" marR="28692" marT="4099" marB="0" anchor="ctr"/>
                </a:tc>
                <a:extLst>
                  <a:ext uri="{0D108BD9-81ED-4DB2-BD59-A6C34878D82A}">
                    <a16:rowId xmlns:a16="http://schemas.microsoft.com/office/drawing/2014/main" xmlns="" val="833706561"/>
                  </a:ext>
                </a:extLst>
              </a:tr>
              <a:tr h="1346038">
                <a:tc>
                  <a:txBody>
                    <a:bodyPr/>
                    <a:lstStyle/>
                    <a:p>
                      <a:pPr algn="just" fontAlgn="ctr">
                        <a:spcBef>
                          <a:spcPts val="0"/>
                        </a:spcBef>
                        <a:spcAft>
                          <a:spcPts val="0"/>
                        </a:spcAft>
                      </a:pPr>
                      <a:r>
                        <a:rPr lang="es-EC" sz="1400" u="none" strike="noStrike">
                          <a:effectLst/>
                        </a:rPr>
                        <a:t>Dirección de titulación</a:t>
                      </a:r>
                      <a:endParaRPr lang="es-EC" sz="3200" b="0" i="0" u="none" strike="noStrike">
                        <a:effectLst/>
                        <a:latin typeface="Arial" panose="020B0604020202020204" pitchFamily="34" charset="0"/>
                      </a:endParaRPr>
                    </a:p>
                  </a:txBody>
                  <a:tcPr marL="28692" marR="28692" marT="4099" marB="0" anchor="ctr"/>
                </a:tc>
                <a:tc>
                  <a:txBody>
                    <a:bodyPr/>
                    <a:lstStyle/>
                    <a:p>
                      <a:pPr algn="l" fontAlgn="t">
                        <a:spcBef>
                          <a:spcPts val="0"/>
                        </a:spcBef>
                        <a:spcAft>
                          <a:spcPts val="0"/>
                        </a:spcAft>
                      </a:pPr>
                      <a:r>
                        <a:rPr lang="es-ES" sz="1400" u="none" strike="noStrike">
                          <a:effectLst/>
                        </a:rPr>
                        <a:t>0. Nunca       </a:t>
                      </a:r>
                      <a:br>
                        <a:rPr lang="es-ES" sz="1400" u="none" strike="noStrike">
                          <a:effectLst/>
                        </a:rPr>
                      </a:br>
                      <a:r>
                        <a:rPr lang="es-ES" sz="1400" u="none" strike="noStrike">
                          <a:effectLst/>
                        </a:rPr>
                        <a:t>1. Algunas veces                  </a:t>
                      </a:r>
                      <a:br>
                        <a:rPr lang="es-ES" sz="1400" u="none" strike="noStrike">
                          <a:effectLst/>
                        </a:rPr>
                      </a:br>
                      <a:r>
                        <a:rPr lang="es-ES" sz="1400" u="none" strike="noStrike">
                          <a:effectLst/>
                        </a:rPr>
                        <a:t>2. Casi siempre                                </a:t>
                      </a:r>
                      <a:br>
                        <a:rPr lang="es-ES" sz="1400" u="none" strike="noStrike">
                          <a:effectLst/>
                        </a:rPr>
                      </a:br>
                      <a:r>
                        <a:rPr lang="es-ES" sz="1400" u="none" strike="noStrike">
                          <a:effectLst/>
                        </a:rPr>
                        <a:t>3. Siempre</a:t>
                      </a:r>
                      <a:endParaRPr lang="es-ES" sz="3200" b="0" i="0" u="none" strike="noStrike">
                        <a:effectLst/>
                        <a:latin typeface="Arial" panose="020B0604020202020204" pitchFamily="34" charset="0"/>
                      </a:endParaRPr>
                    </a:p>
                  </a:txBody>
                  <a:tcPr marL="28692" marR="28692" marT="4099" marB="0"/>
                </a:tc>
                <a:tc>
                  <a:txBody>
                    <a:bodyPr/>
                    <a:lstStyle/>
                    <a:p>
                      <a:pPr algn="just" fontAlgn="ctr">
                        <a:spcBef>
                          <a:spcPts val="0"/>
                        </a:spcBef>
                        <a:spcAft>
                          <a:spcPts val="0"/>
                        </a:spcAft>
                      </a:pPr>
                      <a:r>
                        <a:rPr lang="es-ES" sz="1400" u="none" strike="noStrike" dirty="0">
                          <a:effectLst/>
                        </a:rPr>
                        <a:t>¿El profesor evidencia el registro de actividades de seguimiento y dirección de trabajos de titulación?</a:t>
                      </a:r>
                      <a:endParaRPr lang="es-ES" sz="3200" b="0" i="0" u="none" strike="noStrike" dirty="0">
                        <a:effectLst/>
                        <a:latin typeface="Arial" panose="020B0604020202020204" pitchFamily="34" charset="0"/>
                      </a:endParaRPr>
                    </a:p>
                  </a:txBody>
                  <a:tcPr marL="28692" marR="28692" marT="4099" marB="0" anchor="ctr"/>
                </a:tc>
                <a:extLst>
                  <a:ext uri="{0D108BD9-81ED-4DB2-BD59-A6C34878D82A}">
                    <a16:rowId xmlns:a16="http://schemas.microsoft.com/office/drawing/2014/main" xmlns="" val="164029469"/>
                  </a:ext>
                </a:extLst>
              </a:tr>
              <a:tr h="1346038">
                <a:tc>
                  <a:txBody>
                    <a:bodyPr/>
                    <a:lstStyle/>
                    <a:p>
                      <a:pPr algn="just" fontAlgn="ctr">
                        <a:spcBef>
                          <a:spcPts val="0"/>
                        </a:spcBef>
                        <a:spcAft>
                          <a:spcPts val="0"/>
                        </a:spcAft>
                      </a:pPr>
                      <a:r>
                        <a:rPr lang="es-ES" sz="1400" u="none" strike="noStrike">
                          <a:effectLst/>
                        </a:rPr>
                        <a:t>Cumplimiento con la ejecución de vinculación</a:t>
                      </a:r>
                      <a:endParaRPr lang="es-ES" sz="3200" b="0" i="0" u="none" strike="noStrike">
                        <a:effectLst/>
                        <a:latin typeface="Arial" panose="020B0604020202020204" pitchFamily="34" charset="0"/>
                      </a:endParaRPr>
                    </a:p>
                  </a:txBody>
                  <a:tcPr marL="28692" marR="28692" marT="4099" marB="0" anchor="ctr"/>
                </a:tc>
                <a:tc>
                  <a:txBody>
                    <a:bodyPr/>
                    <a:lstStyle/>
                    <a:p>
                      <a:pPr algn="l" fontAlgn="t">
                        <a:spcBef>
                          <a:spcPts val="0"/>
                        </a:spcBef>
                        <a:spcAft>
                          <a:spcPts val="0"/>
                        </a:spcAft>
                      </a:pPr>
                      <a:r>
                        <a:rPr lang="es-ES" sz="1400" u="none" strike="noStrike">
                          <a:effectLst/>
                        </a:rPr>
                        <a:t>0. Nunca       </a:t>
                      </a:r>
                      <a:br>
                        <a:rPr lang="es-ES" sz="1400" u="none" strike="noStrike">
                          <a:effectLst/>
                        </a:rPr>
                      </a:br>
                      <a:r>
                        <a:rPr lang="es-ES" sz="1400" u="none" strike="noStrike">
                          <a:effectLst/>
                        </a:rPr>
                        <a:t>1. Algunas veces                  </a:t>
                      </a:r>
                      <a:br>
                        <a:rPr lang="es-ES" sz="1400" u="none" strike="noStrike">
                          <a:effectLst/>
                        </a:rPr>
                      </a:br>
                      <a:r>
                        <a:rPr lang="es-ES" sz="1400" u="none" strike="noStrike">
                          <a:effectLst/>
                        </a:rPr>
                        <a:t>2. Casi siempre                                </a:t>
                      </a:r>
                      <a:br>
                        <a:rPr lang="es-ES" sz="1400" u="none" strike="noStrike">
                          <a:effectLst/>
                        </a:rPr>
                      </a:br>
                      <a:r>
                        <a:rPr lang="es-ES" sz="1400" u="none" strike="noStrike">
                          <a:effectLst/>
                        </a:rPr>
                        <a:t>3. Siempre</a:t>
                      </a:r>
                      <a:endParaRPr lang="es-ES" sz="3200" b="0" i="0" u="none" strike="noStrike">
                        <a:effectLst/>
                        <a:latin typeface="Arial" panose="020B0604020202020204" pitchFamily="34" charset="0"/>
                      </a:endParaRPr>
                    </a:p>
                  </a:txBody>
                  <a:tcPr marL="28692" marR="28692" marT="4099" marB="0"/>
                </a:tc>
                <a:tc>
                  <a:txBody>
                    <a:bodyPr/>
                    <a:lstStyle/>
                    <a:p>
                      <a:pPr algn="just" fontAlgn="ctr">
                        <a:spcBef>
                          <a:spcPts val="0"/>
                        </a:spcBef>
                        <a:spcAft>
                          <a:spcPts val="0"/>
                        </a:spcAft>
                      </a:pPr>
                      <a:r>
                        <a:rPr lang="es-ES" sz="1400" u="none" strike="noStrike">
                          <a:effectLst/>
                        </a:rPr>
                        <a:t>¿El profesor evidencia haber realizado las visitas de acompañamiento, acorde a lo establecido en la planificación del proyecto de vinculación y su propósito académico y social?</a:t>
                      </a:r>
                      <a:endParaRPr lang="es-ES" sz="3200" b="0" i="0" u="none" strike="noStrike">
                        <a:effectLst/>
                        <a:latin typeface="Arial" panose="020B0604020202020204" pitchFamily="34" charset="0"/>
                      </a:endParaRPr>
                    </a:p>
                  </a:txBody>
                  <a:tcPr marL="28692" marR="28692" marT="4099" marB="0" anchor="ctr"/>
                </a:tc>
                <a:extLst>
                  <a:ext uri="{0D108BD9-81ED-4DB2-BD59-A6C34878D82A}">
                    <a16:rowId xmlns:a16="http://schemas.microsoft.com/office/drawing/2014/main" xmlns="" val="208606910"/>
                  </a:ext>
                </a:extLst>
              </a:tr>
              <a:tr h="1346038">
                <a:tc>
                  <a:txBody>
                    <a:bodyPr/>
                    <a:lstStyle/>
                    <a:p>
                      <a:pPr algn="just" fontAlgn="ctr">
                        <a:spcBef>
                          <a:spcPts val="0"/>
                        </a:spcBef>
                        <a:spcAft>
                          <a:spcPts val="0"/>
                        </a:spcAft>
                      </a:pPr>
                      <a:r>
                        <a:rPr lang="es-EC" sz="1400" u="none" strike="noStrike">
                          <a:effectLst/>
                        </a:rPr>
                        <a:t>Cumplimiento de responsabilidades</a:t>
                      </a:r>
                      <a:endParaRPr lang="es-EC" sz="3200" b="0" i="0" u="none" strike="noStrike">
                        <a:effectLst/>
                        <a:latin typeface="Arial" panose="020B0604020202020204" pitchFamily="34" charset="0"/>
                      </a:endParaRPr>
                    </a:p>
                  </a:txBody>
                  <a:tcPr marL="28692" marR="28692" marT="4099" marB="0" anchor="ctr"/>
                </a:tc>
                <a:tc>
                  <a:txBody>
                    <a:bodyPr/>
                    <a:lstStyle/>
                    <a:p>
                      <a:pPr algn="l" fontAlgn="ctr">
                        <a:spcBef>
                          <a:spcPts val="0"/>
                        </a:spcBef>
                        <a:spcAft>
                          <a:spcPts val="0"/>
                        </a:spcAft>
                      </a:pPr>
                      <a:r>
                        <a:rPr lang="es-ES" sz="1400" u="none" strike="noStrike">
                          <a:effectLst/>
                        </a:rPr>
                        <a:t>0. Nunca       </a:t>
                      </a:r>
                      <a:br>
                        <a:rPr lang="es-ES" sz="1400" u="none" strike="noStrike">
                          <a:effectLst/>
                        </a:rPr>
                      </a:br>
                      <a:r>
                        <a:rPr lang="es-ES" sz="1400" u="none" strike="noStrike">
                          <a:effectLst/>
                        </a:rPr>
                        <a:t>1. Algunas veces                  </a:t>
                      </a:r>
                      <a:br>
                        <a:rPr lang="es-ES" sz="1400" u="none" strike="noStrike">
                          <a:effectLst/>
                        </a:rPr>
                      </a:br>
                      <a:r>
                        <a:rPr lang="es-ES" sz="1400" u="none" strike="noStrike">
                          <a:effectLst/>
                        </a:rPr>
                        <a:t>2. Casi siempre                                </a:t>
                      </a:r>
                      <a:br>
                        <a:rPr lang="es-ES" sz="1400" u="none" strike="noStrike">
                          <a:effectLst/>
                        </a:rPr>
                      </a:br>
                      <a:r>
                        <a:rPr lang="es-ES" sz="1400" u="none" strike="noStrike">
                          <a:effectLst/>
                        </a:rPr>
                        <a:t>3. Siempre</a:t>
                      </a:r>
                      <a:endParaRPr lang="es-ES" sz="3200" b="0" i="0" u="none" strike="noStrike">
                        <a:effectLst/>
                        <a:latin typeface="Arial" panose="020B0604020202020204" pitchFamily="34" charset="0"/>
                      </a:endParaRPr>
                    </a:p>
                  </a:txBody>
                  <a:tcPr marL="28692" marR="28692" marT="4099" marB="0" anchor="ctr"/>
                </a:tc>
                <a:tc>
                  <a:txBody>
                    <a:bodyPr/>
                    <a:lstStyle/>
                    <a:p>
                      <a:pPr algn="just" fontAlgn="ctr">
                        <a:spcBef>
                          <a:spcPts val="0"/>
                        </a:spcBef>
                        <a:spcAft>
                          <a:spcPts val="0"/>
                        </a:spcAft>
                      </a:pPr>
                      <a:r>
                        <a:rPr lang="es-ES" sz="1400" u="none" strike="noStrike">
                          <a:effectLst/>
                        </a:rPr>
                        <a:t>¿El profesor evidencia que cumple con los procesos que tiene a cargo en la carrera o instancia institucional?</a:t>
                      </a:r>
                      <a:endParaRPr lang="es-ES" sz="3200" b="0" i="0" u="none" strike="noStrike">
                        <a:effectLst/>
                        <a:latin typeface="Arial" panose="020B0604020202020204" pitchFamily="34" charset="0"/>
                      </a:endParaRPr>
                    </a:p>
                  </a:txBody>
                  <a:tcPr marL="28692" marR="28692" marT="4099" marB="0" anchor="ctr"/>
                </a:tc>
                <a:extLst>
                  <a:ext uri="{0D108BD9-81ED-4DB2-BD59-A6C34878D82A}">
                    <a16:rowId xmlns:a16="http://schemas.microsoft.com/office/drawing/2014/main" xmlns="" val="2490908767"/>
                  </a:ext>
                </a:extLst>
              </a:tr>
              <a:tr h="1346038">
                <a:tc>
                  <a:txBody>
                    <a:bodyPr/>
                    <a:lstStyle/>
                    <a:p>
                      <a:pPr algn="just" fontAlgn="ctr">
                        <a:spcBef>
                          <a:spcPts val="0"/>
                        </a:spcBef>
                        <a:spcAft>
                          <a:spcPts val="0"/>
                        </a:spcAft>
                      </a:pPr>
                      <a:r>
                        <a:rPr lang="es-EC" sz="1400" u="none" strike="noStrike">
                          <a:effectLst/>
                        </a:rPr>
                        <a:t>Investigación</a:t>
                      </a:r>
                      <a:endParaRPr lang="es-EC" sz="3200" b="0" i="0" u="none" strike="noStrike">
                        <a:effectLst/>
                        <a:latin typeface="Arial" panose="020B0604020202020204" pitchFamily="34" charset="0"/>
                      </a:endParaRPr>
                    </a:p>
                  </a:txBody>
                  <a:tcPr marL="28692" marR="28692" marT="4099" marB="0" anchor="ctr"/>
                </a:tc>
                <a:tc>
                  <a:txBody>
                    <a:bodyPr/>
                    <a:lstStyle/>
                    <a:p>
                      <a:pPr algn="l" fontAlgn="ctr">
                        <a:spcBef>
                          <a:spcPts val="0"/>
                        </a:spcBef>
                        <a:spcAft>
                          <a:spcPts val="0"/>
                        </a:spcAft>
                      </a:pPr>
                      <a:r>
                        <a:rPr lang="es-ES" sz="1400" u="none" strike="noStrike">
                          <a:effectLst/>
                        </a:rPr>
                        <a:t>0. Nunca       </a:t>
                      </a:r>
                      <a:br>
                        <a:rPr lang="es-ES" sz="1400" u="none" strike="noStrike">
                          <a:effectLst/>
                        </a:rPr>
                      </a:br>
                      <a:r>
                        <a:rPr lang="es-ES" sz="1400" u="none" strike="noStrike">
                          <a:effectLst/>
                        </a:rPr>
                        <a:t>1. Algunas veces                  </a:t>
                      </a:r>
                      <a:br>
                        <a:rPr lang="es-ES" sz="1400" u="none" strike="noStrike">
                          <a:effectLst/>
                        </a:rPr>
                      </a:br>
                      <a:r>
                        <a:rPr lang="es-ES" sz="1400" u="none" strike="noStrike">
                          <a:effectLst/>
                        </a:rPr>
                        <a:t>2. Casi siempre                                </a:t>
                      </a:r>
                      <a:br>
                        <a:rPr lang="es-ES" sz="1400" u="none" strike="noStrike">
                          <a:effectLst/>
                        </a:rPr>
                      </a:br>
                      <a:r>
                        <a:rPr lang="es-ES" sz="1400" u="none" strike="noStrike">
                          <a:effectLst/>
                        </a:rPr>
                        <a:t>3. Siempre</a:t>
                      </a:r>
                      <a:endParaRPr lang="es-ES" sz="3200" b="0" i="0" u="none" strike="noStrike">
                        <a:effectLst/>
                        <a:latin typeface="Arial" panose="020B0604020202020204" pitchFamily="34" charset="0"/>
                      </a:endParaRPr>
                    </a:p>
                  </a:txBody>
                  <a:tcPr marL="28692" marR="28692" marT="4099" marB="0" anchor="ctr"/>
                </a:tc>
                <a:tc>
                  <a:txBody>
                    <a:bodyPr/>
                    <a:lstStyle/>
                    <a:p>
                      <a:pPr algn="just" fontAlgn="ctr">
                        <a:spcBef>
                          <a:spcPts val="0"/>
                        </a:spcBef>
                        <a:spcAft>
                          <a:spcPts val="0"/>
                        </a:spcAft>
                      </a:pPr>
                      <a:r>
                        <a:rPr lang="es-ES" sz="1400" u="none" strike="noStrike" dirty="0">
                          <a:effectLst/>
                        </a:rPr>
                        <a:t>¿El profesor evidencia haber cumplido de manera oportuna las actividades asignadas en el proyecto de investigación, durante el periodo evaluado?</a:t>
                      </a:r>
                      <a:endParaRPr lang="es-ES" sz="3200" b="0" i="0" u="none" strike="noStrike" dirty="0">
                        <a:effectLst/>
                        <a:latin typeface="Arial" panose="020B0604020202020204" pitchFamily="34" charset="0"/>
                      </a:endParaRPr>
                    </a:p>
                  </a:txBody>
                  <a:tcPr marL="28692" marR="28692" marT="4099" marB="0" anchor="ctr"/>
                </a:tc>
                <a:extLst>
                  <a:ext uri="{0D108BD9-81ED-4DB2-BD59-A6C34878D82A}">
                    <a16:rowId xmlns:a16="http://schemas.microsoft.com/office/drawing/2014/main" xmlns="" val="2989774788"/>
                  </a:ext>
                </a:extLst>
              </a:tr>
            </a:tbl>
          </a:graphicData>
        </a:graphic>
      </p:graphicFrame>
    </p:spTree>
    <p:extLst>
      <p:ext uri="{BB962C8B-B14F-4D97-AF65-F5344CB8AC3E}">
        <p14:creationId xmlns:p14="http://schemas.microsoft.com/office/powerpoint/2010/main" val="40721323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4">
            <a:extLst>
              <a:ext uri="{FF2B5EF4-FFF2-40B4-BE49-F238E27FC236}">
                <a16:creationId xmlns:a16="http://schemas.microsoft.com/office/drawing/2014/main" xmlns="" id="{CEEB3256-E931-4193-B7F0-D3497363BA24}"/>
              </a:ext>
            </a:extLst>
          </p:cNvPr>
          <p:cNvGraphicFramePr>
            <a:graphicFrameLocks noGrp="1"/>
          </p:cNvGraphicFramePr>
          <p:nvPr>
            <p:extLst>
              <p:ext uri="{D42A27DB-BD31-4B8C-83A1-F6EECF244321}">
                <p14:modId xmlns:p14="http://schemas.microsoft.com/office/powerpoint/2010/main" val="3394331557"/>
              </p:ext>
            </p:extLst>
          </p:nvPr>
        </p:nvGraphicFramePr>
        <p:xfrm>
          <a:off x="221382" y="539179"/>
          <a:ext cx="8922618" cy="5779641"/>
        </p:xfrm>
        <a:graphic>
          <a:graphicData uri="http://schemas.openxmlformats.org/drawingml/2006/table">
            <a:tbl>
              <a:tblPr firstRow="1" bandRow="1">
                <a:tableStyleId>{5940675A-B579-460E-94D1-54222C63F5DA}</a:tableStyleId>
              </a:tblPr>
              <a:tblGrid>
                <a:gridCol w="1284972">
                  <a:extLst>
                    <a:ext uri="{9D8B030D-6E8A-4147-A177-3AD203B41FA5}">
                      <a16:colId xmlns:a16="http://schemas.microsoft.com/office/drawing/2014/main" xmlns="" val="2803951943"/>
                    </a:ext>
                  </a:extLst>
                </a:gridCol>
                <a:gridCol w="2130544">
                  <a:extLst>
                    <a:ext uri="{9D8B030D-6E8A-4147-A177-3AD203B41FA5}">
                      <a16:colId xmlns:a16="http://schemas.microsoft.com/office/drawing/2014/main" xmlns="" val="3192895552"/>
                    </a:ext>
                  </a:extLst>
                </a:gridCol>
                <a:gridCol w="1451872">
                  <a:extLst>
                    <a:ext uri="{9D8B030D-6E8A-4147-A177-3AD203B41FA5}">
                      <a16:colId xmlns:a16="http://schemas.microsoft.com/office/drawing/2014/main" xmlns="" val="4181462467"/>
                    </a:ext>
                  </a:extLst>
                </a:gridCol>
                <a:gridCol w="1268302">
                  <a:extLst>
                    <a:ext uri="{9D8B030D-6E8A-4147-A177-3AD203B41FA5}">
                      <a16:colId xmlns:a16="http://schemas.microsoft.com/office/drawing/2014/main" xmlns="" val="893319956"/>
                    </a:ext>
                  </a:extLst>
                </a:gridCol>
                <a:gridCol w="1251615">
                  <a:extLst>
                    <a:ext uri="{9D8B030D-6E8A-4147-A177-3AD203B41FA5}">
                      <a16:colId xmlns:a16="http://schemas.microsoft.com/office/drawing/2014/main" xmlns="" val="1708130767"/>
                    </a:ext>
                  </a:extLst>
                </a:gridCol>
                <a:gridCol w="1535313">
                  <a:extLst>
                    <a:ext uri="{9D8B030D-6E8A-4147-A177-3AD203B41FA5}">
                      <a16:colId xmlns:a16="http://schemas.microsoft.com/office/drawing/2014/main" xmlns="" val="64168773"/>
                    </a:ext>
                  </a:extLst>
                </a:gridCol>
              </a:tblGrid>
              <a:tr h="683586">
                <a:tc>
                  <a:txBody>
                    <a:bodyPr/>
                    <a:lstStyle/>
                    <a:p>
                      <a:pPr algn="ctr"/>
                      <a:r>
                        <a:rPr lang="es-EC" sz="1400" b="1"/>
                        <a:t>ACTIVIDAD</a:t>
                      </a:r>
                    </a:p>
                  </a:txBody>
                  <a:tcPr>
                    <a:solidFill>
                      <a:schemeClr val="accent1">
                        <a:lumMod val="20000"/>
                        <a:lumOff val="80000"/>
                      </a:schemeClr>
                    </a:solidFill>
                  </a:tcPr>
                </a:tc>
                <a:tc>
                  <a:txBody>
                    <a:bodyPr/>
                    <a:lstStyle/>
                    <a:p>
                      <a:pPr algn="ctr"/>
                      <a:r>
                        <a:rPr lang="es-EC" sz="1400" b="1"/>
                        <a:t>CRITERIOS</a:t>
                      </a:r>
                    </a:p>
                  </a:txBody>
                  <a:tcPr>
                    <a:solidFill>
                      <a:schemeClr val="accent1">
                        <a:lumMod val="20000"/>
                        <a:lumOff val="80000"/>
                      </a:schemeClr>
                    </a:solidFill>
                  </a:tcPr>
                </a:tc>
                <a:tc>
                  <a:txBody>
                    <a:bodyPr/>
                    <a:lstStyle/>
                    <a:p>
                      <a:pPr algn="ctr"/>
                      <a:r>
                        <a:rPr lang="es-EC" sz="1200" b="1" dirty="0"/>
                        <a:t>AUTOEVALUACIÓN</a:t>
                      </a:r>
                    </a:p>
                  </a:txBody>
                  <a:tcPr>
                    <a:solidFill>
                      <a:schemeClr val="accent1">
                        <a:lumMod val="20000"/>
                        <a:lumOff val="80000"/>
                      </a:schemeClr>
                    </a:solidFill>
                  </a:tcPr>
                </a:tc>
                <a:tc>
                  <a:txBody>
                    <a:bodyPr/>
                    <a:lstStyle/>
                    <a:p>
                      <a:pPr algn="ctr"/>
                      <a:r>
                        <a:rPr lang="es-EC" sz="1200" b="1" dirty="0"/>
                        <a:t>COEVALUACIÓN DE PARES</a:t>
                      </a:r>
                    </a:p>
                  </a:txBody>
                  <a:tcPr>
                    <a:solidFill>
                      <a:schemeClr val="accent1">
                        <a:lumMod val="20000"/>
                        <a:lumOff val="80000"/>
                      </a:schemeClr>
                    </a:solidFill>
                  </a:tcPr>
                </a:tc>
                <a:tc>
                  <a:txBody>
                    <a:bodyPr/>
                    <a:lstStyle/>
                    <a:p>
                      <a:pPr algn="ctr"/>
                      <a:r>
                        <a:rPr lang="es-EC" sz="1200" b="1" dirty="0"/>
                        <a:t>COEVALUACIÓN DE DIRECTIVOS</a:t>
                      </a:r>
                    </a:p>
                  </a:txBody>
                  <a:tcPr>
                    <a:solidFill>
                      <a:schemeClr val="accent1">
                        <a:lumMod val="20000"/>
                        <a:lumOff val="80000"/>
                      </a:schemeClr>
                    </a:solidFill>
                  </a:tcPr>
                </a:tc>
                <a:tc>
                  <a:txBody>
                    <a:bodyPr/>
                    <a:lstStyle/>
                    <a:p>
                      <a:pPr algn="ctr"/>
                      <a:r>
                        <a:rPr lang="es-EC" sz="1200" b="1" dirty="0"/>
                        <a:t>HETEROEVALUACIÓN</a:t>
                      </a:r>
                    </a:p>
                  </a:txBody>
                  <a:tcPr>
                    <a:solidFill>
                      <a:schemeClr val="accent1">
                        <a:lumMod val="20000"/>
                        <a:lumOff val="80000"/>
                      </a:schemeClr>
                    </a:solidFill>
                  </a:tcPr>
                </a:tc>
                <a:extLst>
                  <a:ext uri="{0D108BD9-81ED-4DB2-BD59-A6C34878D82A}">
                    <a16:rowId xmlns:a16="http://schemas.microsoft.com/office/drawing/2014/main" xmlns="" val="1882206561"/>
                  </a:ext>
                </a:extLst>
              </a:tr>
              <a:tr h="504058">
                <a:tc rowSpan="8">
                  <a:txBody>
                    <a:bodyPr/>
                    <a:lstStyle/>
                    <a:p>
                      <a:pPr algn="ctr" fontAlgn="ctr">
                        <a:lnSpc>
                          <a:spcPct val="107000"/>
                        </a:lnSpc>
                        <a:spcBef>
                          <a:spcPts val="0"/>
                        </a:spcBef>
                        <a:spcAft>
                          <a:spcPts val="0"/>
                        </a:spcAft>
                      </a:pPr>
                      <a:r>
                        <a:rPr lang="es-EC" sz="1200" b="0" i="0" u="none" strike="noStrike">
                          <a:effectLst/>
                          <a:latin typeface="Arial" panose="020B0604020202020204" pitchFamily="34" charset="0"/>
                        </a:rPr>
                        <a:t>DOCENCIA</a:t>
                      </a:r>
                    </a:p>
                  </a:txBody>
                  <a:tcPr marL="12342" marR="12342" marT="1763" marB="0" anchor="ctr">
                    <a:noFill/>
                  </a:tcPr>
                </a:tc>
                <a:tc>
                  <a:txBody>
                    <a:bodyPr/>
                    <a:lstStyle/>
                    <a:p>
                      <a:pPr algn="ctr" fontAlgn="ctr">
                        <a:lnSpc>
                          <a:spcPct val="107000"/>
                        </a:lnSpc>
                        <a:spcBef>
                          <a:spcPts val="0"/>
                        </a:spcBef>
                        <a:spcAft>
                          <a:spcPts val="0"/>
                        </a:spcAft>
                      </a:pPr>
                      <a:r>
                        <a:rPr lang="es-EC" sz="1400" b="0" u="none" strike="noStrike">
                          <a:effectLst/>
                        </a:rPr>
                        <a:t>Cumplimiento del sílabo</a:t>
                      </a:r>
                      <a:endParaRPr lang="es-EC" sz="1400" b="0" i="0" u="none" strike="noStrike">
                        <a:effectLst/>
                        <a:latin typeface="Arial" panose="020B0604020202020204" pitchFamily="34" charset="0"/>
                      </a:endParaRPr>
                    </a:p>
                  </a:txBody>
                  <a:tcPr marL="12342" marR="12342" marT="1763" marB="0" anchor="ctr">
                    <a:solidFill>
                      <a:schemeClr val="accent1">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s-ES" sz="1350" b="1" kern="1200" dirty="0">
                          <a:solidFill>
                            <a:schemeClr val="tx1"/>
                          </a:solidFill>
                          <a:latin typeface="+mn-lt"/>
                          <a:ea typeface="+mn-ea"/>
                          <a:cs typeface="+mn-cs"/>
                        </a:rPr>
                        <a:t>X</a:t>
                      </a:r>
                    </a:p>
                  </a:txBody>
                  <a:tcPr/>
                </a:tc>
                <a:tc>
                  <a:txBody>
                    <a:bodyPr/>
                    <a:lstStyle/>
                    <a:p>
                      <a:pPr algn="ctr"/>
                      <a:r>
                        <a:rPr lang="es-EC" b="1" dirty="0"/>
                        <a:t>X</a:t>
                      </a:r>
                    </a:p>
                  </a:txBody>
                  <a:tcPr/>
                </a:tc>
                <a:tc>
                  <a:txBody>
                    <a:bodyPr/>
                    <a:lstStyle/>
                    <a:p>
                      <a:pPr algn="ctr"/>
                      <a:r>
                        <a:rPr lang="es-EC" b="1" dirty="0"/>
                        <a:t>X</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s-ES" sz="1350" b="1" kern="1200">
                          <a:solidFill>
                            <a:schemeClr val="tx1"/>
                          </a:solidFill>
                          <a:latin typeface="+mn-lt"/>
                          <a:ea typeface="+mn-ea"/>
                          <a:cs typeface="+mn-cs"/>
                        </a:rPr>
                        <a:t>X</a:t>
                      </a:r>
                    </a:p>
                  </a:txBody>
                  <a:tcPr/>
                </a:tc>
                <a:extLst>
                  <a:ext uri="{0D108BD9-81ED-4DB2-BD59-A6C34878D82A}">
                    <a16:rowId xmlns:a16="http://schemas.microsoft.com/office/drawing/2014/main" xmlns="" val="2607883983"/>
                  </a:ext>
                </a:extLst>
              </a:tr>
              <a:tr h="504058">
                <a:tc vMerge="1">
                  <a:txBody>
                    <a:bodyPr/>
                    <a:lstStyle/>
                    <a:p>
                      <a:pPr algn="ctr" fontAlgn="ctr">
                        <a:lnSpc>
                          <a:spcPct val="107000"/>
                        </a:lnSpc>
                        <a:spcBef>
                          <a:spcPts val="0"/>
                        </a:spcBef>
                        <a:spcAft>
                          <a:spcPts val="0"/>
                        </a:spcAft>
                      </a:pPr>
                      <a:endParaRPr lang="es-EC" sz="1600" b="1" i="0" u="none" strike="noStrike">
                        <a:effectLst/>
                        <a:latin typeface="Arial" panose="020B0604020202020204" pitchFamily="34" charset="0"/>
                      </a:endParaRPr>
                    </a:p>
                  </a:txBody>
                  <a:tcPr marL="12342" marR="12342" marT="1763" marB="0" anchor="ctr">
                    <a:solidFill>
                      <a:schemeClr val="accent1">
                        <a:lumMod val="20000"/>
                        <a:lumOff val="80000"/>
                      </a:schemeClr>
                    </a:solidFill>
                  </a:tcPr>
                </a:tc>
                <a:tc>
                  <a:txBody>
                    <a:bodyPr/>
                    <a:lstStyle/>
                    <a:p>
                      <a:pPr algn="ctr" fontAlgn="ctr">
                        <a:lnSpc>
                          <a:spcPct val="107000"/>
                        </a:lnSpc>
                        <a:spcBef>
                          <a:spcPts val="0"/>
                        </a:spcBef>
                        <a:spcAft>
                          <a:spcPts val="0"/>
                        </a:spcAft>
                      </a:pPr>
                      <a:r>
                        <a:rPr lang="es-EC" sz="1400" b="0" u="none" strike="noStrike">
                          <a:effectLst/>
                        </a:rPr>
                        <a:t>Abordaje Didáctico</a:t>
                      </a:r>
                      <a:endParaRPr lang="es-EC" sz="1400" b="0" i="0" u="none" strike="noStrike">
                        <a:effectLst/>
                        <a:latin typeface="Arial" panose="020B0604020202020204" pitchFamily="34" charset="0"/>
                      </a:endParaRPr>
                    </a:p>
                  </a:txBody>
                  <a:tcPr marL="12342" marR="12342" marT="1763" marB="0" anchor="ctr">
                    <a:solidFill>
                      <a:schemeClr val="accent1">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s-ES" sz="1350" b="1" kern="1200" dirty="0">
                          <a:solidFill>
                            <a:schemeClr val="tx1"/>
                          </a:solidFill>
                          <a:latin typeface="+mn-lt"/>
                          <a:ea typeface="+mn-ea"/>
                          <a:cs typeface="+mn-cs"/>
                        </a:rPr>
                        <a:t>X</a:t>
                      </a:r>
                    </a:p>
                  </a:txBody>
                  <a:tcPr/>
                </a:tc>
                <a:tc>
                  <a:txBody>
                    <a:bodyPr/>
                    <a:lstStyle/>
                    <a:p>
                      <a:pPr algn="ctr"/>
                      <a:r>
                        <a:rPr lang="es-EC" b="1" dirty="0"/>
                        <a:t>X</a:t>
                      </a:r>
                    </a:p>
                  </a:txBody>
                  <a:tcPr/>
                </a:tc>
                <a:tc>
                  <a:txBody>
                    <a:bodyPr/>
                    <a:lstStyle/>
                    <a:p>
                      <a:pPr algn="ctr"/>
                      <a:endParaRPr lang="es-EC" b="1"/>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s-ES" sz="1350" b="1" kern="1200">
                          <a:solidFill>
                            <a:schemeClr val="tx1"/>
                          </a:solidFill>
                          <a:latin typeface="+mn-lt"/>
                          <a:ea typeface="+mn-ea"/>
                          <a:cs typeface="+mn-cs"/>
                        </a:rPr>
                        <a:t>X</a:t>
                      </a:r>
                    </a:p>
                  </a:txBody>
                  <a:tcPr/>
                </a:tc>
                <a:extLst>
                  <a:ext uri="{0D108BD9-81ED-4DB2-BD59-A6C34878D82A}">
                    <a16:rowId xmlns:a16="http://schemas.microsoft.com/office/drawing/2014/main" xmlns="" val="3288784309"/>
                  </a:ext>
                </a:extLst>
              </a:tr>
              <a:tr h="504058">
                <a:tc vMerge="1">
                  <a:txBody>
                    <a:bodyPr/>
                    <a:lstStyle/>
                    <a:p>
                      <a:pPr algn="ctr" fontAlgn="ctr">
                        <a:lnSpc>
                          <a:spcPct val="107000"/>
                        </a:lnSpc>
                        <a:spcBef>
                          <a:spcPts val="0"/>
                        </a:spcBef>
                        <a:spcAft>
                          <a:spcPts val="0"/>
                        </a:spcAft>
                      </a:pPr>
                      <a:endParaRPr lang="es-EC" sz="1600" b="1" i="0" u="none" strike="noStrike">
                        <a:effectLst/>
                        <a:latin typeface="Arial" panose="020B0604020202020204" pitchFamily="34" charset="0"/>
                      </a:endParaRPr>
                    </a:p>
                  </a:txBody>
                  <a:tcPr marL="12342" marR="12342" marT="1763" marB="0" anchor="ctr">
                    <a:solidFill>
                      <a:schemeClr val="accent1">
                        <a:lumMod val="20000"/>
                        <a:lumOff val="80000"/>
                      </a:schemeClr>
                    </a:solidFill>
                  </a:tcPr>
                </a:tc>
                <a:tc>
                  <a:txBody>
                    <a:bodyPr/>
                    <a:lstStyle/>
                    <a:p>
                      <a:pPr algn="ctr" fontAlgn="ctr">
                        <a:lnSpc>
                          <a:spcPct val="107000"/>
                        </a:lnSpc>
                        <a:spcBef>
                          <a:spcPts val="0"/>
                        </a:spcBef>
                        <a:spcAft>
                          <a:spcPts val="0"/>
                        </a:spcAft>
                      </a:pPr>
                      <a:r>
                        <a:rPr lang="es-EC" sz="1400" b="0" u="none" strike="noStrike">
                          <a:effectLst/>
                        </a:rPr>
                        <a:t>Recursos y tecnología educativa</a:t>
                      </a:r>
                      <a:endParaRPr lang="es-EC" sz="1400" b="0" i="0" u="none" strike="noStrike">
                        <a:effectLst/>
                        <a:latin typeface="Arial" panose="020B0604020202020204" pitchFamily="34" charset="0"/>
                      </a:endParaRPr>
                    </a:p>
                  </a:txBody>
                  <a:tcPr marL="12342" marR="12342" marT="1763" marB="0" anchor="ctr">
                    <a:solidFill>
                      <a:schemeClr val="accent1">
                        <a:lumMod val="20000"/>
                        <a:lumOff val="80000"/>
                      </a:schemeClr>
                    </a:solidFill>
                  </a:tcPr>
                </a:tc>
                <a:tc>
                  <a:txBody>
                    <a:bodyPr/>
                    <a:lstStyle/>
                    <a:p>
                      <a:pPr marL="0" algn="ctr" defTabSz="685800" rtl="0" eaLnBrk="1" latinLnBrk="0" hangingPunct="1"/>
                      <a:r>
                        <a:rPr lang="es-EC" sz="1350" b="1" kern="1200" dirty="0">
                          <a:solidFill>
                            <a:schemeClr val="tx1"/>
                          </a:solidFill>
                          <a:latin typeface="+mn-lt"/>
                          <a:ea typeface="+mn-ea"/>
                          <a:cs typeface="+mn-cs"/>
                        </a:rPr>
                        <a:t>X</a:t>
                      </a:r>
                    </a:p>
                  </a:txBody>
                  <a:tcPr/>
                </a:tc>
                <a:tc>
                  <a:txBody>
                    <a:bodyPr/>
                    <a:lstStyle/>
                    <a:p>
                      <a:pPr algn="ctr"/>
                      <a:r>
                        <a:rPr lang="es-EC" b="1" dirty="0"/>
                        <a:t>X</a:t>
                      </a:r>
                    </a:p>
                  </a:txBody>
                  <a:tcPr/>
                </a:tc>
                <a:tc>
                  <a:txBody>
                    <a:bodyPr/>
                    <a:lstStyle/>
                    <a:p>
                      <a:pPr algn="ctr"/>
                      <a:endParaRPr lang="es-EC" b="1"/>
                    </a:p>
                  </a:txBody>
                  <a:tcPr/>
                </a:tc>
                <a:tc>
                  <a:txBody>
                    <a:bodyPr/>
                    <a:lstStyle/>
                    <a:p>
                      <a:pPr marL="0" algn="ctr" defTabSz="685800" rtl="0" eaLnBrk="1" latinLnBrk="0" hangingPunct="1"/>
                      <a:r>
                        <a:rPr lang="es-EC" sz="1350" b="1" kern="1200">
                          <a:solidFill>
                            <a:schemeClr val="tx1"/>
                          </a:solidFill>
                          <a:latin typeface="+mn-lt"/>
                          <a:ea typeface="+mn-ea"/>
                          <a:cs typeface="+mn-cs"/>
                        </a:rPr>
                        <a:t>X</a:t>
                      </a:r>
                    </a:p>
                  </a:txBody>
                  <a:tcPr/>
                </a:tc>
                <a:extLst>
                  <a:ext uri="{0D108BD9-81ED-4DB2-BD59-A6C34878D82A}">
                    <a16:rowId xmlns:a16="http://schemas.microsoft.com/office/drawing/2014/main" xmlns="" val="384298529"/>
                  </a:ext>
                </a:extLst>
              </a:tr>
              <a:tr h="504058">
                <a:tc vMerge="1">
                  <a:txBody>
                    <a:bodyPr/>
                    <a:lstStyle/>
                    <a:p>
                      <a:pPr algn="ctr" fontAlgn="ctr">
                        <a:lnSpc>
                          <a:spcPct val="107000"/>
                        </a:lnSpc>
                        <a:spcBef>
                          <a:spcPts val="0"/>
                        </a:spcBef>
                        <a:spcAft>
                          <a:spcPts val="0"/>
                        </a:spcAft>
                      </a:pPr>
                      <a:endParaRPr lang="es-EC" sz="1600" b="1" i="0" u="none" strike="noStrike">
                        <a:effectLst/>
                        <a:latin typeface="Arial" panose="020B0604020202020204" pitchFamily="34" charset="0"/>
                      </a:endParaRPr>
                    </a:p>
                  </a:txBody>
                  <a:tcPr marL="12342" marR="12342" marT="1763" marB="0" anchor="ctr">
                    <a:solidFill>
                      <a:schemeClr val="accent1">
                        <a:lumMod val="20000"/>
                        <a:lumOff val="80000"/>
                      </a:schemeClr>
                    </a:solidFill>
                  </a:tcPr>
                </a:tc>
                <a:tc>
                  <a:txBody>
                    <a:bodyPr/>
                    <a:lstStyle/>
                    <a:p>
                      <a:pPr algn="ctr" fontAlgn="ctr">
                        <a:lnSpc>
                          <a:spcPct val="107000"/>
                        </a:lnSpc>
                        <a:spcBef>
                          <a:spcPts val="0"/>
                        </a:spcBef>
                        <a:spcAft>
                          <a:spcPts val="0"/>
                        </a:spcAft>
                      </a:pPr>
                      <a:r>
                        <a:rPr lang="es-EC" sz="1400" b="0" u="none" strike="noStrike">
                          <a:effectLst/>
                        </a:rPr>
                        <a:t>Estrategias de evaluación</a:t>
                      </a:r>
                      <a:endParaRPr lang="es-EC" sz="1400" b="0" i="0" u="none" strike="noStrike">
                        <a:effectLst/>
                        <a:latin typeface="Arial" panose="020B0604020202020204" pitchFamily="34" charset="0"/>
                      </a:endParaRPr>
                    </a:p>
                  </a:txBody>
                  <a:tcPr marL="12342" marR="12342" marT="1763" marB="0" anchor="ctr">
                    <a:solidFill>
                      <a:schemeClr val="accent1">
                        <a:lumMod val="20000"/>
                        <a:lumOff val="80000"/>
                      </a:schemeClr>
                    </a:solidFill>
                  </a:tcPr>
                </a:tc>
                <a:tc>
                  <a:txBody>
                    <a:bodyPr/>
                    <a:lstStyle/>
                    <a:p>
                      <a:pPr marL="0" algn="ctr" defTabSz="685800" rtl="0" eaLnBrk="1" latinLnBrk="0" hangingPunct="1"/>
                      <a:r>
                        <a:rPr lang="es-EC" sz="1350" b="1" kern="1200" dirty="0">
                          <a:solidFill>
                            <a:schemeClr val="tx1"/>
                          </a:solidFill>
                          <a:latin typeface="+mn-lt"/>
                          <a:ea typeface="+mn-ea"/>
                          <a:cs typeface="+mn-cs"/>
                        </a:rPr>
                        <a:t>X</a:t>
                      </a:r>
                    </a:p>
                  </a:txBody>
                  <a:tcPr/>
                </a:tc>
                <a:tc>
                  <a:txBody>
                    <a:bodyPr/>
                    <a:lstStyle/>
                    <a:p>
                      <a:pPr algn="ctr"/>
                      <a:r>
                        <a:rPr lang="es-EC" b="1" dirty="0"/>
                        <a:t>X</a:t>
                      </a:r>
                    </a:p>
                  </a:txBody>
                  <a:tcPr/>
                </a:tc>
                <a:tc>
                  <a:txBody>
                    <a:bodyPr/>
                    <a:lstStyle/>
                    <a:p>
                      <a:pPr algn="ctr"/>
                      <a:endParaRPr lang="es-EC" b="1"/>
                    </a:p>
                  </a:txBody>
                  <a:tcPr/>
                </a:tc>
                <a:tc>
                  <a:txBody>
                    <a:bodyPr/>
                    <a:lstStyle/>
                    <a:p>
                      <a:pPr marL="0" algn="ctr" defTabSz="685800" rtl="0" eaLnBrk="1" latinLnBrk="0" hangingPunct="1"/>
                      <a:r>
                        <a:rPr lang="es-EC" sz="1350" b="1" kern="1200">
                          <a:solidFill>
                            <a:schemeClr val="tx1"/>
                          </a:solidFill>
                          <a:latin typeface="+mn-lt"/>
                          <a:ea typeface="+mn-ea"/>
                          <a:cs typeface="+mn-cs"/>
                        </a:rPr>
                        <a:t>X</a:t>
                      </a:r>
                    </a:p>
                  </a:txBody>
                  <a:tcPr/>
                </a:tc>
                <a:extLst>
                  <a:ext uri="{0D108BD9-81ED-4DB2-BD59-A6C34878D82A}">
                    <a16:rowId xmlns:a16="http://schemas.microsoft.com/office/drawing/2014/main" xmlns="" val="1654817750"/>
                  </a:ext>
                </a:extLst>
              </a:tr>
              <a:tr h="504058">
                <a:tc vMerge="1">
                  <a:txBody>
                    <a:bodyPr/>
                    <a:lstStyle/>
                    <a:p>
                      <a:pPr algn="ctr" fontAlgn="ctr">
                        <a:lnSpc>
                          <a:spcPct val="107000"/>
                        </a:lnSpc>
                        <a:spcBef>
                          <a:spcPts val="0"/>
                        </a:spcBef>
                        <a:spcAft>
                          <a:spcPts val="0"/>
                        </a:spcAft>
                      </a:pPr>
                      <a:endParaRPr lang="es-EC" sz="1600" b="1" i="0" u="none" strike="noStrike">
                        <a:effectLst/>
                        <a:latin typeface="Arial" panose="020B0604020202020204" pitchFamily="34" charset="0"/>
                      </a:endParaRPr>
                    </a:p>
                  </a:txBody>
                  <a:tcPr marL="12342" marR="12342" marT="1763" marB="0" anchor="ctr">
                    <a:solidFill>
                      <a:schemeClr val="accent1">
                        <a:lumMod val="20000"/>
                        <a:lumOff val="80000"/>
                      </a:schemeClr>
                    </a:solidFill>
                  </a:tcPr>
                </a:tc>
                <a:tc>
                  <a:txBody>
                    <a:bodyPr/>
                    <a:lstStyle/>
                    <a:p>
                      <a:pPr algn="ctr" fontAlgn="ctr">
                        <a:lnSpc>
                          <a:spcPct val="107000"/>
                        </a:lnSpc>
                        <a:spcBef>
                          <a:spcPts val="0"/>
                        </a:spcBef>
                        <a:spcAft>
                          <a:spcPts val="0"/>
                        </a:spcAft>
                      </a:pPr>
                      <a:r>
                        <a:rPr lang="es-EC" sz="1400" b="0" u="none" strike="noStrike">
                          <a:effectLst/>
                        </a:rPr>
                        <a:t>Orientación por tutorías</a:t>
                      </a:r>
                      <a:endParaRPr lang="es-EC" sz="1400" b="0" i="0" u="none" strike="noStrike">
                        <a:effectLst/>
                        <a:latin typeface="Arial" panose="020B0604020202020204" pitchFamily="34" charset="0"/>
                      </a:endParaRPr>
                    </a:p>
                  </a:txBody>
                  <a:tcPr marL="12342" marR="12342" marT="1763" marB="0" anchor="ctr">
                    <a:solidFill>
                      <a:schemeClr val="accent1">
                        <a:lumMod val="20000"/>
                        <a:lumOff val="80000"/>
                      </a:schemeClr>
                    </a:solidFill>
                  </a:tcPr>
                </a:tc>
                <a:tc>
                  <a:txBody>
                    <a:bodyPr/>
                    <a:lstStyle/>
                    <a:p>
                      <a:pPr marL="0" algn="ctr" defTabSz="685800" rtl="0" eaLnBrk="1" latinLnBrk="0" hangingPunct="1"/>
                      <a:r>
                        <a:rPr lang="es-EC" sz="1350" b="1" kern="1200" dirty="0">
                          <a:solidFill>
                            <a:schemeClr val="tx1"/>
                          </a:solidFill>
                          <a:latin typeface="+mn-lt"/>
                          <a:ea typeface="+mn-ea"/>
                          <a:cs typeface="+mn-cs"/>
                        </a:rPr>
                        <a:t>X</a:t>
                      </a:r>
                    </a:p>
                  </a:txBody>
                  <a:tcPr/>
                </a:tc>
                <a:tc>
                  <a:txBody>
                    <a:bodyPr/>
                    <a:lstStyle/>
                    <a:p>
                      <a:pPr algn="ctr"/>
                      <a:r>
                        <a:rPr lang="es-EC" b="1" dirty="0"/>
                        <a:t>X</a:t>
                      </a:r>
                    </a:p>
                  </a:txBody>
                  <a:tcPr/>
                </a:tc>
                <a:tc>
                  <a:txBody>
                    <a:bodyPr/>
                    <a:lstStyle/>
                    <a:p>
                      <a:pPr algn="ctr"/>
                      <a:r>
                        <a:rPr lang="es-EC" b="1" dirty="0"/>
                        <a:t>X</a:t>
                      </a:r>
                    </a:p>
                  </a:txBody>
                  <a:tcPr/>
                </a:tc>
                <a:tc>
                  <a:txBody>
                    <a:bodyPr/>
                    <a:lstStyle/>
                    <a:p>
                      <a:pPr marL="0" algn="ctr" defTabSz="685800" rtl="0" eaLnBrk="1" latinLnBrk="0" hangingPunct="1"/>
                      <a:r>
                        <a:rPr lang="es-EC" sz="1350" b="1" kern="1200">
                          <a:solidFill>
                            <a:schemeClr val="tx1"/>
                          </a:solidFill>
                          <a:latin typeface="+mn-lt"/>
                          <a:ea typeface="+mn-ea"/>
                          <a:cs typeface="+mn-cs"/>
                        </a:rPr>
                        <a:t>X</a:t>
                      </a:r>
                    </a:p>
                  </a:txBody>
                  <a:tcPr/>
                </a:tc>
                <a:extLst>
                  <a:ext uri="{0D108BD9-81ED-4DB2-BD59-A6C34878D82A}">
                    <a16:rowId xmlns:a16="http://schemas.microsoft.com/office/drawing/2014/main" xmlns="" val="859165451"/>
                  </a:ext>
                </a:extLst>
              </a:tr>
              <a:tr h="504058">
                <a:tc vMerge="1">
                  <a:txBody>
                    <a:bodyPr/>
                    <a:lstStyle/>
                    <a:p>
                      <a:pPr marL="0" marR="0" lvl="0" indent="0" algn="ctr" defTabSz="685800" rtl="0" eaLnBrk="1" fontAlgn="ctr" latinLnBrk="0" hangingPunct="1">
                        <a:lnSpc>
                          <a:spcPct val="107000"/>
                        </a:lnSpc>
                        <a:spcBef>
                          <a:spcPts val="0"/>
                        </a:spcBef>
                        <a:spcAft>
                          <a:spcPts val="0"/>
                        </a:spcAft>
                        <a:buClrTx/>
                        <a:buSzTx/>
                        <a:buFontTx/>
                        <a:buNone/>
                        <a:tabLst/>
                        <a:defRPr/>
                      </a:pPr>
                      <a:endParaRPr lang="es-EC" sz="1600" b="1" u="none" strike="noStrike" kern="1200">
                        <a:solidFill>
                          <a:schemeClr val="tx1"/>
                        </a:solidFill>
                        <a:effectLst/>
                        <a:latin typeface="+mn-lt"/>
                        <a:ea typeface="+mn-ea"/>
                        <a:cs typeface="+mn-cs"/>
                      </a:endParaRPr>
                    </a:p>
                  </a:txBody>
                  <a:tcPr marL="12342" marR="12342" marT="1763" marB="0" anchor="ctr">
                    <a:solidFill>
                      <a:schemeClr val="accent1">
                        <a:lumMod val="20000"/>
                        <a:lumOff val="80000"/>
                      </a:schemeClr>
                    </a:solidFill>
                  </a:tcPr>
                </a:tc>
                <a:tc>
                  <a:txBody>
                    <a:bodyPr/>
                    <a:lstStyle/>
                    <a:p>
                      <a:pPr marL="0" marR="0" lvl="0" indent="0" algn="ctr" defTabSz="685800" rtl="0" eaLnBrk="1" fontAlgn="ctr" latinLnBrk="0" hangingPunct="1">
                        <a:lnSpc>
                          <a:spcPct val="107000"/>
                        </a:lnSpc>
                        <a:spcBef>
                          <a:spcPts val="0"/>
                        </a:spcBef>
                        <a:spcAft>
                          <a:spcPts val="0"/>
                        </a:spcAft>
                        <a:buClrTx/>
                        <a:buSzTx/>
                        <a:buFontTx/>
                        <a:buNone/>
                        <a:tabLst/>
                        <a:defRPr/>
                      </a:pPr>
                      <a:r>
                        <a:rPr lang="es-EC" sz="1400" b="0" u="none" strike="noStrike" kern="1200">
                          <a:solidFill>
                            <a:schemeClr val="tx1"/>
                          </a:solidFill>
                          <a:effectLst/>
                          <a:latin typeface="+mn-lt"/>
                          <a:ea typeface="+mn-ea"/>
                          <a:cs typeface="+mn-cs"/>
                        </a:rPr>
                        <a:t>Seguimiento de prácticas preprofesionales</a:t>
                      </a:r>
                    </a:p>
                  </a:txBody>
                  <a:tcPr marL="12342" marR="12342" marT="1763" marB="0" anchor="ctr">
                    <a:solidFill>
                      <a:schemeClr val="accent1">
                        <a:lumMod val="20000"/>
                        <a:lumOff val="80000"/>
                      </a:schemeClr>
                    </a:solidFill>
                  </a:tcPr>
                </a:tc>
                <a:tc>
                  <a:txBody>
                    <a:bodyPr/>
                    <a:lstStyle/>
                    <a:p>
                      <a:pPr marL="0" algn="ctr" defTabSz="685800" rtl="0" eaLnBrk="1" latinLnBrk="0" hangingPunct="1"/>
                      <a:r>
                        <a:rPr lang="es-EC" sz="1350" b="1" kern="1200" dirty="0">
                          <a:solidFill>
                            <a:schemeClr val="tx1"/>
                          </a:solidFill>
                          <a:latin typeface="+mn-lt"/>
                          <a:ea typeface="+mn-ea"/>
                          <a:cs typeface="+mn-cs"/>
                        </a:rPr>
                        <a:t>X</a:t>
                      </a:r>
                    </a:p>
                  </a:txBody>
                  <a:tcPr/>
                </a:tc>
                <a:tc>
                  <a:txBody>
                    <a:bodyPr/>
                    <a:lstStyle/>
                    <a:p>
                      <a:pPr algn="ctr"/>
                      <a:endParaRPr lang="es-EC" b="1"/>
                    </a:p>
                  </a:txBody>
                  <a:tcPr/>
                </a:tc>
                <a:tc>
                  <a:txBody>
                    <a:bodyPr/>
                    <a:lstStyle/>
                    <a:p>
                      <a:pPr algn="ctr"/>
                      <a:r>
                        <a:rPr lang="es-EC" b="1" dirty="0"/>
                        <a:t>X</a:t>
                      </a:r>
                    </a:p>
                  </a:txBody>
                  <a:tcPr/>
                </a:tc>
                <a:tc>
                  <a:txBody>
                    <a:bodyPr/>
                    <a:lstStyle/>
                    <a:p>
                      <a:pPr marL="0" algn="ctr" defTabSz="685800" rtl="0" eaLnBrk="1" latinLnBrk="0" hangingPunct="1"/>
                      <a:r>
                        <a:rPr lang="es-EC" sz="1350" b="1" kern="1200">
                          <a:solidFill>
                            <a:schemeClr val="tx1"/>
                          </a:solidFill>
                          <a:latin typeface="+mn-lt"/>
                          <a:ea typeface="+mn-ea"/>
                          <a:cs typeface="+mn-cs"/>
                        </a:rPr>
                        <a:t>X</a:t>
                      </a:r>
                    </a:p>
                  </a:txBody>
                  <a:tcPr/>
                </a:tc>
                <a:extLst>
                  <a:ext uri="{0D108BD9-81ED-4DB2-BD59-A6C34878D82A}">
                    <a16:rowId xmlns:a16="http://schemas.microsoft.com/office/drawing/2014/main" xmlns="" val="33708703"/>
                  </a:ext>
                </a:extLst>
              </a:tr>
              <a:tr h="504058">
                <a:tc vMerge="1">
                  <a:txBody>
                    <a:bodyPr/>
                    <a:lstStyle/>
                    <a:p>
                      <a:pPr algn="ctr" fontAlgn="ctr">
                        <a:lnSpc>
                          <a:spcPct val="107000"/>
                        </a:lnSpc>
                        <a:spcBef>
                          <a:spcPts val="0"/>
                        </a:spcBef>
                        <a:spcAft>
                          <a:spcPts val="0"/>
                        </a:spcAft>
                      </a:pPr>
                      <a:endParaRPr lang="es-EC" sz="1600" b="1" i="0" u="none" strike="noStrike">
                        <a:effectLst/>
                        <a:latin typeface="Arial" panose="020B0604020202020204" pitchFamily="34" charset="0"/>
                      </a:endParaRPr>
                    </a:p>
                  </a:txBody>
                  <a:tcPr marL="12342" marR="12342" marT="1763" marB="0" anchor="ctr">
                    <a:solidFill>
                      <a:schemeClr val="accent1">
                        <a:lumMod val="20000"/>
                        <a:lumOff val="80000"/>
                      </a:schemeClr>
                    </a:solidFill>
                  </a:tcPr>
                </a:tc>
                <a:tc>
                  <a:txBody>
                    <a:bodyPr/>
                    <a:lstStyle/>
                    <a:p>
                      <a:pPr algn="ctr" fontAlgn="ctr">
                        <a:lnSpc>
                          <a:spcPct val="107000"/>
                        </a:lnSpc>
                        <a:spcBef>
                          <a:spcPts val="0"/>
                        </a:spcBef>
                        <a:spcAft>
                          <a:spcPts val="0"/>
                        </a:spcAft>
                      </a:pPr>
                      <a:r>
                        <a:rPr lang="es-EC" sz="1400" b="0" u="none" strike="noStrike">
                          <a:effectLst/>
                        </a:rPr>
                        <a:t>Dirección de titulación</a:t>
                      </a:r>
                      <a:endParaRPr lang="es-EC" sz="1400" b="0" i="0" u="none" strike="noStrike">
                        <a:effectLst/>
                        <a:latin typeface="Arial" panose="020B0604020202020204" pitchFamily="34" charset="0"/>
                      </a:endParaRPr>
                    </a:p>
                  </a:txBody>
                  <a:tcPr marL="12342" marR="12342" marT="1763" marB="0" anchor="ctr">
                    <a:solidFill>
                      <a:schemeClr val="accent1">
                        <a:lumMod val="20000"/>
                        <a:lumOff val="80000"/>
                      </a:schemeClr>
                    </a:solidFill>
                  </a:tcPr>
                </a:tc>
                <a:tc>
                  <a:txBody>
                    <a:bodyPr/>
                    <a:lstStyle/>
                    <a:p>
                      <a:pPr marL="0" algn="ctr" defTabSz="685800" rtl="0" eaLnBrk="1" latinLnBrk="0" hangingPunct="1"/>
                      <a:r>
                        <a:rPr lang="es-EC" sz="1350" b="1" kern="1200" dirty="0">
                          <a:solidFill>
                            <a:schemeClr val="tx1"/>
                          </a:solidFill>
                          <a:latin typeface="+mn-lt"/>
                          <a:ea typeface="+mn-ea"/>
                          <a:cs typeface="+mn-cs"/>
                        </a:rPr>
                        <a:t>X</a:t>
                      </a:r>
                    </a:p>
                  </a:txBody>
                  <a:tcPr/>
                </a:tc>
                <a:tc>
                  <a:txBody>
                    <a:bodyPr/>
                    <a:lstStyle/>
                    <a:p>
                      <a:pPr algn="ctr"/>
                      <a:endParaRPr lang="es-EC" b="1"/>
                    </a:p>
                  </a:txBody>
                  <a:tcPr/>
                </a:tc>
                <a:tc>
                  <a:txBody>
                    <a:bodyPr/>
                    <a:lstStyle/>
                    <a:p>
                      <a:pPr algn="ctr"/>
                      <a:r>
                        <a:rPr lang="es-EC" b="1" dirty="0"/>
                        <a:t>X</a:t>
                      </a:r>
                    </a:p>
                  </a:txBody>
                  <a:tcPr/>
                </a:tc>
                <a:tc>
                  <a:txBody>
                    <a:bodyPr/>
                    <a:lstStyle/>
                    <a:p>
                      <a:pPr marL="0" algn="ctr" defTabSz="685800" rtl="0" eaLnBrk="1" latinLnBrk="0" hangingPunct="1"/>
                      <a:r>
                        <a:rPr lang="es-EC" sz="1350" b="1" kern="1200">
                          <a:solidFill>
                            <a:schemeClr val="tx1"/>
                          </a:solidFill>
                          <a:latin typeface="+mn-lt"/>
                          <a:ea typeface="+mn-ea"/>
                          <a:cs typeface="+mn-cs"/>
                        </a:rPr>
                        <a:t>X</a:t>
                      </a:r>
                    </a:p>
                  </a:txBody>
                  <a:tcPr/>
                </a:tc>
                <a:extLst>
                  <a:ext uri="{0D108BD9-81ED-4DB2-BD59-A6C34878D82A}">
                    <a16:rowId xmlns:a16="http://schemas.microsoft.com/office/drawing/2014/main" xmlns="" val="3309754192"/>
                  </a:ext>
                </a:extLst>
              </a:tr>
              <a:tr h="559533">
                <a:tc v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s-ES" sz="1600" b="1" i="0" u="none" strike="noStrike">
                        <a:effectLst/>
                        <a:latin typeface="Arial" panose="020B0604020202020204" pitchFamily="34" charset="0"/>
                      </a:endParaRPr>
                    </a:p>
                  </a:txBody>
                  <a:tcPr>
                    <a:solidFill>
                      <a:schemeClr val="accent1">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s-ES" sz="1400" b="0" u="none" strike="noStrike">
                          <a:effectLst/>
                        </a:rPr>
                        <a:t>Cumplimiento con la ejecución de vinculación</a:t>
                      </a:r>
                      <a:endParaRPr lang="es-ES" sz="1400" b="0" i="0" u="none" strike="noStrike">
                        <a:effectLst/>
                        <a:latin typeface="Arial" panose="020B0604020202020204" pitchFamily="34" charset="0"/>
                      </a:endParaRPr>
                    </a:p>
                  </a:txBody>
                  <a:tcPr>
                    <a:solidFill>
                      <a:schemeClr val="accent1">
                        <a:lumMod val="20000"/>
                        <a:lumOff val="80000"/>
                      </a:schemeClr>
                    </a:solidFill>
                  </a:tcPr>
                </a:tc>
                <a:tc>
                  <a:txBody>
                    <a:bodyPr/>
                    <a:lstStyle/>
                    <a:p>
                      <a:pPr marL="0" algn="ctr" defTabSz="685800" rtl="0" eaLnBrk="1" latinLnBrk="0" hangingPunct="1"/>
                      <a:r>
                        <a:rPr lang="es-EC" sz="1350" b="1" kern="1200" dirty="0">
                          <a:solidFill>
                            <a:schemeClr val="tx1"/>
                          </a:solidFill>
                          <a:latin typeface="+mn-lt"/>
                          <a:ea typeface="+mn-ea"/>
                          <a:cs typeface="+mn-cs"/>
                        </a:rPr>
                        <a:t>X</a:t>
                      </a:r>
                    </a:p>
                  </a:txBody>
                  <a:tcPr/>
                </a:tc>
                <a:tc>
                  <a:txBody>
                    <a:bodyPr/>
                    <a:lstStyle/>
                    <a:p>
                      <a:pPr algn="ctr"/>
                      <a:endParaRPr lang="es-EC" b="1"/>
                    </a:p>
                  </a:txBody>
                  <a:tcPr/>
                </a:tc>
                <a:tc>
                  <a:txBody>
                    <a:bodyPr/>
                    <a:lstStyle/>
                    <a:p>
                      <a:pPr algn="ctr"/>
                      <a:r>
                        <a:rPr lang="es-EC" b="1" dirty="0"/>
                        <a:t>X</a:t>
                      </a:r>
                    </a:p>
                  </a:txBody>
                  <a:tcPr/>
                </a:tc>
                <a:tc>
                  <a:txBody>
                    <a:bodyPr/>
                    <a:lstStyle/>
                    <a:p>
                      <a:pPr marL="0" algn="ctr" defTabSz="685800" rtl="0" eaLnBrk="1" latinLnBrk="0" hangingPunct="1"/>
                      <a:r>
                        <a:rPr lang="es-EC" sz="1350" b="1" kern="1200">
                          <a:solidFill>
                            <a:schemeClr val="tx1"/>
                          </a:solidFill>
                          <a:latin typeface="+mn-lt"/>
                          <a:ea typeface="+mn-ea"/>
                          <a:cs typeface="+mn-cs"/>
                        </a:rPr>
                        <a:t>X</a:t>
                      </a:r>
                    </a:p>
                  </a:txBody>
                  <a:tcPr/>
                </a:tc>
                <a:extLst>
                  <a:ext uri="{0D108BD9-81ED-4DB2-BD59-A6C34878D82A}">
                    <a16:rowId xmlns:a16="http://schemas.microsoft.com/office/drawing/2014/main" xmlns="" val="1248928789"/>
                  </a:ext>
                </a:extLst>
              </a:tr>
              <a:tr h="504058">
                <a:tc>
                  <a:txBody>
                    <a:bodyPr/>
                    <a:lstStyle/>
                    <a:p>
                      <a:pPr algn="ctr" fontAlgn="ctr">
                        <a:lnSpc>
                          <a:spcPct val="107000"/>
                        </a:lnSpc>
                        <a:spcBef>
                          <a:spcPts val="0"/>
                        </a:spcBef>
                        <a:spcAft>
                          <a:spcPts val="0"/>
                        </a:spcAft>
                      </a:pPr>
                      <a:r>
                        <a:rPr lang="es-EC" sz="1200" b="0" i="0" u="none" strike="noStrike">
                          <a:effectLst/>
                          <a:latin typeface="Arial" panose="020B0604020202020204" pitchFamily="34" charset="0"/>
                        </a:rPr>
                        <a:t>GESTIÓN</a:t>
                      </a:r>
                    </a:p>
                  </a:txBody>
                  <a:tcPr marL="12342" marR="12342" marT="1763" marB="0" anchor="ctr">
                    <a:noFill/>
                  </a:tcPr>
                </a:tc>
                <a:tc>
                  <a:txBody>
                    <a:bodyPr/>
                    <a:lstStyle/>
                    <a:p>
                      <a:pPr algn="ctr" fontAlgn="ctr">
                        <a:lnSpc>
                          <a:spcPct val="107000"/>
                        </a:lnSpc>
                        <a:spcBef>
                          <a:spcPts val="0"/>
                        </a:spcBef>
                        <a:spcAft>
                          <a:spcPts val="0"/>
                        </a:spcAft>
                      </a:pPr>
                      <a:r>
                        <a:rPr lang="es-EC" sz="1400" b="0" u="none" strike="noStrike">
                          <a:effectLst/>
                        </a:rPr>
                        <a:t>Cumplimiento de responsabilidades</a:t>
                      </a:r>
                      <a:endParaRPr lang="es-EC" sz="1400" b="0" i="0" u="none" strike="noStrike">
                        <a:effectLst/>
                        <a:latin typeface="Arial" panose="020B0604020202020204" pitchFamily="34" charset="0"/>
                      </a:endParaRPr>
                    </a:p>
                  </a:txBody>
                  <a:tcPr marL="12342" marR="12342" marT="1763" marB="0" anchor="ctr">
                    <a:solidFill>
                      <a:schemeClr val="accent1">
                        <a:lumMod val="20000"/>
                        <a:lumOff val="80000"/>
                      </a:schemeClr>
                    </a:solidFill>
                  </a:tcPr>
                </a:tc>
                <a:tc>
                  <a:txBody>
                    <a:bodyPr/>
                    <a:lstStyle/>
                    <a:p>
                      <a:pPr marL="0" algn="ctr" defTabSz="685800" rtl="0" eaLnBrk="1" fontAlgn="ctr" latinLnBrk="0" hangingPunct="1">
                        <a:lnSpc>
                          <a:spcPct val="107000"/>
                        </a:lnSpc>
                        <a:spcBef>
                          <a:spcPts val="0"/>
                        </a:spcBef>
                        <a:spcAft>
                          <a:spcPts val="0"/>
                        </a:spcAft>
                      </a:pPr>
                      <a:r>
                        <a:rPr lang="es-EC" sz="1350" b="1" kern="1200" dirty="0">
                          <a:solidFill>
                            <a:schemeClr val="tx1"/>
                          </a:solidFill>
                          <a:latin typeface="+mn-lt"/>
                          <a:ea typeface="+mn-ea"/>
                          <a:cs typeface="+mn-cs"/>
                        </a:rPr>
                        <a:t>X</a:t>
                      </a:r>
                    </a:p>
                  </a:txBody>
                  <a:tcPr marL="12342" marR="12342" marT="1763" marB="0" anchor="ctr"/>
                </a:tc>
                <a:tc>
                  <a:txBody>
                    <a:bodyPr/>
                    <a:lstStyle/>
                    <a:p>
                      <a:pPr algn="ctr"/>
                      <a:endParaRPr lang="es-EC" b="1"/>
                    </a:p>
                  </a:txBody>
                  <a:tcPr/>
                </a:tc>
                <a:tc>
                  <a:txBody>
                    <a:bodyPr/>
                    <a:lstStyle/>
                    <a:p>
                      <a:pPr algn="ctr"/>
                      <a:r>
                        <a:rPr lang="es-EC" b="1"/>
                        <a:t>X</a:t>
                      </a:r>
                    </a:p>
                  </a:txBody>
                  <a:tcPr/>
                </a:tc>
                <a:tc>
                  <a:txBody>
                    <a:bodyPr/>
                    <a:lstStyle/>
                    <a:p>
                      <a:pPr marL="0" algn="ctr" defTabSz="685800" rtl="0" eaLnBrk="1" fontAlgn="ctr" latinLnBrk="0" hangingPunct="1">
                        <a:lnSpc>
                          <a:spcPct val="107000"/>
                        </a:lnSpc>
                        <a:spcBef>
                          <a:spcPts val="0"/>
                        </a:spcBef>
                        <a:spcAft>
                          <a:spcPts val="0"/>
                        </a:spcAft>
                      </a:pPr>
                      <a:r>
                        <a:rPr lang="es-EC" sz="1350" b="1" kern="1200">
                          <a:solidFill>
                            <a:schemeClr val="tx1"/>
                          </a:solidFill>
                          <a:latin typeface="+mn-lt"/>
                          <a:ea typeface="+mn-ea"/>
                          <a:cs typeface="+mn-cs"/>
                        </a:rPr>
                        <a:t>X</a:t>
                      </a:r>
                    </a:p>
                  </a:txBody>
                  <a:tcPr marL="12342" marR="12342" marT="1763" marB="0" anchor="ctr"/>
                </a:tc>
                <a:extLst>
                  <a:ext uri="{0D108BD9-81ED-4DB2-BD59-A6C34878D82A}">
                    <a16:rowId xmlns:a16="http://schemas.microsoft.com/office/drawing/2014/main" xmlns="" val="749925"/>
                  </a:ext>
                </a:extLst>
              </a:tr>
              <a:tr h="504058">
                <a:tc>
                  <a:txBody>
                    <a:bodyPr/>
                    <a:lstStyle/>
                    <a:p>
                      <a:pPr algn="ctr" fontAlgn="ctr">
                        <a:lnSpc>
                          <a:spcPct val="107000"/>
                        </a:lnSpc>
                        <a:spcBef>
                          <a:spcPts val="0"/>
                        </a:spcBef>
                        <a:spcAft>
                          <a:spcPts val="0"/>
                        </a:spcAft>
                      </a:pPr>
                      <a:r>
                        <a:rPr lang="es-EC" sz="1100" b="0" i="0" u="none" strike="noStrike">
                          <a:effectLst/>
                          <a:latin typeface="Arial" panose="020B0604020202020204" pitchFamily="34" charset="0"/>
                        </a:rPr>
                        <a:t>INVESTIGACIÓN</a:t>
                      </a:r>
                      <a:endParaRPr lang="es-EC" sz="1200" b="0" i="0" u="none" strike="noStrike">
                        <a:effectLst/>
                        <a:latin typeface="Arial" panose="020B0604020202020204" pitchFamily="34" charset="0"/>
                      </a:endParaRPr>
                    </a:p>
                  </a:txBody>
                  <a:tcPr marL="12342" marR="12342" marT="1763" marB="0" anchor="ctr">
                    <a:noFill/>
                  </a:tcPr>
                </a:tc>
                <a:tc>
                  <a:txBody>
                    <a:bodyPr/>
                    <a:lstStyle/>
                    <a:p>
                      <a:pPr algn="ctr" fontAlgn="ctr">
                        <a:lnSpc>
                          <a:spcPct val="107000"/>
                        </a:lnSpc>
                        <a:spcBef>
                          <a:spcPts val="0"/>
                        </a:spcBef>
                        <a:spcAft>
                          <a:spcPts val="0"/>
                        </a:spcAft>
                      </a:pPr>
                      <a:r>
                        <a:rPr lang="es-EC" sz="1400" b="0" u="none" strike="noStrike">
                          <a:effectLst/>
                        </a:rPr>
                        <a:t>Investigación</a:t>
                      </a:r>
                      <a:endParaRPr lang="es-EC" sz="1400" b="0" i="0" u="none" strike="noStrike">
                        <a:effectLst/>
                        <a:latin typeface="Arial" panose="020B0604020202020204" pitchFamily="34" charset="0"/>
                      </a:endParaRPr>
                    </a:p>
                  </a:txBody>
                  <a:tcPr marL="12342" marR="12342" marT="1763" marB="0" anchor="ctr">
                    <a:solidFill>
                      <a:schemeClr val="accent1">
                        <a:lumMod val="20000"/>
                        <a:lumOff val="80000"/>
                      </a:schemeClr>
                    </a:solidFill>
                  </a:tcPr>
                </a:tc>
                <a:tc>
                  <a:txBody>
                    <a:bodyPr/>
                    <a:lstStyle/>
                    <a:p>
                      <a:pPr marL="0" algn="ctr" defTabSz="685800" rtl="0" eaLnBrk="1" fontAlgn="ctr" latinLnBrk="0" hangingPunct="1">
                        <a:lnSpc>
                          <a:spcPct val="107000"/>
                        </a:lnSpc>
                        <a:spcBef>
                          <a:spcPts val="0"/>
                        </a:spcBef>
                        <a:spcAft>
                          <a:spcPts val="0"/>
                        </a:spcAft>
                      </a:pPr>
                      <a:r>
                        <a:rPr lang="es-EC" sz="1350" b="1" kern="1200">
                          <a:solidFill>
                            <a:schemeClr val="tx1"/>
                          </a:solidFill>
                          <a:latin typeface="+mn-lt"/>
                          <a:ea typeface="+mn-ea"/>
                          <a:cs typeface="+mn-cs"/>
                        </a:rPr>
                        <a:t>X</a:t>
                      </a:r>
                    </a:p>
                  </a:txBody>
                  <a:tcPr marL="12342" marR="12342" marT="1763" marB="0" anchor="ctr"/>
                </a:tc>
                <a:tc>
                  <a:txBody>
                    <a:bodyPr/>
                    <a:lstStyle/>
                    <a:p>
                      <a:pPr algn="ctr"/>
                      <a:r>
                        <a:rPr lang="es-EC" b="1"/>
                        <a:t>X</a:t>
                      </a:r>
                    </a:p>
                  </a:txBody>
                  <a:tcPr/>
                </a:tc>
                <a:tc>
                  <a:txBody>
                    <a:bodyPr/>
                    <a:lstStyle/>
                    <a:p>
                      <a:pPr algn="ctr"/>
                      <a:r>
                        <a:rPr lang="es-EC" b="1"/>
                        <a:t>X</a:t>
                      </a:r>
                    </a:p>
                  </a:txBody>
                  <a:tcPr/>
                </a:tc>
                <a:tc>
                  <a:txBody>
                    <a:bodyPr/>
                    <a:lstStyle/>
                    <a:p>
                      <a:pPr marL="0" algn="ctr" defTabSz="685800" rtl="0" eaLnBrk="1" fontAlgn="ctr" latinLnBrk="0" hangingPunct="1">
                        <a:lnSpc>
                          <a:spcPct val="107000"/>
                        </a:lnSpc>
                        <a:spcBef>
                          <a:spcPts val="0"/>
                        </a:spcBef>
                        <a:spcAft>
                          <a:spcPts val="0"/>
                        </a:spcAft>
                      </a:pPr>
                      <a:endParaRPr lang="es-EC" sz="1350" b="1" kern="1200" dirty="0">
                        <a:solidFill>
                          <a:schemeClr val="tx1"/>
                        </a:solidFill>
                        <a:latin typeface="+mn-lt"/>
                        <a:ea typeface="+mn-ea"/>
                        <a:cs typeface="+mn-cs"/>
                      </a:endParaRPr>
                    </a:p>
                  </a:txBody>
                  <a:tcPr marL="12342" marR="12342" marT="1763" marB="0" anchor="ctr"/>
                </a:tc>
                <a:extLst>
                  <a:ext uri="{0D108BD9-81ED-4DB2-BD59-A6C34878D82A}">
                    <a16:rowId xmlns:a16="http://schemas.microsoft.com/office/drawing/2014/main" xmlns="" val="1270499346"/>
                  </a:ext>
                </a:extLst>
              </a:tr>
            </a:tbl>
          </a:graphicData>
        </a:graphic>
      </p:graphicFrame>
    </p:spTree>
    <p:extLst>
      <p:ext uri="{BB962C8B-B14F-4D97-AF65-F5344CB8AC3E}">
        <p14:creationId xmlns:p14="http://schemas.microsoft.com/office/powerpoint/2010/main" val="1262325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redondeado 8"/>
          <p:cNvSpPr/>
          <p:nvPr/>
        </p:nvSpPr>
        <p:spPr>
          <a:xfrm>
            <a:off x="464116" y="1043873"/>
            <a:ext cx="8079017" cy="555262"/>
          </a:xfrm>
          <a:prstGeom prst="roundRect">
            <a:avLst/>
          </a:prstGeom>
          <a:ln>
            <a:solidFill>
              <a:srgbClr val="FF0000"/>
            </a:solidFill>
          </a:ln>
          <a:effectLst>
            <a:innerShdw blurRad="127000">
              <a:srgbClr val="FF0000"/>
            </a:innerShdw>
          </a:effectLst>
        </p:spPr>
        <p:style>
          <a:lnRef idx="2">
            <a:schemeClr val="accent2"/>
          </a:lnRef>
          <a:fillRef idx="1">
            <a:schemeClr val="lt1"/>
          </a:fillRef>
          <a:effectRef idx="0">
            <a:schemeClr val="accent2"/>
          </a:effectRef>
          <a:fontRef idx="minor">
            <a:schemeClr val="dk1"/>
          </a:fontRef>
        </p:style>
        <p:txBody>
          <a:bodyPr rtlCol="0" anchor="ctr"/>
          <a:lstStyle/>
          <a:p>
            <a:pPr lvl="0" algn="ctr"/>
            <a:r>
              <a:rPr lang="es-ES" sz="2800" b="1">
                <a:solidFill>
                  <a:schemeClr val="tx1"/>
                </a:solidFill>
              </a:rPr>
              <a:t>Consideraciones</a:t>
            </a:r>
          </a:p>
        </p:txBody>
      </p:sp>
      <p:pic>
        <p:nvPicPr>
          <p:cNvPr id="2" name="Imagen 1">
            <a:extLst>
              <a:ext uri="{FF2B5EF4-FFF2-40B4-BE49-F238E27FC236}">
                <a16:creationId xmlns:a16="http://schemas.microsoft.com/office/drawing/2014/main" xmlns="" id="{433DAA5C-B3AF-4B5A-A3DC-B346150E2A5E}"/>
              </a:ext>
            </a:extLst>
          </p:cNvPr>
          <p:cNvPicPr>
            <a:picLocks noChangeAspect="1"/>
          </p:cNvPicPr>
          <p:nvPr/>
        </p:nvPicPr>
        <p:blipFill rotWithShape="1">
          <a:blip r:embed="rId2">
            <a:extLst>
              <a:ext uri="{28A0092B-C50C-407E-A947-70E740481C1C}">
                <a14:useLocalDpi xmlns:a14="http://schemas.microsoft.com/office/drawing/2010/main" val="0"/>
              </a:ext>
            </a:extLst>
          </a:blip>
          <a:srcRect t="-1" r="52020" b="-17443"/>
          <a:stretch/>
        </p:blipFill>
        <p:spPr>
          <a:xfrm>
            <a:off x="889936" y="341679"/>
            <a:ext cx="3026609" cy="702194"/>
          </a:xfrm>
          <a:prstGeom prst="rect">
            <a:avLst/>
          </a:prstGeom>
        </p:spPr>
      </p:pic>
      <p:sp>
        <p:nvSpPr>
          <p:cNvPr id="5" name="CuadroTexto 4">
            <a:extLst>
              <a:ext uri="{FF2B5EF4-FFF2-40B4-BE49-F238E27FC236}">
                <a16:creationId xmlns:a16="http://schemas.microsoft.com/office/drawing/2014/main" xmlns="" id="{E30C9D41-41B7-4AB7-BE02-C658105ED7C7}"/>
              </a:ext>
            </a:extLst>
          </p:cNvPr>
          <p:cNvSpPr txBox="1"/>
          <p:nvPr/>
        </p:nvSpPr>
        <p:spPr>
          <a:xfrm>
            <a:off x="401391" y="1808642"/>
            <a:ext cx="8204465" cy="3970318"/>
          </a:xfrm>
          <a:prstGeom prst="rect">
            <a:avLst/>
          </a:prstGeom>
          <a:noFill/>
        </p:spPr>
        <p:txBody>
          <a:bodyPr wrap="square" rtlCol="0" anchor="t">
            <a:spAutoFit/>
          </a:bodyPr>
          <a:lstStyle/>
          <a:p>
            <a:pPr marL="342900" lvl="0" indent="-342900" algn="just" fontAlgn="base">
              <a:spcAft>
                <a:spcPts val="0"/>
              </a:spcAft>
              <a:buFont typeface="Symbol" panose="05050102010706020507" pitchFamily="18" charset="2"/>
              <a:buChar char=""/>
            </a:pPr>
            <a:r>
              <a:rPr lang="es-EC" sz="1800" i="1">
                <a:solidFill>
                  <a:srgbClr val="000000"/>
                </a:solidFill>
                <a:effectLst/>
                <a:latin typeface="Calibri" panose="020F0502020204030204" pitchFamily="34" charset="0"/>
                <a:ea typeface="Times New Roman" panose="02020603050405020304" pitchFamily="18" charset="0"/>
              </a:rPr>
              <a:t>Mediante Acuerdo Ministerial No. 00126-2020, de 11 de marzo de 2020, la Ministra de Salud Pública declaró el estado de emergencia sanitaria para impedir la propagación del Coronavirus COVID-19;</a:t>
            </a:r>
            <a:r>
              <a:rPr lang="es-EC" sz="1800">
                <a:solidFill>
                  <a:srgbClr val="000000"/>
                </a:solidFill>
                <a:effectLst/>
                <a:latin typeface="Calibri" panose="020F0502020204030204" pitchFamily="34" charset="0"/>
                <a:ea typeface="Times New Roman" panose="02020603050405020304" pitchFamily="18" charset="0"/>
              </a:rPr>
              <a:t>  </a:t>
            </a:r>
            <a:endParaRPr lang="es-EC" sz="1800">
              <a:effectLst/>
              <a:latin typeface="Times New Roman" panose="02020603050405020304" pitchFamily="18" charset="0"/>
              <a:ea typeface="Times New Roman" panose="02020603050405020304" pitchFamily="18" charset="0"/>
            </a:endParaRPr>
          </a:p>
          <a:p>
            <a:pPr marL="342900" indent="-342900" algn="just" fontAlgn="base">
              <a:buFont typeface="Symbol" panose="05050102010706020507" pitchFamily="18" charset="2"/>
              <a:buChar char=""/>
            </a:pPr>
            <a:r>
              <a:rPr lang="es-EC" sz="1800" i="1">
                <a:effectLst/>
                <a:latin typeface="Calibri"/>
                <a:ea typeface="Times New Roman" panose="02020603050405020304" pitchFamily="18" charset="0"/>
                <a:cs typeface="Calibri"/>
              </a:rPr>
              <a:t>Decreto Ejecutivo No. 1017, de 16 de marzo de 2020, el Presidente de la República del Ecuador decretó</a:t>
            </a:r>
            <a:r>
              <a:rPr lang="es-EC" b="1" i="1">
                <a:latin typeface="Calibri"/>
                <a:ea typeface="Times New Roman" panose="02020603050405020304" pitchFamily="18" charset="0"/>
                <a:cs typeface="Calibri"/>
              </a:rPr>
              <a:t>  el estado de excepción. </a:t>
            </a:r>
            <a:endParaRPr lang="es-EC">
              <a:latin typeface="Calibri"/>
              <a:ea typeface="Times New Roman" panose="02020603050405020304" pitchFamily="18" charset="0"/>
              <a:cs typeface="Calibri"/>
            </a:endParaRPr>
          </a:p>
          <a:p>
            <a:pPr marL="342900" indent="-342900" algn="just">
              <a:buFont typeface="Symbol" panose="05050102010706020507" pitchFamily="18" charset="2"/>
              <a:buChar char=""/>
            </a:pPr>
            <a:r>
              <a:rPr lang="es-EC" sz="1800" i="1">
                <a:effectLst/>
                <a:latin typeface="Calibri"/>
                <a:ea typeface="Times New Roman" panose="02020603050405020304" pitchFamily="18" charset="0"/>
                <a:cs typeface="Calibri"/>
              </a:rPr>
              <a:t>Mediante resolución RPC-SE-03-No.046-2020 de 25 de marzo de 2020, el Consejo de Educación Superior, expide la Normativa transitoria para el desarrollo de actividades académicas en las Instituciones de Educación Superior, debido al estado de excepción decretado por la emergencia sanitaria ocasionada por la pandemia de COVID-19, y lo reforma mediante RPC-SE-04-No.056-2020 de fecha 30 de abril de 2020 y RPC-SO-012-No.238-2020 de fecha 6 de marzo de 2020.</a:t>
            </a:r>
          </a:p>
          <a:p>
            <a:pPr marL="342900" indent="-342900" algn="just">
              <a:buFont typeface="Symbol" panose="05050102010706020507" pitchFamily="18" charset="2"/>
              <a:buChar char=""/>
            </a:pPr>
            <a:r>
              <a:rPr lang="es-EC">
                <a:latin typeface="Calibri"/>
                <a:ea typeface="Times New Roman" panose="02020603050405020304" pitchFamily="18" charset="0"/>
                <a:cs typeface="Calibri"/>
              </a:rPr>
              <a:t>Artículo 11 del Estatuto de la Universidad, en las atribuciones de la Vicerrectora Académica, </a:t>
            </a:r>
            <a:r>
              <a:rPr lang="es-EC" i="1">
                <a:latin typeface="Calibri"/>
                <a:ea typeface="Times New Roman" panose="02020603050405020304" pitchFamily="18" charset="0"/>
                <a:cs typeface="Calibri"/>
              </a:rPr>
              <a:t>Artículo 207 del Estatuto de la Universidad, sobre las funciones del </a:t>
            </a:r>
            <a:r>
              <a:rPr lang="es-EC" b="1" i="1">
                <a:latin typeface="Calibri"/>
                <a:ea typeface="Times New Roman" panose="02020603050405020304" pitchFamily="18" charset="0"/>
                <a:cs typeface="Calibri"/>
              </a:rPr>
              <a:t>Consejo Académico</a:t>
            </a:r>
            <a:endParaRPr lang="es-EC" i="1">
              <a:latin typeface="Calibri"/>
              <a:ea typeface="Times New Roman" panose="02020603050405020304" pitchFamily="18" charset="0"/>
              <a:cs typeface="Calibri"/>
            </a:endParaRPr>
          </a:p>
        </p:txBody>
      </p:sp>
    </p:spTree>
    <p:extLst>
      <p:ext uri="{BB962C8B-B14F-4D97-AF65-F5344CB8AC3E}">
        <p14:creationId xmlns:p14="http://schemas.microsoft.com/office/powerpoint/2010/main" val="82830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redondeado 8"/>
          <p:cNvSpPr/>
          <p:nvPr/>
        </p:nvSpPr>
        <p:spPr>
          <a:xfrm>
            <a:off x="526841" y="1065513"/>
            <a:ext cx="8079017" cy="571446"/>
          </a:xfrm>
          <a:prstGeom prst="roundRect">
            <a:avLst/>
          </a:prstGeom>
          <a:ln>
            <a:solidFill>
              <a:srgbClr val="FF0000"/>
            </a:solidFill>
          </a:ln>
          <a:effectLst>
            <a:innerShdw blurRad="127000">
              <a:srgbClr val="FF0000"/>
            </a:innerShdw>
          </a:effectLst>
        </p:spPr>
        <p:style>
          <a:lnRef idx="2">
            <a:schemeClr val="accent2"/>
          </a:lnRef>
          <a:fillRef idx="1">
            <a:schemeClr val="lt1"/>
          </a:fillRef>
          <a:effectRef idx="0">
            <a:schemeClr val="accent2"/>
          </a:effectRef>
          <a:fontRef idx="minor">
            <a:schemeClr val="dk1"/>
          </a:fontRef>
        </p:style>
        <p:txBody>
          <a:bodyPr rtlCol="0" anchor="ctr"/>
          <a:lstStyle/>
          <a:p>
            <a:pPr lvl="0" algn="ctr"/>
            <a:r>
              <a:rPr lang="es-ES" sz="2800" b="1">
                <a:solidFill>
                  <a:schemeClr val="tx1"/>
                </a:solidFill>
              </a:rPr>
              <a:t>Consideraciones</a:t>
            </a:r>
          </a:p>
        </p:txBody>
      </p:sp>
      <p:pic>
        <p:nvPicPr>
          <p:cNvPr id="2" name="Imagen 1">
            <a:extLst>
              <a:ext uri="{FF2B5EF4-FFF2-40B4-BE49-F238E27FC236}">
                <a16:creationId xmlns:a16="http://schemas.microsoft.com/office/drawing/2014/main" xmlns="" id="{433DAA5C-B3AF-4B5A-A3DC-B346150E2A5E}"/>
              </a:ext>
            </a:extLst>
          </p:cNvPr>
          <p:cNvPicPr>
            <a:picLocks noChangeAspect="1"/>
          </p:cNvPicPr>
          <p:nvPr/>
        </p:nvPicPr>
        <p:blipFill rotWithShape="1">
          <a:blip r:embed="rId2">
            <a:extLst>
              <a:ext uri="{28A0092B-C50C-407E-A947-70E740481C1C}">
                <a14:useLocalDpi xmlns:a14="http://schemas.microsoft.com/office/drawing/2010/main" val="0"/>
              </a:ext>
            </a:extLst>
          </a:blip>
          <a:srcRect t="-1" r="52020" b="-17443"/>
          <a:stretch/>
        </p:blipFill>
        <p:spPr>
          <a:xfrm>
            <a:off x="889936" y="341679"/>
            <a:ext cx="3026609" cy="702194"/>
          </a:xfrm>
          <a:prstGeom prst="rect">
            <a:avLst/>
          </a:prstGeom>
        </p:spPr>
      </p:pic>
      <p:sp>
        <p:nvSpPr>
          <p:cNvPr id="5" name="CuadroTexto 4">
            <a:extLst>
              <a:ext uri="{FF2B5EF4-FFF2-40B4-BE49-F238E27FC236}">
                <a16:creationId xmlns:a16="http://schemas.microsoft.com/office/drawing/2014/main" xmlns="" id="{E30C9D41-41B7-4AB7-BE02-C658105ED7C7}"/>
              </a:ext>
            </a:extLst>
          </p:cNvPr>
          <p:cNvSpPr txBox="1"/>
          <p:nvPr/>
        </p:nvSpPr>
        <p:spPr>
          <a:xfrm>
            <a:off x="529142" y="1979688"/>
            <a:ext cx="8201256" cy="4247317"/>
          </a:xfrm>
          <a:prstGeom prst="rect">
            <a:avLst/>
          </a:prstGeom>
          <a:noFill/>
        </p:spPr>
        <p:txBody>
          <a:bodyPr wrap="square" rtlCol="0" anchor="t">
            <a:spAutoFit/>
          </a:bodyPr>
          <a:lstStyle/>
          <a:p>
            <a:pPr marL="285750" indent="-285750">
              <a:buFont typeface="Arial" panose="020B0604020202020204" pitchFamily="34" charset="0"/>
              <a:buChar char="•"/>
            </a:pPr>
            <a:endParaRPr lang="es-ES"/>
          </a:p>
          <a:p>
            <a:pPr marL="342900" lvl="0" indent="-342900" algn="just">
              <a:spcAft>
                <a:spcPts val="0"/>
              </a:spcAft>
              <a:buFont typeface="Symbol" panose="05050102010706020507" pitchFamily="18" charset="2"/>
              <a:buChar char=""/>
            </a:pPr>
            <a:r>
              <a:rPr lang="es-EC" sz="1800" i="1">
                <a:effectLst/>
                <a:latin typeface="Calibri"/>
                <a:ea typeface="Times New Roman" panose="02020603050405020304" pitchFamily="18" charset="0"/>
                <a:cs typeface="Calibri"/>
              </a:rPr>
              <a:t>El Órgano Colegiado Superior, mediante Resolución OCS-SO-001-No.001-2020, de fecha 20 de enero de 2020, deroga el </a:t>
            </a:r>
            <a:r>
              <a:rPr lang="es-EC" i="1">
                <a:latin typeface="Calibri"/>
                <a:ea typeface="Times New Roman" panose="02020603050405020304" pitchFamily="18" charset="0"/>
                <a:cs typeface="Calibri"/>
              </a:rPr>
              <a:t>reglamento</a:t>
            </a:r>
            <a:r>
              <a:rPr lang="es-EC" sz="1800" i="1">
                <a:effectLst/>
                <a:latin typeface="Calibri"/>
                <a:ea typeface="Times New Roman" panose="02020603050405020304" pitchFamily="18" charset="0"/>
                <a:cs typeface="Calibri"/>
              </a:rPr>
              <a:t> de evaluación integral de desempeño del personal académico (</a:t>
            </a:r>
            <a:r>
              <a:rPr lang="es-EC" sz="1800" i="1" err="1">
                <a:effectLst/>
                <a:latin typeface="Calibri"/>
                <a:ea typeface="Times New Roman" panose="02020603050405020304" pitchFamily="18" charset="0"/>
                <a:cs typeface="Calibri"/>
              </a:rPr>
              <a:t>Eidpa</a:t>
            </a:r>
            <a:r>
              <a:rPr lang="es-EC" sz="1800" i="1">
                <a:effectLst/>
                <a:latin typeface="Calibri"/>
                <a:ea typeface="Times New Roman" panose="02020603050405020304" pitchFamily="18" charset="0"/>
                <a:cs typeface="Calibri"/>
              </a:rPr>
              <a:t>) la Universidad Laica Eloy Alfaro de Manabí</a:t>
            </a:r>
            <a:r>
              <a:rPr lang="es-EC" i="1">
                <a:latin typeface="Calibri"/>
                <a:ea typeface="Times New Roman" panose="02020603050405020304" pitchFamily="18" charset="0"/>
                <a:cs typeface="Calibri"/>
              </a:rPr>
              <a:t>.</a:t>
            </a:r>
          </a:p>
          <a:p>
            <a:pPr marL="342900" indent="-342900" algn="just">
              <a:buFont typeface="Symbol,Sans-Serif" panose="05050102010706020507" pitchFamily="18" charset="2"/>
              <a:buChar char=""/>
            </a:pPr>
            <a:r>
              <a:rPr lang="es-EC" i="1">
                <a:latin typeface="Calibri"/>
                <a:ea typeface="+mn-lt"/>
                <a:cs typeface="Calibri"/>
              </a:rPr>
              <a:t>La sección 11 de la Guía Metodológica de Evaluación Integral de Desempeño del Personal Académico (</a:t>
            </a:r>
            <a:r>
              <a:rPr lang="es-EC" i="1" err="1">
                <a:latin typeface="Calibri"/>
                <a:ea typeface="+mn-lt"/>
                <a:cs typeface="Calibri"/>
              </a:rPr>
              <a:t>Edipa</a:t>
            </a:r>
            <a:r>
              <a:rPr lang="es-EC" i="1">
                <a:latin typeface="Calibri"/>
                <a:ea typeface="+mn-lt"/>
                <a:cs typeface="Calibri"/>
              </a:rPr>
              <a:t>) de la </a:t>
            </a:r>
            <a:r>
              <a:rPr lang="es-EC" i="1" err="1">
                <a:latin typeface="Calibri"/>
                <a:ea typeface="+mn-lt"/>
                <a:cs typeface="Calibri"/>
              </a:rPr>
              <a:t>Uleam</a:t>
            </a:r>
            <a:r>
              <a:rPr lang="es-EC" i="1">
                <a:latin typeface="Calibri"/>
                <a:ea typeface="+mn-lt"/>
                <a:cs typeface="Calibri"/>
              </a:rPr>
              <a:t>, sobre la revisión de la guía establece que: “</a:t>
            </a:r>
            <a:r>
              <a:rPr lang="es-EC" b="1" i="1">
                <a:latin typeface="Calibri"/>
                <a:ea typeface="+mn-lt"/>
                <a:cs typeface="Calibri"/>
              </a:rPr>
              <a:t>La guía para la evaluación integral de desempeño del personal académico será revisada por el Consejo Académico al inicio de cada periodo o por lo menos una vez al año o cuando exista algún cambio, con el fin de identificar mejoras o actualizaciones</a:t>
            </a:r>
            <a:r>
              <a:rPr lang="es-EC" i="1">
                <a:latin typeface="Calibri"/>
                <a:ea typeface="+mn-lt"/>
                <a:cs typeface="Calibri"/>
              </a:rPr>
              <a:t>.” </a:t>
            </a:r>
            <a:endParaRPr lang="es-EC">
              <a:latin typeface="Calibri"/>
              <a:cs typeface="Calibri"/>
            </a:endParaRPr>
          </a:p>
          <a:p>
            <a:pPr marL="342900" indent="-342900" algn="just">
              <a:buFont typeface="Symbol,Sans-Serif" panose="05050102010706020507" pitchFamily="18" charset="2"/>
              <a:buChar char=""/>
            </a:pPr>
            <a:r>
              <a:rPr lang="es-EC" i="1">
                <a:latin typeface="Calibri"/>
                <a:cs typeface="Calibri"/>
              </a:rPr>
              <a:t>El artículo único de la Resolución No. 084-2020 del Consejo Académico de fecha 6 de julio de 2020, resuelve “Acoger favorablemente la Propuesta de Reforma de Actualización de los Instrumentos EIDPA 2020(1), y remitirlo a la señora Directora de Gestión y Aseguramiento de la Calidad, para el trámite pertinente”</a:t>
            </a:r>
            <a:endParaRPr lang="es-EC">
              <a:cs typeface="Calibri"/>
            </a:endParaRPr>
          </a:p>
        </p:txBody>
      </p:sp>
    </p:spTree>
    <p:extLst>
      <p:ext uri="{BB962C8B-B14F-4D97-AF65-F5344CB8AC3E}">
        <p14:creationId xmlns:p14="http://schemas.microsoft.com/office/powerpoint/2010/main" val="1659339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redondeado 8"/>
          <p:cNvSpPr/>
          <p:nvPr/>
        </p:nvSpPr>
        <p:spPr>
          <a:xfrm>
            <a:off x="526841" y="1233078"/>
            <a:ext cx="8079017" cy="579538"/>
          </a:xfrm>
          <a:prstGeom prst="roundRect">
            <a:avLst/>
          </a:prstGeom>
          <a:ln>
            <a:solidFill>
              <a:srgbClr val="FF0000"/>
            </a:solidFill>
          </a:ln>
          <a:effectLst>
            <a:innerShdw blurRad="127000">
              <a:srgbClr val="FF0000"/>
            </a:innerShdw>
          </a:effectLst>
        </p:spPr>
        <p:style>
          <a:lnRef idx="2">
            <a:schemeClr val="accent2"/>
          </a:lnRef>
          <a:fillRef idx="1">
            <a:schemeClr val="lt1"/>
          </a:fillRef>
          <a:effectRef idx="0">
            <a:schemeClr val="accent2"/>
          </a:effectRef>
          <a:fontRef idx="minor">
            <a:schemeClr val="dk1"/>
          </a:fontRef>
        </p:style>
        <p:txBody>
          <a:bodyPr rtlCol="0" anchor="ctr"/>
          <a:lstStyle/>
          <a:p>
            <a:pPr lvl="0" algn="ctr"/>
            <a:r>
              <a:rPr lang="es-ES" sz="2800" b="1">
                <a:solidFill>
                  <a:schemeClr val="tx1"/>
                </a:solidFill>
              </a:rPr>
              <a:t>Antecedentes</a:t>
            </a:r>
          </a:p>
        </p:txBody>
      </p:sp>
      <p:pic>
        <p:nvPicPr>
          <p:cNvPr id="2" name="Imagen 1">
            <a:extLst>
              <a:ext uri="{FF2B5EF4-FFF2-40B4-BE49-F238E27FC236}">
                <a16:creationId xmlns:a16="http://schemas.microsoft.com/office/drawing/2014/main" xmlns="" id="{433DAA5C-B3AF-4B5A-A3DC-B346150E2A5E}"/>
              </a:ext>
            </a:extLst>
          </p:cNvPr>
          <p:cNvPicPr>
            <a:picLocks noChangeAspect="1"/>
          </p:cNvPicPr>
          <p:nvPr/>
        </p:nvPicPr>
        <p:blipFill rotWithShape="1">
          <a:blip r:embed="rId2">
            <a:extLst>
              <a:ext uri="{28A0092B-C50C-407E-A947-70E740481C1C}">
                <a14:useLocalDpi xmlns:a14="http://schemas.microsoft.com/office/drawing/2010/main" val="0"/>
              </a:ext>
            </a:extLst>
          </a:blip>
          <a:srcRect t="-1" r="52020" b="-17443"/>
          <a:stretch/>
        </p:blipFill>
        <p:spPr>
          <a:xfrm>
            <a:off x="889936" y="341679"/>
            <a:ext cx="3026609" cy="702194"/>
          </a:xfrm>
          <a:prstGeom prst="rect">
            <a:avLst/>
          </a:prstGeom>
        </p:spPr>
      </p:pic>
      <p:sp>
        <p:nvSpPr>
          <p:cNvPr id="5" name="CuadroTexto 4">
            <a:extLst>
              <a:ext uri="{FF2B5EF4-FFF2-40B4-BE49-F238E27FC236}">
                <a16:creationId xmlns:a16="http://schemas.microsoft.com/office/drawing/2014/main" xmlns="" id="{E30C9D41-41B7-4AB7-BE02-C658105ED7C7}"/>
              </a:ext>
            </a:extLst>
          </p:cNvPr>
          <p:cNvSpPr txBox="1"/>
          <p:nvPr/>
        </p:nvSpPr>
        <p:spPr>
          <a:xfrm>
            <a:off x="526841" y="2001821"/>
            <a:ext cx="7772400" cy="4062651"/>
          </a:xfrm>
          <a:prstGeom prst="rect">
            <a:avLst/>
          </a:prstGeom>
          <a:noFill/>
        </p:spPr>
        <p:txBody>
          <a:bodyPr wrap="square" rtlCol="0">
            <a:spAutoFit/>
          </a:bodyPr>
          <a:lstStyle/>
          <a:p>
            <a:pPr algn="just"/>
            <a:r>
              <a:rPr lang="es-ES" sz="2000" b="0" i="0">
                <a:solidFill>
                  <a:srgbClr val="000000"/>
                </a:solidFill>
                <a:effectLst/>
                <a:latin typeface="Calibri" panose="020F0502020204030204" pitchFamily="34" charset="0"/>
              </a:rPr>
              <a:t>La propuesta inicial de reforma fue enviada al Vicerrectorado Académico para conocimiento; acto seguido se procedió a analizarla en cinco mesas de discusión con las direcciones o responsables institucionales de las actividades sustantivas () esto contribuyó a un mejoramiento por el aporte de los equipos de trabajo participantes. </a:t>
            </a:r>
          </a:p>
          <a:p>
            <a:pPr algn="just" rtl="0" fontAlgn="base"/>
            <a:r>
              <a:rPr lang="es-ES" sz="2000" b="0" i="0">
                <a:solidFill>
                  <a:srgbClr val="000000"/>
                </a:solidFill>
                <a:effectLst/>
                <a:latin typeface="Calibri" panose="020F0502020204030204" pitchFamily="34" charset="0"/>
              </a:rPr>
              <a:t> </a:t>
            </a:r>
            <a:endParaRPr lang="es-ES" sz="2000" b="0" i="0">
              <a:solidFill>
                <a:srgbClr val="000000"/>
              </a:solidFill>
              <a:effectLst/>
              <a:latin typeface="Segoe UI" panose="020B0502040204020203" pitchFamily="34" charset="0"/>
            </a:endParaRPr>
          </a:p>
          <a:p>
            <a:pPr algn="just" rtl="0" fontAlgn="base"/>
            <a:r>
              <a:rPr lang="es-ES" sz="2000" b="0" i="0">
                <a:solidFill>
                  <a:srgbClr val="000000"/>
                </a:solidFill>
                <a:effectLst/>
                <a:latin typeface="Calibri" panose="020F0502020204030204" pitchFamily="34" charset="0"/>
              </a:rPr>
              <a:t>La sistematización de dichas mesas de discusión permitió estructurar un documento consolidado que fue socializado con las direcciones correspondientes. En relación con las fuentes de información y su gestión desde el aplicativo </a:t>
            </a:r>
            <a:r>
              <a:rPr lang="es-ES" sz="2000" b="0" i="0" err="1">
                <a:solidFill>
                  <a:srgbClr val="000000"/>
                </a:solidFill>
                <a:effectLst/>
                <a:latin typeface="Calibri" panose="020F0502020204030204" pitchFamily="34" charset="0"/>
              </a:rPr>
              <a:t>Eidpa</a:t>
            </a:r>
            <a:r>
              <a:rPr lang="es-ES" sz="2000" b="0" i="0">
                <a:solidFill>
                  <a:srgbClr val="000000"/>
                </a:solidFill>
                <a:effectLst/>
                <a:latin typeface="Calibri" panose="020F0502020204030204" pitchFamily="34" charset="0"/>
              </a:rPr>
              <a:t>, se mantuvieron cuatro reuniones con delegados de la dirección de informática e innovación tecnológica (DIIT). </a:t>
            </a:r>
            <a:endParaRPr lang="es-ES" sz="2000" b="0" i="0">
              <a:solidFill>
                <a:srgbClr val="000000"/>
              </a:solidFill>
              <a:effectLst/>
              <a:latin typeface="Segoe UI" panose="020B0502040204020203" pitchFamily="34" charset="0"/>
            </a:endParaRPr>
          </a:p>
          <a:p>
            <a:pPr algn="just"/>
            <a:endParaRPr lang="es-ES" sz="1600"/>
          </a:p>
        </p:txBody>
      </p:sp>
    </p:spTree>
    <p:extLst>
      <p:ext uri="{BB962C8B-B14F-4D97-AF65-F5344CB8AC3E}">
        <p14:creationId xmlns:p14="http://schemas.microsoft.com/office/powerpoint/2010/main" val="1556207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redondeado 8"/>
          <p:cNvSpPr/>
          <p:nvPr/>
        </p:nvSpPr>
        <p:spPr>
          <a:xfrm>
            <a:off x="526841" y="1233078"/>
            <a:ext cx="8079017" cy="579538"/>
          </a:xfrm>
          <a:prstGeom prst="roundRect">
            <a:avLst/>
          </a:prstGeom>
          <a:ln>
            <a:solidFill>
              <a:srgbClr val="FF0000"/>
            </a:solidFill>
          </a:ln>
          <a:effectLst>
            <a:innerShdw blurRad="127000">
              <a:srgbClr val="FF0000"/>
            </a:innerShdw>
          </a:effectLst>
        </p:spPr>
        <p:style>
          <a:lnRef idx="2">
            <a:schemeClr val="accent2"/>
          </a:lnRef>
          <a:fillRef idx="1">
            <a:schemeClr val="lt1"/>
          </a:fillRef>
          <a:effectRef idx="0">
            <a:schemeClr val="accent2"/>
          </a:effectRef>
          <a:fontRef idx="minor">
            <a:schemeClr val="dk1"/>
          </a:fontRef>
        </p:style>
        <p:txBody>
          <a:bodyPr rtlCol="0" anchor="ctr"/>
          <a:lstStyle/>
          <a:p>
            <a:pPr lvl="0" algn="ctr"/>
            <a:r>
              <a:rPr lang="es-ES" sz="2800" b="1">
                <a:solidFill>
                  <a:schemeClr val="tx1"/>
                </a:solidFill>
              </a:rPr>
              <a:t>¿Desde cuando se aplica?</a:t>
            </a:r>
          </a:p>
        </p:txBody>
      </p:sp>
      <p:pic>
        <p:nvPicPr>
          <p:cNvPr id="2" name="Imagen 1">
            <a:extLst>
              <a:ext uri="{FF2B5EF4-FFF2-40B4-BE49-F238E27FC236}">
                <a16:creationId xmlns:a16="http://schemas.microsoft.com/office/drawing/2014/main" xmlns="" id="{433DAA5C-B3AF-4B5A-A3DC-B346150E2A5E}"/>
              </a:ext>
            </a:extLst>
          </p:cNvPr>
          <p:cNvPicPr>
            <a:picLocks noChangeAspect="1"/>
          </p:cNvPicPr>
          <p:nvPr/>
        </p:nvPicPr>
        <p:blipFill rotWithShape="1">
          <a:blip r:embed="rId2">
            <a:extLst>
              <a:ext uri="{28A0092B-C50C-407E-A947-70E740481C1C}">
                <a14:useLocalDpi xmlns:a14="http://schemas.microsoft.com/office/drawing/2010/main" val="0"/>
              </a:ext>
            </a:extLst>
          </a:blip>
          <a:srcRect t="-1" r="52020" b="-17443"/>
          <a:stretch/>
        </p:blipFill>
        <p:spPr>
          <a:xfrm>
            <a:off x="889936" y="341679"/>
            <a:ext cx="3026609" cy="702194"/>
          </a:xfrm>
          <a:prstGeom prst="rect">
            <a:avLst/>
          </a:prstGeom>
        </p:spPr>
      </p:pic>
      <p:sp>
        <p:nvSpPr>
          <p:cNvPr id="5" name="CuadroTexto 4">
            <a:extLst>
              <a:ext uri="{FF2B5EF4-FFF2-40B4-BE49-F238E27FC236}">
                <a16:creationId xmlns:a16="http://schemas.microsoft.com/office/drawing/2014/main" xmlns="" id="{E30C9D41-41B7-4AB7-BE02-C658105ED7C7}"/>
              </a:ext>
            </a:extLst>
          </p:cNvPr>
          <p:cNvSpPr txBox="1"/>
          <p:nvPr/>
        </p:nvSpPr>
        <p:spPr>
          <a:xfrm>
            <a:off x="685800" y="2410706"/>
            <a:ext cx="7772400" cy="3046988"/>
          </a:xfrm>
          <a:prstGeom prst="rect">
            <a:avLst/>
          </a:prstGeom>
          <a:noFill/>
        </p:spPr>
        <p:txBody>
          <a:bodyPr wrap="square" rtlCol="0">
            <a:spAutoFit/>
          </a:bodyPr>
          <a:lstStyle/>
          <a:p>
            <a:pPr algn="just"/>
            <a:r>
              <a:rPr lang="es-ES" sz="2400" b="0" i="0">
                <a:solidFill>
                  <a:srgbClr val="000000"/>
                </a:solidFill>
                <a:effectLst/>
                <a:latin typeface="Calibri" panose="020F0502020204030204" pitchFamily="34" charset="0"/>
              </a:rPr>
              <a:t>Los instrumentos del proceso </a:t>
            </a:r>
            <a:r>
              <a:rPr lang="es-ES" sz="2400" b="0" i="0" err="1">
                <a:solidFill>
                  <a:srgbClr val="000000"/>
                </a:solidFill>
                <a:effectLst/>
                <a:latin typeface="Calibri" panose="020F0502020204030204" pitchFamily="34" charset="0"/>
              </a:rPr>
              <a:t>Eidpa</a:t>
            </a:r>
            <a:r>
              <a:rPr lang="es-ES" sz="2400" b="0" i="0">
                <a:solidFill>
                  <a:srgbClr val="000000"/>
                </a:solidFill>
                <a:effectLst/>
                <a:latin typeface="Calibri" panose="020F0502020204030204" pitchFamily="34" charset="0"/>
              </a:rPr>
              <a:t>, actualizados en la guía se aplicarán </a:t>
            </a:r>
            <a:r>
              <a:rPr lang="es-ES" sz="2400" b="1" i="0">
                <a:solidFill>
                  <a:schemeClr val="accent1">
                    <a:lumMod val="75000"/>
                  </a:schemeClr>
                </a:solidFill>
                <a:effectLst/>
                <a:latin typeface="Calibri" panose="020F0502020204030204" pitchFamily="34" charset="0"/>
              </a:rPr>
              <a:t>en los periodos académicos, mientras dure el estado de excepción</a:t>
            </a:r>
            <a:r>
              <a:rPr lang="es-ES" sz="2400" b="0" i="0">
                <a:solidFill>
                  <a:srgbClr val="000000"/>
                </a:solidFill>
                <a:effectLst/>
                <a:latin typeface="Calibri" panose="020F0502020204030204" pitchFamily="34" charset="0"/>
              </a:rPr>
              <a:t>; una vez culminado, se revisará la guía con el fin de identificar mejoras o actualizaciones. Además, la DGAC elaborará un cronograma donde se establecerán las directrices para la ejecución del proceso </a:t>
            </a:r>
            <a:r>
              <a:rPr lang="es-ES" sz="2400" b="0" i="0" err="1">
                <a:solidFill>
                  <a:srgbClr val="000000"/>
                </a:solidFill>
                <a:effectLst/>
                <a:latin typeface="Calibri" panose="020F0502020204030204" pitchFamily="34" charset="0"/>
              </a:rPr>
              <a:t>Eidpa</a:t>
            </a:r>
            <a:r>
              <a:rPr lang="es-ES" sz="2400" b="0" i="0">
                <a:solidFill>
                  <a:srgbClr val="000000"/>
                </a:solidFill>
                <a:effectLst/>
                <a:latin typeface="Calibri" panose="020F0502020204030204" pitchFamily="34" charset="0"/>
              </a:rPr>
              <a:t> en cada uno de los periodos académicos. </a:t>
            </a:r>
            <a:endParaRPr lang="es-ES" sz="2400"/>
          </a:p>
        </p:txBody>
      </p:sp>
    </p:spTree>
    <p:extLst>
      <p:ext uri="{BB962C8B-B14F-4D97-AF65-F5344CB8AC3E}">
        <p14:creationId xmlns:p14="http://schemas.microsoft.com/office/powerpoint/2010/main" val="1197220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redondeado 8"/>
          <p:cNvSpPr/>
          <p:nvPr/>
        </p:nvSpPr>
        <p:spPr>
          <a:xfrm>
            <a:off x="532490" y="1043873"/>
            <a:ext cx="8079017" cy="579538"/>
          </a:xfrm>
          <a:prstGeom prst="roundRect">
            <a:avLst/>
          </a:prstGeom>
          <a:ln>
            <a:solidFill>
              <a:srgbClr val="FF0000"/>
            </a:solidFill>
          </a:ln>
          <a:effectLst>
            <a:innerShdw blurRad="127000">
              <a:srgbClr val="FF0000"/>
            </a:innerShdw>
          </a:effectLst>
        </p:spPr>
        <p:style>
          <a:lnRef idx="2">
            <a:schemeClr val="accent2"/>
          </a:lnRef>
          <a:fillRef idx="1">
            <a:schemeClr val="lt1"/>
          </a:fillRef>
          <a:effectRef idx="0">
            <a:schemeClr val="accent2"/>
          </a:effectRef>
          <a:fontRef idx="minor">
            <a:schemeClr val="dk1"/>
          </a:fontRef>
        </p:style>
        <p:txBody>
          <a:bodyPr rtlCol="0" anchor="ctr"/>
          <a:lstStyle/>
          <a:p>
            <a:pPr lvl="0" algn="ctr"/>
            <a:r>
              <a:rPr lang="es-ES" sz="2800" b="1">
                <a:solidFill>
                  <a:schemeClr val="tx1"/>
                </a:solidFill>
              </a:rPr>
              <a:t>Mejora - Integración del aplicativo </a:t>
            </a:r>
            <a:r>
              <a:rPr lang="es-ES" sz="2800" b="1" err="1">
                <a:solidFill>
                  <a:schemeClr val="tx1"/>
                </a:solidFill>
              </a:rPr>
              <a:t>Eidpa</a:t>
            </a:r>
            <a:endParaRPr lang="es-ES" sz="2800" b="1">
              <a:solidFill>
                <a:schemeClr val="tx1"/>
              </a:solidFill>
            </a:endParaRPr>
          </a:p>
        </p:txBody>
      </p:sp>
      <p:pic>
        <p:nvPicPr>
          <p:cNvPr id="2" name="Imagen 1">
            <a:extLst>
              <a:ext uri="{FF2B5EF4-FFF2-40B4-BE49-F238E27FC236}">
                <a16:creationId xmlns:a16="http://schemas.microsoft.com/office/drawing/2014/main" xmlns="" id="{433DAA5C-B3AF-4B5A-A3DC-B346150E2A5E}"/>
              </a:ext>
            </a:extLst>
          </p:cNvPr>
          <p:cNvPicPr>
            <a:picLocks noChangeAspect="1"/>
          </p:cNvPicPr>
          <p:nvPr/>
        </p:nvPicPr>
        <p:blipFill rotWithShape="1">
          <a:blip r:embed="rId2">
            <a:extLst>
              <a:ext uri="{28A0092B-C50C-407E-A947-70E740481C1C}">
                <a14:useLocalDpi xmlns:a14="http://schemas.microsoft.com/office/drawing/2010/main" val="0"/>
              </a:ext>
            </a:extLst>
          </a:blip>
          <a:srcRect t="-1" r="52020" b="-17443"/>
          <a:stretch/>
        </p:blipFill>
        <p:spPr>
          <a:xfrm>
            <a:off x="889936" y="341679"/>
            <a:ext cx="3026609" cy="702194"/>
          </a:xfrm>
          <a:prstGeom prst="rect">
            <a:avLst/>
          </a:prstGeom>
        </p:spPr>
      </p:pic>
      <p:sp>
        <p:nvSpPr>
          <p:cNvPr id="3" name="Diagrama de flujo: disco magnético 2">
            <a:extLst>
              <a:ext uri="{FF2B5EF4-FFF2-40B4-BE49-F238E27FC236}">
                <a16:creationId xmlns:a16="http://schemas.microsoft.com/office/drawing/2014/main" xmlns="" id="{E4D42990-AF79-4EFB-A0B7-4F140049AEBC}"/>
              </a:ext>
            </a:extLst>
          </p:cNvPr>
          <p:cNvSpPr/>
          <p:nvPr/>
        </p:nvSpPr>
        <p:spPr>
          <a:xfrm>
            <a:off x="302550" y="3409107"/>
            <a:ext cx="839110" cy="811953"/>
          </a:xfrm>
          <a:custGeom>
            <a:avLst/>
            <a:gdLst>
              <a:gd name="connsiteX0" fmla="*/ 0 w 10000"/>
              <a:gd name="connsiteY0" fmla="*/ 1667 h 10000"/>
              <a:gd name="connsiteX1" fmla="*/ 5000 w 10000"/>
              <a:gd name="connsiteY1" fmla="*/ 0 h 10000"/>
              <a:gd name="connsiteX2" fmla="*/ 10000 w 10000"/>
              <a:gd name="connsiteY2" fmla="*/ 1667 h 10000"/>
              <a:gd name="connsiteX3" fmla="*/ 10000 w 10000"/>
              <a:gd name="connsiteY3" fmla="*/ 8333 h 10000"/>
              <a:gd name="connsiteX4" fmla="*/ 5000 w 10000"/>
              <a:gd name="connsiteY4" fmla="*/ 10000 h 10000"/>
              <a:gd name="connsiteX5" fmla="*/ 0 w 10000"/>
              <a:gd name="connsiteY5" fmla="*/ 8333 h 10000"/>
              <a:gd name="connsiteX6" fmla="*/ 0 w 10000"/>
              <a:gd name="connsiteY6" fmla="*/ 1667 h 10000"/>
              <a:gd name="connsiteX0" fmla="*/ 10000 w 10000"/>
              <a:gd name="connsiteY0" fmla="*/ 1667 h 10000"/>
              <a:gd name="connsiteX1" fmla="*/ 5000 w 10000"/>
              <a:gd name="connsiteY1" fmla="*/ 3334 h 10000"/>
              <a:gd name="connsiteX2" fmla="*/ 0 w 10000"/>
              <a:gd name="connsiteY2" fmla="*/ 1667 h 10000"/>
              <a:gd name="connsiteX0" fmla="*/ 0 w 10000"/>
              <a:gd name="connsiteY0" fmla="*/ 1667 h 10000"/>
              <a:gd name="connsiteX1" fmla="*/ 5000 w 10000"/>
              <a:gd name="connsiteY1" fmla="*/ 0 h 10000"/>
              <a:gd name="connsiteX2" fmla="*/ 10000 w 10000"/>
              <a:gd name="connsiteY2" fmla="*/ 1667 h 10000"/>
              <a:gd name="connsiteX3" fmla="*/ 10000 w 10000"/>
              <a:gd name="connsiteY3" fmla="*/ 8333 h 10000"/>
              <a:gd name="connsiteX4" fmla="*/ 5000 w 10000"/>
              <a:gd name="connsiteY4" fmla="*/ 10000 h 10000"/>
              <a:gd name="connsiteX5" fmla="*/ 0 w 10000"/>
              <a:gd name="connsiteY5" fmla="*/ 8333 h 10000"/>
              <a:gd name="connsiteX6" fmla="*/ 0 w 10000"/>
              <a:gd name="connsiteY6" fmla="*/ 1667 h 10000"/>
              <a:gd name="connsiteX0" fmla="*/ 0 w 10000"/>
              <a:gd name="connsiteY0" fmla="*/ 1715 h 10048"/>
              <a:gd name="connsiteX1" fmla="*/ 5000 w 10000"/>
              <a:gd name="connsiteY1" fmla="*/ 48 h 10048"/>
              <a:gd name="connsiteX2" fmla="*/ 10000 w 10000"/>
              <a:gd name="connsiteY2" fmla="*/ 1715 h 10048"/>
              <a:gd name="connsiteX3" fmla="*/ 10000 w 10000"/>
              <a:gd name="connsiteY3" fmla="*/ 8381 h 10048"/>
              <a:gd name="connsiteX4" fmla="*/ 5000 w 10000"/>
              <a:gd name="connsiteY4" fmla="*/ 10048 h 10048"/>
              <a:gd name="connsiteX5" fmla="*/ 0 w 10000"/>
              <a:gd name="connsiteY5" fmla="*/ 8381 h 10048"/>
              <a:gd name="connsiteX6" fmla="*/ 0 w 10000"/>
              <a:gd name="connsiteY6" fmla="*/ 1715 h 10048"/>
              <a:gd name="connsiteX0" fmla="*/ 10000 w 10000"/>
              <a:gd name="connsiteY0" fmla="*/ 1715 h 10048"/>
              <a:gd name="connsiteX1" fmla="*/ 5000 w 10000"/>
              <a:gd name="connsiteY1" fmla="*/ 3382 h 10048"/>
              <a:gd name="connsiteX2" fmla="*/ 0 w 10000"/>
              <a:gd name="connsiteY2" fmla="*/ 1715 h 10048"/>
              <a:gd name="connsiteX0" fmla="*/ 0 w 10000"/>
              <a:gd name="connsiteY0" fmla="*/ 1715 h 10048"/>
              <a:gd name="connsiteX1" fmla="*/ 5000 w 10000"/>
              <a:gd name="connsiteY1" fmla="*/ 48 h 10048"/>
              <a:gd name="connsiteX2" fmla="*/ 9493 w 10000"/>
              <a:gd name="connsiteY2" fmla="*/ 926 h 10048"/>
              <a:gd name="connsiteX3" fmla="*/ 10000 w 10000"/>
              <a:gd name="connsiteY3" fmla="*/ 8381 h 10048"/>
              <a:gd name="connsiteX4" fmla="*/ 5000 w 10000"/>
              <a:gd name="connsiteY4" fmla="*/ 10048 h 10048"/>
              <a:gd name="connsiteX5" fmla="*/ 0 w 10000"/>
              <a:gd name="connsiteY5" fmla="*/ 8381 h 10048"/>
              <a:gd name="connsiteX6" fmla="*/ 0 w 10000"/>
              <a:gd name="connsiteY6" fmla="*/ 1715 h 10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48" stroke="0" extrusionOk="0">
                <a:moveTo>
                  <a:pt x="0" y="1715"/>
                </a:moveTo>
                <a:cubicBezTo>
                  <a:pt x="0" y="794"/>
                  <a:pt x="2239" y="48"/>
                  <a:pt x="5000" y="48"/>
                </a:cubicBezTo>
                <a:cubicBezTo>
                  <a:pt x="7761" y="48"/>
                  <a:pt x="10000" y="794"/>
                  <a:pt x="10000" y="1715"/>
                </a:cubicBezTo>
                <a:lnTo>
                  <a:pt x="10000" y="8381"/>
                </a:lnTo>
                <a:cubicBezTo>
                  <a:pt x="10000" y="9302"/>
                  <a:pt x="7761" y="10048"/>
                  <a:pt x="5000" y="10048"/>
                </a:cubicBezTo>
                <a:cubicBezTo>
                  <a:pt x="2239" y="10048"/>
                  <a:pt x="0" y="9302"/>
                  <a:pt x="0" y="8381"/>
                </a:cubicBezTo>
                <a:lnTo>
                  <a:pt x="0" y="1715"/>
                </a:lnTo>
                <a:close/>
              </a:path>
              <a:path w="10000" h="10048" fill="none" extrusionOk="0">
                <a:moveTo>
                  <a:pt x="10000" y="1715"/>
                </a:moveTo>
                <a:cubicBezTo>
                  <a:pt x="10000" y="2636"/>
                  <a:pt x="7761" y="3382"/>
                  <a:pt x="5000" y="3382"/>
                </a:cubicBezTo>
                <a:cubicBezTo>
                  <a:pt x="2239" y="3382"/>
                  <a:pt x="0" y="2636"/>
                  <a:pt x="0" y="1715"/>
                </a:cubicBezTo>
              </a:path>
              <a:path w="10000" h="10048" fill="none">
                <a:moveTo>
                  <a:pt x="0" y="1715"/>
                </a:moveTo>
                <a:cubicBezTo>
                  <a:pt x="0" y="794"/>
                  <a:pt x="3418" y="179"/>
                  <a:pt x="5000" y="48"/>
                </a:cubicBezTo>
                <a:cubicBezTo>
                  <a:pt x="6582" y="-83"/>
                  <a:pt x="9493" y="5"/>
                  <a:pt x="9493" y="926"/>
                </a:cubicBezTo>
                <a:cubicBezTo>
                  <a:pt x="9493" y="3148"/>
                  <a:pt x="10000" y="6159"/>
                  <a:pt x="10000" y="8381"/>
                </a:cubicBezTo>
                <a:cubicBezTo>
                  <a:pt x="10000" y="9302"/>
                  <a:pt x="7761" y="10048"/>
                  <a:pt x="5000" y="10048"/>
                </a:cubicBezTo>
                <a:cubicBezTo>
                  <a:pt x="2239" y="10048"/>
                  <a:pt x="0" y="9302"/>
                  <a:pt x="0" y="8381"/>
                </a:cubicBezTo>
                <a:lnTo>
                  <a:pt x="0" y="1715"/>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a:t>SGA</a:t>
            </a:r>
          </a:p>
        </p:txBody>
      </p:sp>
      <p:sp>
        <p:nvSpPr>
          <p:cNvPr id="4" name="Diagrama de flujo: proceso 3">
            <a:extLst>
              <a:ext uri="{FF2B5EF4-FFF2-40B4-BE49-F238E27FC236}">
                <a16:creationId xmlns:a16="http://schemas.microsoft.com/office/drawing/2014/main" xmlns="" id="{FD00A61A-8005-4FA7-8CF6-EB35324CAF53}"/>
              </a:ext>
            </a:extLst>
          </p:cNvPr>
          <p:cNvSpPr/>
          <p:nvPr/>
        </p:nvSpPr>
        <p:spPr>
          <a:xfrm>
            <a:off x="1988288" y="1990235"/>
            <a:ext cx="1552354" cy="73364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a:t>Aula virtual</a:t>
            </a:r>
          </a:p>
        </p:txBody>
      </p:sp>
      <p:sp>
        <p:nvSpPr>
          <p:cNvPr id="6" name="Diagrama de flujo: proceso 5">
            <a:extLst>
              <a:ext uri="{FF2B5EF4-FFF2-40B4-BE49-F238E27FC236}">
                <a16:creationId xmlns:a16="http://schemas.microsoft.com/office/drawing/2014/main" xmlns="" id="{361FA543-51F0-4887-B0E4-C6EF20D7F923}"/>
              </a:ext>
            </a:extLst>
          </p:cNvPr>
          <p:cNvSpPr/>
          <p:nvPr/>
        </p:nvSpPr>
        <p:spPr>
          <a:xfrm>
            <a:off x="1988288" y="2986042"/>
            <a:ext cx="1552354" cy="73364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a:t>Gestión de las ciencias</a:t>
            </a:r>
          </a:p>
        </p:txBody>
      </p:sp>
      <p:sp>
        <p:nvSpPr>
          <p:cNvPr id="8" name="Diagrama de flujo: proceso 7">
            <a:extLst>
              <a:ext uri="{FF2B5EF4-FFF2-40B4-BE49-F238E27FC236}">
                <a16:creationId xmlns:a16="http://schemas.microsoft.com/office/drawing/2014/main" xmlns="" id="{2F3E034E-19C6-4D24-8DD9-4F5DB80DE7AE}"/>
              </a:ext>
            </a:extLst>
          </p:cNvPr>
          <p:cNvSpPr/>
          <p:nvPr/>
        </p:nvSpPr>
        <p:spPr>
          <a:xfrm>
            <a:off x="1988288" y="3997618"/>
            <a:ext cx="1552354" cy="73364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a:t>SAPIS</a:t>
            </a:r>
          </a:p>
        </p:txBody>
      </p:sp>
      <p:sp>
        <p:nvSpPr>
          <p:cNvPr id="12" name="Diagrama de flujo: proceso 11">
            <a:extLst>
              <a:ext uri="{FF2B5EF4-FFF2-40B4-BE49-F238E27FC236}">
                <a16:creationId xmlns:a16="http://schemas.microsoft.com/office/drawing/2014/main" xmlns="" id="{D0228941-AAF7-47B0-97E4-0727C83D8917}"/>
              </a:ext>
            </a:extLst>
          </p:cNvPr>
          <p:cNvSpPr/>
          <p:nvPr/>
        </p:nvSpPr>
        <p:spPr>
          <a:xfrm>
            <a:off x="4394789" y="3413051"/>
            <a:ext cx="1552354" cy="73364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err="1"/>
              <a:t>Eidpa</a:t>
            </a:r>
            <a:endParaRPr lang="es-EC"/>
          </a:p>
        </p:txBody>
      </p:sp>
      <p:sp>
        <p:nvSpPr>
          <p:cNvPr id="14" name="Diagrama de flujo: proceso 13">
            <a:extLst>
              <a:ext uri="{FF2B5EF4-FFF2-40B4-BE49-F238E27FC236}">
                <a16:creationId xmlns:a16="http://schemas.microsoft.com/office/drawing/2014/main" xmlns="" id="{451155EB-8E52-406E-898A-71269DF9423F}"/>
              </a:ext>
            </a:extLst>
          </p:cNvPr>
          <p:cNvSpPr/>
          <p:nvPr/>
        </p:nvSpPr>
        <p:spPr>
          <a:xfrm>
            <a:off x="1988288" y="5009194"/>
            <a:ext cx="1552354" cy="73364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a:t>Tutorías</a:t>
            </a:r>
          </a:p>
        </p:txBody>
      </p:sp>
      <p:cxnSp>
        <p:nvCxnSpPr>
          <p:cNvPr id="18" name="Conector recto de flecha 17">
            <a:extLst>
              <a:ext uri="{FF2B5EF4-FFF2-40B4-BE49-F238E27FC236}">
                <a16:creationId xmlns:a16="http://schemas.microsoft.com/office/drawing/2014/main" xmlns="" id="{397167C7-5039-4C59-B506-7A67972DE814}"/>
              </a:ext>
            </a:extLst>
          </p:cNvPr>
          <p:cNvCxnSpPr>
            <a:stCxn id="3" idx="2"/>
            <a:endCxn id="4" idx="1"/>
          </p:cNvCxnSpPr>
          <p:nvPr/>
        </p:nvCxnSpPr>
        <p:spPr>
          <a:xfrm flipV="1">
            <a:off x="1099117" y="2357059"/>
            <a:ext cx="889171" cy="11268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ector recto de flecha 19">
            <a:extLst>
              <a:ext uri="{FF2B5EF4-FFF2-40B4-BE49-F238E27FC236}">
                <a16:creationId xmlns:a16="http://schemas.microsoft.com/office/drawing/2014/main" xmlns="" id="{071AE8AE-072B-41A5-93BB-30673FCFAB0D}"/>
              </a:ext>
            </a:extLst>
          </p:cNvPr>
          <p:cNvCxnSpPr>
            <a:cxnSpLocks/>
            <a:endCxn id="6" idx="1"/>
          </p:cNvCxnSpPr>
          <p:nvPr/>
        </p:nvCxnSpPr>
        <p:spPr>
          <a:xfrm flipV="1">
            <a:off x="1141660" y="3352866"/>
            <a:ext cx="846628" cy="2409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Conector recto de flecha 23">
            <a:extLst>
              <a:ext uri="{FF2B5EF4-FFF2-40B4-BE49-F238E27FC236}">
                <a16:creationId xmlns:a16="http://schemas.microsoft.com/office/drawing/2014/main" xmlns="" id="{B2F4C962-324C-4CA7-A549-047AB1EDEC1E}"/>
              </a:ext>
            </a:extLst>
          </p:cNvPr>
          <p:cNvCxnSpPr>
            <a:cxnSpLocks/>
            <a:endCxn id="8" idx="1"/>
          </p:cNvCxnSpPr>
          <p:nvPr/>
        </p:nvCxnSpPr>
        <p:spPr>
          <a:xfrm>
            <a:off x="1083606" y="3972545"/>
            <a:ext cx="904682" cy="3918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Conector recto de flecha 26">
            <a:extLst>
              <a:ext uri="{FF2B5EF4-FFF2-40B4-BE49-F238E27FC236}">
                <a16:creationId xmlns:a16="http://schemas.microsoft.com/office/drawing/2014/main" xmlns="" id="{B04D3DB4-1C21-4D60-9A15-E81ACAC50118}"/>
              </a:ext>
            </a:extLst>
          </p:cNvPr>
          <p:cNvCxnSpPr>
            <a:cxnSpLocks/>
            <a:endCxn id="14" idx="1"/>
          </p:cNvCxnSpPr>
          <p:nvPr/>
        </p:nvCxnSpPr>
        <p:spPr>
          <a:xfrm>
            <a:off x="889936" y="4230785"/>
            <a:ext cx="1098352" cy="11452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Conector recto de flecha 29">
            <a:extLst>
              <a:ext uri="{FF2B5EF4-FFF2-40B4-BE49-F238E27FC236}">
                <a16:creationId xmlns:a16="http://schemas.microsoft.com/office/drawing/2014/main" xmlns="" id="{0DDAF038-000B-4216-95C0-46EEF2E87A03}"/>
              </a:ext>
            </a:extLst>
          </p:cNvPr>
          <p:cNvCxnSpPr>
            <a:cxnSpLocks/>
          </p:cNvCxnSpPr>
          <p:nvPr/>
        </p:nvCxnSpPr>
        <p:spPr>
          <a:xfrm>
            <a:off x="3540642" y="2310601"/>
            <a:ext cx="1832343" cy="11030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Conector recto de flecha 32">
            <a:extLst>
              <a:ext uri="{FF2B5EF4-FFF2-40B4-BE49-F238E27FC236}">
                <a16:creationId xmlns:a16="http://schemas.microsoft.com/office/drawing/2014/main" xmlns="" id="{9A1199E5-0371-49EF-BE54-02758FBC1EBA}"/>
              </a:ext>
            </a:extLst>
          </p:cNvPr>
          <p:cNvCxnSpPr>
            <a:cxnSpLocks/>
          </p:cNvCxnSpPr>
          <p:nvPr/>
        </p:nvCxnSpPr>
        <p:spPr>
          <a:xfrm>
            <a:off x="3548161" y="3228337"/>
            <a:ext cx="839109" cy="2555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Conector recto de flecha 35">
            <a:extLst>
              <a:ext uri="{FF2B5EF4-FFF2-40B4-BE49-F238E27FC236}">
                <a16:creationId xmlns:a16="http://schemas.microsoft.com/office/drawing/2014/main" xmlns="" id="{6C18626F-F66B-4DC3-B72A-B6A1AEEA3CAC}"/>
              </a:ext>
            </a:extLst>
          </p:cNvPr>
          <p:cNvCxnSpPr>
            <a:cxnSpLocks/>
            <a:stCxn id="8" idx="3"/>
          </p:cNvCxnSpPr>
          <p:nvPr/>
        </p:nvCxnSpPr>
        <p:spPr>
          <a:xfrm flipV="1">
            <a:off x="3540642" y="3997620"/>
            <a:ext cx="846628" cy="3668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ector recto de flecha 39">
            <a:extLst>
              <a:ext uri="{FF2B5EF4-FFF2-40B4-BE49-F238E27FC236}">
                <a16:creationId xmlns:a16="http://schemas.microsoft.com/office/drawing/2014/main" xmlns="" id="{5C121375-73DD-46D6-AB44-400EF4C1A9A6}"/>
              </a:ext>
            </a:extLst>
          </p:cNvPr>
          <p:cNvCxnSpPr>
            <a:cxnSpLocks/>
          </p:cNvCxnSpPr>
          <p:nvPr/>
        </p:nvCxnSpPr>
        <p:spPr>
          <a:xfrm flipV="1">
            <a:off x="3558792" y="4168493"/>
            <a:ext cx="1612174" cy="1216980"/>
          </a:xfrm>
          <a:prstGeom prst="straightConnector1">
            <a:avLst/>
          </a:prstGeom>
          <a:ln w="57150" cap="flat" cmpd="sng" algn="ctr">
            <a:solidFill>
              <a:schemeClr val="accent2"/>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66403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redondeado 8"/>
          <p:cNvSpPr/>
          <p:nvPr/>
        </p:nvSpPr>
        <p:spPr>
          <a:xfrm>
            <a:off x="526840" y="1117574"/>
            <a:ext cx="8079017" cy="579538"/>
          </a:xfrm>
          <a:prstGeom prst="roundRect">
            <a:avLst/>
          </a:prstGeom>
          <a:ln>
            <a:solidFill>
              <a:srgbClr val="FF0000"/>
            </a:solidFill>
          </a:ln>
          <a:effectLst>
            <a:innerShdw blurRad="127000">
              <a:srgbClr val="FF0000"/>
            </a:innerShdw>
          </a:effectLst>
        </p:spPr>
        <p:style>
          <a:lnRef idx="2">
            <a:schemeClr val="accent2"/>
          </a:lnRef>
          <a:fillRef idx="1">
            <a:schemeClr val="lt1"/>
          </a:fillRef>
          <a:effectRef idx="0">
            <a:schemeClr val="accent2"/>
          </a:effectRef>
          <a:fontRef idx="minor">
            <a:schemeClr val="dk1"/>
          </a:fontRef>
        </p:style>
        <p:txBody>
          <a:bodyPr rtlCol="0" anchor="ctr"/>
          <a:lstStyle/>
          <a:p>
            <a:pPr lvl="0" algn="ctr"/>
            <a:r>
              <a:rPr lang="es-ES" sz="2800" b="1">
                <a:solidFill>
                  <a:schemeClr val="tx1"/>
                </a:solidFill>
              </a:rPr>
              <a:t>¿Qué actualizaciones tiene?</a:t>
            </a:r>
          </a:p>
        </p:txBody>
      </p:sp>
      <p:pic>
        <p:nvPicPr>
          <p:cNvPr id="2" name="Imagen 1">
            <a:extLst>
              <a:ext uri="{FF2B5EF4-FFF2-40B4-BE49-F238E27FC236}">
                <a16:creationId xmlns:a16="http://schemas.microsoft.com/office/drawing/2014/main" xmlns="" id="{433DAA5C-B3AF-4B5A-A3DC-B346150E2A5E}"/>
              </a:ext>
            </a:extLst>
          </p:cNvPr>
          <p:cNvPicPr>
            <a:picLocks noChangeAspect="1"/>
          </p:cNvPicPr>
          <p:nvPr/>
        </p:nvPicPr>
        <p:blipFill rotWithShape="1">
          <a:blip r:embed="rId2">
            <a:extLst>
              <a:ext uri="{28A0092B-C50C-407E-A947-70E740481C1C}">
                <a14:useLocalDpi xmlns:a14="http://schemas.microsoft.com/office/drawing/2010/main" val="0"/>
              </a:ext>
            </a:extLst>
          </a:blip>
          <a:srcRect t="-1" r="52020" b="-17443"/>
          <a:stretch/>
        </p:blipFill>
        <p:spPr>
          <a:xfrm>
            <a:off x="889936" y="341679"/>
            <a:ext cx="3026609" cy="702194"/>
          </a:xfrm>
          <a:prstGeom prst="rect">
            <a:avLst/>
          </a:prstGeom>
        </p:spPr>
      </p:pic>
      <p:sp>
        <p:nvSpPr>
          <p:cNvPr id="5" name="CuadroTexto 4">
            <a:extLst>
              <a:ext uri="{FF2B5EF4-FFF2-40B4-BE49-F238E27FC236}">
                <a16:creationId xmlns:a16="http://schemas.microsoft.com/office/drawing/2014/main" xmlns="" id="{E30C9D41-41B7-4AB7-BE02-C658105ED7C7}"/>
              </a:ext>
            </a:extLst>
          </p:cNvPr>
          <p:cNvSpPr txBox="1"/>
          <p:nvPr/>
        </p:nvSpPr>
        <p:spPr>
          <a:xfrm>
            <a:off x="526840" y="2262551"/>
            <a:ext cx="7772400" cy="2831544"/>
          </a:xfrm>
          <a:prstGeom prst="rect">
            <a:avLst/>
          </a:prstGeom>
          <a:noFill/>
        </p:spPr>
        <p:txBody>
          <a:bodyPr wrap="square" rtlCol="0" anchor="t">
            <a:spAutoFit/>
          </a:bodyPr>
          <a:lstStyle/>
          <a:p>
            <a:pPr marL="342900" lvl="0" indent="-342900" algn="just">
              <a:spcAft>
                <a:spcPts val="0"/>
              </a:spcAft>
              <a:buFont typeface="+mj-lt"/>
              <a:buAutoNum type="arabicPeriod"/>
            </a:pPr>
            <a:r>
              <a:rPr lang="es-ES" sz="1800" b="1" dirty="0">
                <a:effectLst/>
                <a:latin typeface="Arial" panose="020B0604020202020204" pitchFamily="34" charset="0"/>
                <a:ea typeface="Calibri" panose="020F0502020204030204" pitchFamily="34" charset="0"/>
                <a:cs typeface="Arial" panose="020B0604020202020204" pitchFamily="34" charset="0"/>
              </a:rPr>
              <a:t>OBJETIVO:</a:t>
            </a:r>
            <a:endParaRPr lang="es-EC" sz="1800" dirty="0">
              <a:effectLst/>
              <a:latin typeface="Arial" panose="020B0604020202020204" pitchFamily="34" charset="0"/>
              <a:ea typeface="Calibri" panose="020F0502020204030204" pitchFamily="34" charset="0"/>
              <a:cs typeface="Arial" panose="020B0604020202020204" pitchFamily="34" charset="0"/>
            </a:endParaRPr>
          </a:p>
          <a:p>
            <a:pPr marL="226695" algn="just">
              <a:spcAft>
                <a:spcPts val="0"/>
              </a:spcAft>
            </a:pPr>
            <a:r>
              <a:rPr lang="es-ES" sz="1800" dirty="0">
                <a:effectLst/>
                <a:latin typeface="Arial" panose="020B0604020202020204" pitchFamily="34" charset="0"/>
                <a:ea typeface="Calibri" panose="020F0502020204030204" pitchFamily="34" charset="0"/>
                <a:cs typeface="Arial" panose="020B0604020202020204" pitchFamily="34" charset="0"/>
              </a:rPr>
              <a:t> </a:t>
            </a:r>
            <a:endParaRPr lang="es-EC" sz="1800" dirty="0">
              <a:effectLst/>
              <a:latin typeface="Arial" panose="020B0604020202020204" pitchFamily="34" charset="0"/>
              <a:ea typeface="Calibri" panose="020F0502020204030204" pitchFamily="34" charset="0"/>
              <a:cs typeface="Arial" panose="020B0604020202020204" pitchFamily="34" charset="0"/>
            </a:endParaRPr>
          </a:p>
          <a:p>
            <a:pPr marL="226695" algn="just">
              <a:spcAft>
                <a:spcPts val="0"/>
              </a:spcAft>
            </a:pPr>
            <a:r>
              <a:rPr lang="es-EC" sz="1800" dirty="0">
                <a:effectLst/>
                <a:latin typeface="Arial" panose="020B0604020202020204" pitchFamily="34" charset="0"/>
                <a:ea typeface="Calibri" panose="020F0502020204030204" pitchFamily="34" charset="0"/>
                <a:cs typeface="Arial" panose="020B0604020202020204" pitchFamily="34" charset="0"/>
              </a:rPr>
              <a:t>Garantizar la evaluación integral del desempeño del personal académico, estableciendo</a:t>
            </a:r>
            <a:r>
              <a:rPr lang="es-ES" sz="1800" dirty="0">
                <a:effectLst/>
                <a:latin typeface="Arial" panose="020B0604020202020204" pitchFamily="34" charset="0"/>
                <a:ea typeface="Calibri" panose="020F0502020204030204" pitchFamily="34" charset="0"/>
                <a:cs typeface="Arial" panose="020B0604020202020204" pitchFamily="34" charset="0"/>
              </a:rPr>
              <a:t> los lineamientos del marco referencial legal y operativo, para la planificación, ejecución y elaboración del Informe de Resultados de Evaluación Integral del Desempeño del Personal Académico Institucional y de Carreras, con la finalidad de mantener el aseguramiento continuo de la calidad del proceso académico en la Uleam, </a:t>
            </a:r>
            <a:r>
              <a:rPr lang="es-EC" sz="1800" dirty="0">
                <a:effectLst/>
                <a:latin typeface="Arial" panose="020B0604020202020204" pitchFamily="34" charset="0"/>
                <a:ea typeface="Calibri" panose="020F0502020204030204" pitchFamily="34" charset="0"/>
                <a:cs typeface="Arial" panose="020B0604020202020204" pitchFamily="34" charset="0"/>
              </a:rPr>
              <a:t>durante el periodo de excepción por emergencia sanitaria.</a:t>
            </a:r>
          </a:p>
          <a:p>
            <a:pPr marL="285750" indent="-285750" algn="just">
              <a:buFont typeface="Arial" panose="020B0604020202020204" pitchFamily="34" charset="0"/>
              <a:buChar char="•"/>
            </a:pPr>
            <a:endParaRPr lang="es-ES" sz="1600" dirty="0"/>
          </a:p>
        </p:txBody>
      </p:sp>
    </p:spTree>
    <p:extLst>
      <p:ext uri="{BB962C8B-B14F-4D97-AF65-F5344CB8AC3E}">
        <p14:creationId xmlns:p14="http://schemas.microsoft.com/office/powerpoint/2010/main" val="46787551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786BC9F03B6C544D81CAAB38E0098887" ma:contentTypeVersion="12" ma:contentTypeDescription="Crear nuevo documento." ma:contentTypeScope="" ma:versionID="b05d93db08c6a02fc167dcabb5cdb724">
  <xsd:schema xmlns:xsd="http://www.w3.org/2001/XMLSchema" xmlns:xs="http://www.w3.org/2001/XMLSchema" xmlns:p="http://schemas.microsoft.com/office/2006/metadata/properties" xmlns:ns2="ce94a3db-480d-4ce7-9910-fdfb7ea55b02" xmlns:ns3="2e82c6ed-4e7f-4790-8032-0cabb5f96db9" targetNamespace="http://schemas.microsoft.com/office/2006/metadata/properties" ma:root="true" ma:fieldsID="bedc1b68e15b2cd3dc0b0251a4d180b0" ns2:_="" ns3:_="">
    <xsd:import namespace="ce94a3db-480d-4ce7-9910-fdfb7ea55b02"/>
    <xsd:import namespace="2e82c6ed-4e7f-4790-8032-0cabb5f96db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EventHashCode" minOccurs="0"/>
                <xsd:element ref="ns2:MediaServiceGenerationTime" minOccurs="0"/>
                <xsd:element ref="ns3:SharedWithUsers" minOccurs="0"/>
                <xsd:element ref="ns3:SharedWithDetails"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94a3db-480d-4ce7-9910-fdfb7ea55b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e82c6ed-4e7f-4790-8032-0cabb5f96db9" elementFormDefault="qualified">
    <xsd:import namespace="http://schemas.microsoft.com/office/2006/documentManagement/types"/>
    <xsd:import namespace="http://schemas.microsoft.com/office/infopath/2007/PartnerControls"/>
    <xsd:element name="SharedWithUsers" ma:index="15"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talles de uso compartido"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F46BF1A-DDBD-4EEB-8C4D-C54D50AADBBD}">
  <ds:schemaRefs>
    <ds:schemaRef ds:uri="http://purl.org/dc/elements/1.1/"/>
    <ds:schemaRef ds:uri="2e82c6ed-4e7f-4790-8032-0cabb5f96db9"/>
    <ds:schemaRef ds:uri="http://www.w3.org/XML/1998/namespace"/>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ce94a3db-480d-4ce7-9910-fdfb7ea55b02"/>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E0134443-9B38-48D6-B331-3ABC1D1194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94a3db-480d-4ce7-9910-fdfb7ea55b02"/>
    <ds:schemaRef ds:uri="2e82c6ed-4e7f-4790-8032-0cabb5f96db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E2AF61F-A72D-4D98-B8A6-DC0CDDB7B5B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81</TotalTime>
  <Words>2486</Words>
  <Application>Microsoft Office PowerPoint</Application>
  <PresentationFormat>Presentación en pantalla (4:3)</PresentationFormat>
  <Paragraphs>385</Paragraphs>
  <Slides>31</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31</vt:i4>
      </vt:variant>
    </vt:vector>
  </HeadingPairs>
  <TitlesOfParts>
    <vt:vector size="40" baseType="lpstr">
      <vt:lpstr>Arial</vt:lpstr>
      <vt:lpstr>Calibri</vt:lpstr>
      <vt:lpstr>Calibri Light</vt:lpstr>
      <vt:lpstr>Segoe UI</vt:lpstr>
      <vt:lpstr>Symbol</vt:lpstr>
      <vt:lpstr>Symbol,Sans-Serif</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Consejos para continuar la docencia ¡Hablemos de Teams!</dc:title>
  <dc:creator>MARIA FERNANDA ZAMBRANO VERA</dc:creator>
  <cp:lastModifiedBy>Ritha Cedeño Luna</cp:lastModifiedBy>
  <cp:revision>20</cp:revision>
  <dcterms:created xsi:type="dcterms:W3CDTF">2020-04-07T04:19:53Z</dcterms:created>
  <dcterms:modified xsi:type="dcterms:W3CDTF">2020-08-12T13:13:24Z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0x010100786BC9F03B6C544D81CAAB38E0098887</vt:lpwstr>
  </property>
</Properties>
</file>