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87" r:id="rId5"/>
    <p:sldId id="312" r:id="rId6"/>
    <p:sldId id="288" r:id="rId7"/>
    <p:sldId id="309" r:id="rId8"/>
    <p:sldId id="308" r:id="rId9"/>
    <p:sldId id="307" r:id="rId10"/>
    <p:sldId id="289" r:id="rId11"/>
    <p:sldId id="263" r:id="rId12"/>
    <p:sldId id="267" r:id="rId13"/>
    <p:sldId id="290" r:id="rId14"/>
    <p:sldId id="292" r:id="rId15"/>
    <p:sldId id="293" r:id="rId16"/>
    <p:sldId id="294" r:id="rId17"/>
    <p:sldId id="295" r:id="rId18"/>
    <p:sldId id="296" r:id="rId19"/>
    <p:sldId id="299" r:id="rId20"/>
    <p:sldId id="297" r:id="rId21"/>
    <p:sldId id="301" r:id="rId22"/>
    <p:sldId id="302" r:id="rId23"/>
    <p:sldId id="303" r:id="rId24"/>
    <p:sldId id="304" r:id="rId25"/>
    <p:sldId id="305" r:id="rId26"/>
    <p:sldId id="306" r:id="rId27"/>
    <p:sldId id="311" r:id="rId28"/>
    <p:sldId id="313" r:id="rId29"/>
    <p:sldId id="310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7050F-93B8-4D5E-B5A7-9088D364B737}" v="2" dt="2020-01-31T15:59:13.186"/>
    <p1510:client id="{C5B68047-475C-4F69-84B3-3926D74C5E17}" v="17" dt="2020-01-30T19:38:08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ZAMBRANO VERA" userId="e67555f1-4c53-4a12-ae37-05a3b2ff0b0b" providerId="ADAL" clId="{C5B68047-475C-4F69-84B3-3926D74C5E17}"/>
    <pc:docChg chg="custSel addSld modSld">
      <pc:chgData name="MARIA FERNANDA ZAMBRANO VERA" userId="e67555f1-4c53-4a12-ae37-05a3b2ff0b0b" providerId="ADAL" clId="{C5B68047-475C-4F69-84B3-3926D74C5E17}" dt="2020-01-30T19:38:20.119" v="1110" actId="20577"/>
      <pc:docMkLst>
        <pc:docMk/>
      </pc:docMkLst>
      <pc:sldChg chg="addSp delSp modSp mod">
        <pc:chgData name="MARIA FERNANDA ZAMBRANO VERA" userId="e67555f1-4c53-4a12-ae37-05a3b2ff0b0b" providerId="ADAL" clId="{C5B68047-475C-4F69-84B3-3926D74C5E17}" dt="2020-01-30T16:02:42.559" v="977" actId="1076"/>
        <pc:sldMkLst>
          <pc:docMk/>
          <pc:sldMk cId="3308272921" sldId="288"/>
        </pc:sldMkLst>
        <pc:spChg chg="add mod">
          <ac:chgData name="MARIA FERNANDA ZAMBRANO VERA" userId="e67555f1-4c53-4a12-ae37-05a3b2ff0b0b" providerId="ADAL" clId="{C5B68047-475C-4F69-84B3-3926D74C5E17}" dt="2020-01-30T16:02:42.559" v="977" actId="1076"/>
          <ac:spMkLst>
            <pc:docMk/>
            <pc:sldMk cId="3308272921" sldId="288"/>
            <ac:spMk id="4" creationId="{1E771002-8F25-4ED5-96BB-39235BF62318}"/>
          </ac:spMkLst>
        </pc:spChg>
        <pc:spChg chg="mod">
          <ac:chgData name="MARIA FERNANDA ZAMBRANO VERA" userId="e67555f1-4c53-4a12-ae37-05a3b2ff0b0b" providerId="ADAL" clId="{C5B68047-475C-4F69-84B3-3926D74C5E17}" dt="2020-01-30T16:02:39.863" v="976" actId="1076"/>
          <ac:spMkLst>
            <pc:docMk/>
            <pc:sldMk cId="3308272921" sldId="288"/>
            <ac:spMk id="7" creationId="{F0527E57-702D-4A94-A2C5-D21E4A60BE24}"/>
          </ac:spMkLst>
        </pc:spChg>
        <pc:graphicFrameChg chg="del">
          <ac:chgData name="MARIA FERNANDA ZAMBRANO VERA" userId="e67555f1-4c53-4a12-ae37-05a3b2ff0b0b" providerId="ADAL" clId="{C5B68047-475C-4F69-84B3-3926D74C5E17}" dt="2020-01-30T14:03:37.269" v="63" actId="478"/>
          <ac:graphicFrameMkLst>
            <pc:docMk/>
            <pc:sldMk cId="3308272921" sldId="288"/>
            <ac:graphicFrameMk id="11" creationId="{E3284261-2A9F-48BA-BCB5-C7923A8CFC3A}"/>
          </ac:graphicFrameMkLst>
        </pc:graphicFrameChg>
      </pc:sldChg>
      <pc:sldChg chg="modSp mod">
        <pc:chgData name="MARIA FERNANDA ZAMBRANO VERA" userId="e67555f1-4c53-4a12-ae37-05a3b2ff0b0b" providerId="ADAL" clId="{C5B68047-475C-4F69-84B3-3926D74C5E17}" dt="2020-01-30T19:38:20.119" v="1110" actId="20577"/>
        <pc:sldMkLst>
          <pc:docMk/>
          <pc:sldMk cId="470410323" sldId="307"/>
        </pc:sldMkLst>
        <pc:spChg chg="mod">
          <ac:chgData name="MARIA FERNANDA ZAMBRANO VERA" userId="e67555f1-4c53-4a12-ae37-05a3b2ff0b0b" providerId="ADAL" clId="{C5B68047-475C-4F69-84B3-3926D74C5E17}" dt="2020-01-30T19:38:20.119" v="1110" actId="20577"/>
          <ac:spMkLst>
            <pc:docMk/>
            <pc:sldMk cId="470410323" sldId="307"/>
            <ac:spMk id="2" creationId="{00000000-0000-0000-0000-000000000000}"/>
          </ac:spMkLst>
        </pc:spChg>
      </pc:sldChg>
      <pc:sldChg chg="modSp">
        <pc:chgData name="MARIA FERNANDA ZAMBRANO VERA" userId="e67555f1-4c53-4a12-ae37-05a3b2ff0b0b" providerId="ADAL" clId="{C5B68047-475C-4F69-84B3-3926D74C5E17}" dt="2020-01-30T19:23:02.123" v="1077"/>
        <pc:sldMkLst>
          <pc:docMk/>
          <pc:sldMk cId="48984312" sldId="308"/>
        </pc:sldMkLst>
        <pc:graphicFrameChg chg="mod">
          <ac:chgData name="MARIA FERNANDA ZAMBRANO VERA" userId="e67555f1-4c53-4a12-ae37-05a3b2ff0b0b" providerId="ADAL" clId="{C5B68047-475C-4F69-84B3-3926D74C5E17}" dt="2020-01-30T19:23:02.123" v="1077"/>
          <ac:graphicFrameMkLst>
            <pc:docMk/>
            <pc:sldMk cId="48984312" sldId="308"/>
            <ac:graphicFrameMk id="5" creationId="{1B90C8C5-3643-416C-8482-1E42D7F90518}"/>
          </ac:graphicFrameMkLst>
        </pc:graphicFrameChg>
      </pc:sldChg>
      <pc:sldChg chg="addSp delSp modSp mod">
        <pc:chgData name="MARIA FERNANDA ZAMBRANO VERA" userId="e67555f1-4c53-4a12-ae37-05a3b2ff0b0b" providerId="ADAL" clId="{C5B68047-475C-4F69-84B3-3926D74C5E17}" dt="2020-01-30T19:22:51.087" v="1076" actId="14734"/>
        <pc:sldMkLst>
          <pc:docMk/>
          <pc:sldMk cId="388014872" sldId="309"/>
        </pc:sldMkLst>
        <pc:graphicFrameChg chg="add del">
          <ac:chgData name="MARIA FERNANDA ZAMBRANO VERA" userId="e67555f1-4c53-4a12-ae37-05a3b2ff0b0b" providerId="ADAL" clId="{C5B68047-475C-4F69-84B3-3926D74C5E17}" dt="2020-01-30T19:21:06.910" v="1052"/>
          <ac:graphicFrameMkLst>
            <pc:docMk/>
            <pc:sldMk cId="388014872" sldId="309"/>
            <ac:graphicFrameMk id="2" creationId="{9C8D725A-1EF3-4EE3-A94C-1E15CBB0BF26}"/>
          </ac:graphicFrameMkLst>
        </pc:graphicFrameChg>
        <pc:graphicFrameChg chg="add mod modGraphic">
          <ac:chgData name="MARIA FERNANDA ZAMBRANO VERA" userId="e67555f1-4c53-4a12-ae37-05a3b2ff0b0b" providerId="ADAL" clId="{C5B68047-475C-4F69-84B3-3926D74C5E17}" dt="2020-01-30T19:22:51.087" v="1076" actId="14734"/>
          <ac:graphicFrameMkLst>
            <pc:docMk/>
            <pc:sldMk cId="388014872" sldId="309"/>
            <ac:graphicFrameMk id="3" creationId="{1CC65140-1FF5-4424-9CC9-C684935A01C9}"/>
          </ac:graphicFrameMkLst>
        </pc:graphicFrameChg>
        <pc:graphicFrameChg chg="del">
          <ac:chgData name="MARIA FERNANDA ZAMBRANO VERA" userId="e67555f1-4c53-4a12-ae37-05a3b2ff0b0b" providerId="ADAL" clId="{C5B68047-475C-4F69-84B3-3926D74C5E17}" dt="2020-01-30T19:20:53.268" v="1048" actId="478"/>
          <ac:graphicFrameMkLst>
            <pc:docMk/>
            <pc:sldMk cId="388014872" sldId="309"/>
            <ac:graphicFrameMk id="17" creationId="{B06B8451-BB75-4E26-8361-AD5824F3DE55}"/>
          </ac:graphicFrameMkLst>
        </pc:graphicFrameChg>
      </pc:sldChg>
      <pc:sldChg chg="addSp modSp mod">
        <pc:chgData name="MARIA FERNANDA ZAMBRANO VERA" userId="e67555f1-4c53-4a12-ae37-05a3b2ff0b0b" providerId="ADAL" clId="{C5B68047-475C-4F69-84B3-3926D74C5E17}" dt="2020-01-30T13:57:26.892" v="51" actId="1076"/>
        <pc:sldMkLst>
          <pc:docMk/>
          <pc:sldMk cId="292264803" sldId="311"/>
        </pc:sldMkLst>
        <pc:spChg chg="mod">
          <ac:chgData name="MARIA FERNANDA ZAMBRANO VERA" userId="e67555f1-4c53-4a12-ae37-05a3b2ff0b0b" providerId="ADAL" clId="{C5B68047-475C-4F69-84B3-3926D74C5E17}" dt="2020-01-30T13:49:47.418" v="49" actId="20577"/>
          <ac:spMkLst>
            <pc:docMk/>
            <pc:sldMk cId="292264803" sldId="311"/>
            <ac:spMk id="7" creationId="{F0527E57-702D-4A94-A2C5-D21E4A60BE24}"/>
          </ac:spMkLst>
        </pc:spChg>
        <pc:picChg chg="add mod">
          <ac:chgData name="MARIA FERNANDA ZAMBRANO VERA" userId="e67555f1-4c53-4a12-ae37-05a3b2ff0b0b" providerId="ADAL" clId="{C5B68047-475C-4F69-84B3-3926D74C5E17}" dt="2020-01-30T13:57:26.892" v="51" actId="1076"/>
          <ac:picMkLst>
            <pc:docMk/>
            <pc:sldMk cId="292264803" sldId="311"/>
            <ac:picMk id="2" creationId="{F3F6FC54-C932-4824-8A6C-68E96707FDF4}"/>
          </ac:picMkLst>
        </pc:picChg>
      </pc:sldChg>
      <pc:sldChg chg="modSp add mod">
        <pc:chgData name="MARIA FERNANDA ZAMBRANO VERA" userId="e67555f1-4c53-4a12-ae37-05a3b2ff0b0b" providerId="ADAL" clId="{C5B68047-475C-4F69-84B3-3926D74C5E17}" dt="2020-01-30T19:14:18.480" v="1047" actId="20577"/>
        <pc:sldMkLst>
          <pc:docMk/>
          <pc:sldMk cId="1093264369" sldId="312"/>
        </pc:sldMkLst>
        <pc:graphicFrameChg chg="mod modGraphic">
          <ac:chgData name="MARIA FERNANDA ZAMBRANO VERA" userId="e67555f1-4c53-4a12-ae37-05a3b2ff0b0b" providerId="ADAL" clId="{C5B68047-475C-4F69-84B3-3926D74C5E17}" dt="2020-01-30T19:14:18.480" v="1047" actId="20577"/>
          <ac:graphicFrameMkLst>
            <pc:docMk/>
            <pc:sldMk cId="1093264369" sldId="312"/>
            <ac:graphicFrameMk id="11" creationId="{E3284261-2A9F-48BA-BCB5-C7923A8CFC3A}"/>
          </ac:graphicFrameMkLst>
        </pc:graphicFrameChg>
      </pc:sldChg>
      <pc:sldChg chg="delSp modSp add mod">
        <pc:chgData name="MARIA FERNANDA ZAMBRANO VERA" userId="e67555f1-4c53-4a12-ae37-05a3b2ff0b0b" providerId="ADAL" clId="{C5B68047-475C-4F69-84B3-3926D74C5E17}" dt="2020-01-30T19:29:06.016" v="1078" actId="20577"/>
        <pc:sldMkLst>
          <pc:docMk/>
          <pc:sldMk cId="4003120908" sldId="313"/>
        </pc:sldMkLst>
        <pc:spChg chg="mod">
          <ac:chgData name="MARIA FERNANDA ZAMBRANO VERA" userId="e67555f1-4c53-4a12-ae37-05a3b2ff0b0b" providerId="ADAL" clId="{C5B68047-475C-4F69-84B3-3926D74C5E17}" dt="2020-01-30T19:29:06.016" v="1078" actId="20577"/>
          <ac:spMkLst>
            <pc:docMk/>
            <pc:sldMk cId="4003120908" sldId="313"/>
            <ac:spMk id="7" creationId="{F0527E57-702D-4A94-A2C5-D21E4A60BE24}"/>
          </ac:spMkLst>
        </pc:spChg>
        <pc:picChg chg="del">
          <ac:chgData name="MARIA FERNANDA ZAMBRANO VERA" userId="e67555f1-4c53-4a12-ae37-05a3b2ff0b0b" providerId="ADAL" clId="{C5B68047-475C-4F69-84B3-3926D74C5E17}" dt="2020-01-30T16:01:57.079" v="926" actId="478"/>
          <ac:picMkLst>
            <pc:docMk/>
            <pc:sldMk cId="4003120908" sldId="313"/>
            <ac:picMk id="2" creationId="{F3F6FC54-C932-4824-8A6C-68E96707FDF4}"/>
          </ac:picMkLst>
        </pc:picChg>
      </pc:sldChg>
    </pc:docChg>
  </pc:docChgLst>
  <pc:docChgLst>
    <pc:chgData name="ZAMBRANO VERA MARIA FERNANDA" userId="e67555f1-4c53-4a12-ae37-05a3b2ff0b0b" providerId="ADAL" clId="{A197050F-93B8-4D5E-B5A7-9088D364B737}"/>
    <pc:docChg chg="modSld sldOrd">
      <pc:chgData name="ZAMBRANO VERA MARIA FERNANDA" userId="e67555f1-4c53-4a12-ae37-05a3b2ff0b0b" providerId="ADAL" clId="{A197050F-93B8-4D5E-B5A7-9088D364B737}" dt="2020-01-31T15:59:20.743" v="5"/>
      <pc:docMkLst>
        <pc:docMk/>
      </pc:docMkLst>
      <pc:sldChg chg="ord">
        <pc:chgData name="ZAMBRANO VERA MARIA FERNANDA" userId="e67555f1-4c53-4a12-ae37-05a3b2ff0b0b" providerId="ADAL" clId="{A197050F-93B8-4D5E-B5A7-9088D364B737}" dt="2020-01-31T15:59:20.743" v="5"/>
        <pc:sldMkLst>
          <pc:docMk/>
          <pc:sldMk cId="3308272921" sldId="288"/>
        </pc:sldMkLst>
      </pc:sldChg>
      <pc:sldChg chg="modSp mod">
        <pc:chgData name="ZAMBRANO VERA MARIA FERNANDA" userId="e67555f1-4c53-4a12-ae37-05a3b2ff0b0b" providerId="ADAL" clId="{A197050F-93B8-4D5E-B5A7-9088D364B737}" dt="2020-01-31T15:59:13.186" v="3" actId="798"/>
        <pc:sldMkLst>
          <pc:docMk/>
          <pc:sldMk cId="1093264369" sldId="312"/>
        </pc:sldMkLst>
        <pc:graphicFrameChg chg="mod modGraphic">
          <ac:chgData name="ZAMBRANO VERA MARIA FERNANDA" userId="e67555f1-4c53-4a12-ae37-05a3b2ff0b0b" providerId="ADAL" clId="{A197050F-93B8-4D5E-B5A7-9088D364B737}" dt="2020-01-31T15:59:13.186" v="3" actId="798"/>
          <ac:graphicFrameMkLst>
            <pc:docMk/>
            <pc:sldMk cId="1093264369" sldId="312"/>
            <ac:graphicFrameMk id="11" creationId="{E3284261-2A9F-48BA-BCB5-C7923A8CFC3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C18EB-EE0A-490C-A967-23545EBD77A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9D7839D-CC25-44CC-AEF8-CAD0D1CFF38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E15: Planificación estratégica y operativa</a:t>
          </a:r>
        </a:p>
      </dgm:t>
    </dgm:pt>
    <dgm:pt modelId="{3984D3F9-441D-453D-88AC-94945E77CD63}" type="parTrans" cxnId="{97D55B4E-83D5-4DE4-AFDE-F166EC6889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34A9FC-7A62-43F5-BA20-1B83700A8A46}" type="sibTrans" cxnId="{97D55B4E-83D5-4DE4-AFDE-F166EC6889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F2259F-4900-4A42-BCC2-16DF890A5C7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E16: Infraestructura y equipamiento informático</a:t>
          </a:r>
        </a:p>
      </dgm:t>
    </dgm:pt>
    <dgm:pt modelId="{C384D9EB-99A4-4DDE-ACD5-0D6D1BF15B9E}" type="parTrans" cxnId="{486AB175-E839-45F9-9BD7-59BDB0A28F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CF32E3-2575-423E-8395-A1F54C3FF92F}" type="sibTrans" cxnId="{486AB175-E839-45F9-9BD7-59BDB0A28FE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8CACD6-DD4F-4CE4-B5ED-E011DA30989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E17: Bibliotecas</a:t>
          </a:r>
        </a:p>
      </dgm:t>
    </dgm:pt>
    <dgm:pt modelId="{240B77A4-BEE2-4008-BA3A-E444EBC69D80}" type="parTrans" cxnId="{70F945EB-5BFC-44F6-B147-DEFA88A6B5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B636B4-C838-4214-A522-2284832B0DCB}" type="sibTrans" cxnId="{70F945EB-5BFC-44F6-B147-DEFA88A6B5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891D05-F048-44C3-A398-9F401EB2A6C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E18: Gestión interna de la calidad</a:t>
          </a:r>
        </a:p>
      </dgm:t>
    </dgm:pt>
    <dgm:pt modelId="{A79EDDF3-43AA-4880-A358-8127CE1153BF}" type="parTrans" cxnId="{BC9B48C9-E3C9-41C9-81BA-6C5C45C514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69D1D9-965A-40E6-B9A5-D795651E8C23}" type="sibTrans" cxnId="{BC9B48C9-E3C9-41C9-81BA-6C5C45C514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B81A4C-A148-460F-B9C3-C29C6563ADC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E19: Bienestar estudiantil</a:t>
          </a:r>
        </a:p>
      </dgm:t>
    </dgm:pt>
    <dgm:pt modelId="{402AEBFA-2180-4548-9E3D-DE981B54319B}" type="parTrans" cxnId="{E77BD031-A172-420B-80FB-F261C90C5D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BB555D-A698-4B38-9BF3-E0279E00DC82}" type="sibTrans" cxnId="{E77BD031-A172-420B-80FB-F261C90C5D2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F593450-6583-4D37-BDAC-2FAD4E9531EF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E20: Igualdad de oportunidades</a:t>
          </a:r>
        </a:p>
      </dgm:t>
    </dgm:pt>
    <dgm:pt modelId="{8E8E3D7F-5FE8-4E2C-9069-D2CF4DA3A172}" type="parTrans" cxnId="{FEED9D80-075D-4C58-8374-1A23C9E2211C}">
      <dgm:prSet/>
      <dgm:spPr/>
      <dgm:t>
        <a:bodyPr/>
        <a:lstStyle/>
        <a:p>
          <a:endParaRPr lang="es-EC"/>
        </a:p>
      </dgm:t>
    </dgm:pt>
    <dgm:pt modelId="{26B44A20-6A9D-49BB-A592-6770261F6C53}" type="sibTrans" cxnId="{FEED9D80-075D-4C58-8374-1A23C9E2211C}">
      <dgm:prSet/>
      <dgm:spPr/>
      <dgm:t>
        <a:bodyPr/>
        <a:lstStyle/>
        <a:p>
          <a:endParaRPr lang="es-EC"/>
        </a:p>
      </dgm:t>
    </dgm:pt>
    <dgm:pt modelId="{5DE3B19E-99CF-4E90-8F35-5AFF3203FE97}" type="pres">
      <dgm:prSet presAssocID="{147C18EB-EE0A-490C-A967-23545EBD77A4}" presName="diagram" presStyleCnt="0">
        <dgm:presLayoutVars>
          <dgm:dir/>
          <dgm:resizeHandles val="exact"/>
        </dgm:presLayoutVars>
      </dgm:prSet>
      <dgm:spPr/>
    </dgm:pt>
    <dgm:pt modelId="{50444090-C1D4-4ECE-B1D3-ED4B74014B10}" type="pres">
      <dgm:prSet presAssocID="{C9D7839D-CC25-44CC-AEF8-CAD0D1CFF38C}" presName="node" presStyleLbl="node1" presStyleIdx="0" presStyleCnt="6">
        <dgm:presLayoutVars>
          <dgm:bulletEnabled val="1"/>
        </dgm:presLayoutVars>
      </dgm:prSet>
      <dgm:spPr/>
    </dgm:pt>
    <dgm:pt modelId="{40A1E3F4-875D-41A7-9A57-695BBF7FEAA6}" type="pres">
      <dgm:prSet presAssocID="{8034A9FC-7A62-43F5-BA20-1B83700A8A46}" presName="sibTrans" presStyleCnt="0"/>
      <dgm:spPr/>
    </dgm:pt>
    <dgm:pt modelId="{09022DFE-41F2-4D11-8399-2A885A4821E1}" type="pres">
      <dgm:prSet presAssocID="{2AF2259F-4900-4A42-BCC2-16DF890A5C7D}" presName="node" presStyleLbl="node1" presStyleIdx="1" presStyleCnt="6">
        <dgm:presLayoutVars>
          <dgm:bulletEnabled val="1"/>
        </dgm:presLayoutVars>
      </dgm:prSet>
      <dgm:spPr/>
    </dgm:pt>
    <dgm:pt modelId="{9D1E23A3-4013-4616-B767-D457E6363194}" type="pres">
      <dgm:prSet presAssocID="{70CF32E3-2575-423E-8395-A1F54C3FF92F}" presName="sibTrans" presStyleCnt="0"/>
      <dgm:spPr/>
    </dgm:pt>
    <dgm:pt modelId="{969F771B-7ADD-4E41-BBE0-CDA9A10AA834}" type="pres">
      <dgm:prSet presAssocID="{408CACD6-DD4F-4CE4-B5ED-E011DA309890}" presName="node" presStyleLbl="node1" presStyleIdx="2" presStyleCnt="6">
        <dgm:presLayoutVars>
          <dgm:bulletEnabled val="1"/>
        </dgm:presLayoutVars>
      </dgm:prSet>
      <dgm:spPr/>
    </dgm:pt>
    <dgm:pt modelId="{BEBB5F16-B2B2-450E-9FD1-69DB9D288A9C}" type="pres">
      <dgm:prSet presAssocID="{1DB636B4-C838-4214-A522-2284832B0DCB}" presName="sibTrans" presStyleCnt="0"/>
      <dgm:spPr/>
    </dgm:pt>
    <dgm:pt modelId="{D474D3B1-C07B-4312-9248-B438E7BB4E32}" type="pres">
      <dgm:prSet presAssocID="{87891D05-F048-44C3-A398-9F401EB2A6C8}" presName="node" presStyleLbl="node1" presStyleIdx="3" presStyleCnt="6">
        <dgm:presLayoutVars>
          <dgm:bulletEnabled val="1"/>
        </dgm:presLayoutVars>
      </dgm:prSet>
      <dgm:spPr/>
    </dgm:pt>
    <dgm:pt modelId="{76CE6095-2D2D-423A-ABF5-D11B9AC040DA}" type="pres">
      <dgm:prSet presAssocID="{6A69D1D9-965A-40E6-B9A5-D795651E8C23}" presName="sibTrans" presStyleCnt="0"/>
      <dgm:spPr/>
    </dgm:pt>
    <dgm:pt modelId="{42EAA2B0-0E17-48A5-B59D-6170626BC464}" type="pres">
      <dgm:prSet presAssocID="{A4B81A4C-A148-460F-B9C3-C29C6563ADC9}" presName="node" presStyleLbl="node1" presStyleIdx="4" presStyleCnt="6">
        <dgm:presLayoutVars>
          <dgm:bulletEnabled val="1"/>
        </dgm:presLayoutVars>
      </dgm:prSet>
      <dgm:spPr/>
    </dgm:pt>
    <dgm:pt modelId="{2CCB3A31-FE9F-4A96-8573-FC3F98433C2A}" type="pres">
      <dgm:prSet presAssocID="{95BB555D-A698-4B38-9BF3-E0279E00DC82}" presName="sibTrans" presStyleCnt="0"/>
      <dgm:spPr/>
    </dgm:pt>
    <dgm:pt modelId="{1E358C38-C1E6-4F01-BD14-1B4FB2D63B44}" type="pres">
      <dgm:prSet presAssocID="{3F593450-6583-4D37-BDAC-2FAD4E9531EF}" presName="node" presStyleLbl="node1" presStyleIdx="5" presStyleCnt="6">
        <dgm:presLayoutVars>
          <dgm:bulletEnabled val="1"/>
        </dgm:presLayoutVars>
      </dgm:prSet>
      <dgm:spPr/>
    </dgm:pt>
  </dgm:ptLst>
  <dgm:cxnLst>
    <dgm:cxn modelId="{E77BD031-A172-420B-80FB-F261C90C5D2C}" srcId="{147C18EB-EE0A-490C-A967-23545EBD77A4}" destId="{A4B81A4C-A148-460F-B9C3-C29C6563ADC9}" srcOrd="4" destOrd="0" parTransId="{402AEBFA-2180-4548-9E3D-DE981B54319B}" sibTransId="{95BB555D-A698-4B38-9BF3-E0279E00DC82}"/>
    <dgm:cxn modelId="{592C4D41-2BD0-4482-B5E6-9D08B5EF7E3A}" type="presOf" srcId="{147C18EB-EE0A-490C-A967-23545EBD77A4}" destId="{5DE3B19E-99CF-4E90-8F35-5AFF3203FE97}" srcOrd="0" destOrd="0" presId="urn:microsoft.com/office/officeart/2005/8/layout/default"/>
    <dgm:cxn modelId="{97D55B4E-83D5-4DE4-AFDE-F166EC68897C}" srcId="{147C18EB-EE0A-490C-A967-23545EBD77A4}" destId="{C9D7839D-CC25-44CC-AEF8-CAD0D1CFF38C}" srcOrd="0" destOrd="0" parTransId="{3984D3F9-441D-453D-88AC-94945E77CD63}" sibTransId="{8034A9FC-7A62-43F5-BA20-1B83700A8A46}"/>
    <dgm:cxn modelId="{486AB175-E839-45F9-9BD7-59BDB0A28FEE}" srcId="{147C18EB-EE0A-490C-A967-23545EBD77A4}" destId="{2AF2259F-4900-4A42-BCC2-16DF890A5C7D}" srcOrd="1" destOrd="0" parTransId="{C384D9EB-99A4-4DDE-ACD5-0D6D1BF15B9E}" sibTransId="{70CF32E3-2575-423E-8395-A1F54C3FF92F}"/>
    <dgm:cxn modelId="{FEED9D80-075D-4C58-8374-1A23C9E2211C}" srcId="{147C18EB-EE0A-490C-A967-23545EBD77A4}" destId="{3F593450-6583-4D37-BDAC-2FAD4E9531EF}" srcOrd="5" destOrd="0" parTransId="{8E8E3D7F-5FE8-4E2C-9069-D2CF4DA3A172}" sibTransId="{26B44A20-6A9D-49BB-A592-6770261F6C53}"/>
    <dgm:cxn modelId="{AD8C8E81-BB82-4143-A2A2-A16F092FE386}" type="presOf" srcId="{408CACD6-DD4F-4CE4-B5ED-E011DA309890}" destId="{969F771B-7ADD-4E41-BBE0-CDA9A10AA834}" srcOrd="0" destOrd="0" presId="urn:microsoft.com/office/officeart/2005/8/layout/default"/>
    <dgm:cxn modelId="{0B8D1089-0FE9-403C-9EA1-AC06EE6E9AC6}" type="presOf" srcId="{C9D7839D-CC25-44CC-AEF8-CAD0D1CFF38C}" destId="{50444090-C1D4-4ECE-B1D3-ED4B74014B10}" srcOrd="0" destOrd="0" presId="urn:microsoft.com/office/officeart/2005/8/layout/default"/>
    <dgm:cxn modelId="{EEDE80AB-B973-4F33-98DE-754C8E753C50}" type="presOf" srcId="{2AF2259F-4900-4A42-BCC2-16DF890A5C7D}" destId="{09022DFE-41F2-4D11-8399-2A885A4821E1}" srcOrd="0" destOrd="0" presId="urn:microsoft.com/office/officeart/2005/8/layout/default"/>
    <dgm:cxn modelId="{0A3908B9-7632-48BD-9DF1-39A6908E221B}" type="presOf" srcId="{87891D05-F048-44C3-A398-9F401EB2A6C8}" destId="{D474D3B1-C07B-4312-9248-B438E7BB4E32}" srcOrd="0" destOrd="0" presId="urn:microsoft.com/office/officeart/2005/8/layout/default"/>
    <dgm:cxn modelId="{49FF17C0-EA9D-4BA5-82DF-34C07D9C6258}" type="presOf" srcId="{3F593450-6583-4D37-BDAC-2FAD4E9531EF}" destId="{1E358C38-C1E6-4F01-BD14-1B4FB2D63B44}" srcOrd="0" destOrd="0" presId="urn:microsoft.com/office/officeart/2005/8/layout/default"/>
    <dgm:cxn modelId="{BC9B48C9-E3C9-41C9-81BA-6C5C45C5145E}" srcId="{147C18EB-EE0A-490C-A967-23545EBD77A4}" destId="{87891D05-F048-44C3-A398-9F401EB2A6C8}" srcOrd="3" destOrd="0" parTransId="{A79EDDF3-43AA-4880-A358-8127CE1153BF}" sibTransId="{6A69D1D9-965A-40E6-B9A5-D795651E8C23}"/>
    <dgm:cxn modelId="{DC1D21E2-9EDD-4D7B-A0F0-E55BE253A32D}" type="presOf" srcId="{A4B81A4C-A148-460F-B9C3-C29C6563ADC9}" destId="{42EAA2B0-0E17-48A5-B59D-6170626BC464}" srcOrd="0" destOrd="0" presId="urn:microsoft.com/office/officeart/2005/8/layout/default"/>
    <dgm:cxn modelId="{70F945EB-5BFC-44F6-B147-DEFA88A6B578}" srcId="{147C18EB-EE0A-490C-A967-23545EBD77A4}" destId="{408CACD6-DD4F-4CE4-B5ED-E011DA309890}" srcOrd="2" destOrd="0" parTransId="{240B77A4-BEE2-4008-BA3A-E444EBC69D80}" sibTransId="{1DB636B4-C838-4214-A522-2284832B0DCB}"/>
    <dgm:cxn modelId="{650E22C6-9FAF-4C22-812B-39EB9BA449E6}" type="presParOf" srcId="{5DE3B19E-99CF-4E90-8F35-5AFF3203FE97}" destId="{50444090-C1D4-4ECE-B1D3-ED4B74014B10}" srcOrd="0" destOrd="0" presId="urn:microsoft.com/office/officeart/2005/8/layout/default"/>
    <dgm:cxn modelId="{5C68B5D9-F6E2-4401-830E-35BD5608425C}" type="presParOf" srcId="{5DE3B19E-99CF-4E90-8F35-5AFF3203FE97}" destId="{40A1E3F4-875D-41A7-9A57-695BBF7FEAA6}" srcOrd="1" destOrd="0" presId="urn:microsoft.com/office/officeart/2005/8/layout/default"/>
    <dgm:cxn modelId="{102815D3-5AD4-4293-A8C6-262397A6FB8C}" type="presParOf" srcId="{5DE3B19E-99CF-4E90-8F35-5AFF3203FE97}" destId="{09022DFE-41F2-4D11-8399-2A885A4821E1}" srcOrd="2" destOrd="0" presId="urn:microsoft.com/office/officeart/2005/8/layout/default"/>
    <dgm:cxn modelId="{57440728-7159-4EAD-951E-EAC02D329FED}" type="presParOf" srcId="{5DE3B19E-99CF-4E90-8F35-5AFF3203FE97}" destId="{9D1E23A3-4013-4616-B767-D457E6363194}" srcOrd="3" destOrd="0" presId="urn:microsoft.com/office/officeart/2005/8/layout/default"/>
    <dgm:cxn modelId="{A7AD8D27-4FAD-41C1-BA6B-D0AE3D7BCB26}" type="presParOf" srcId="{5DE3B19E-99CF-4E90-8F35-5AFF3203FE97}" destId="{969F771B-7ADD-4E41-BBE0-CDA9A10AA834}" srcOrd="4" destOrd="0" presId="urn:microsoft.com/office/officeart/2005/8/layout/default"/>
    <dgm:cxn modelId="{B508A6AC-DD81-4E6A-A5B4-BE43E073768A}" type="presParOf" srcId="{5DE3B19E-99CF-4E90-8F35-5AFF3203FE97}" destId="{BEBB5F16-B2B2-450E-9FD1-69DB9D288A9C}" srcOrd="5" destOrd="0" presId="urn:microsoft.com/office/officeart/2005/8/layout/default"/>
    <dgm:cxn modelId="{0D1B48C7-9E88-4276-847F-7DD1BB190599}" type="presParOf" srcId="{5DE3B19E-99CF-4E90-8F35-5AFF3203FE97}" destId="{D474D3B1-C07B-4312-9248-B438E7BB4E32}" srcOrd="6" destOrd="0" presId="urn:microsoft.com/office/officeart/2005/8/layout/default"/>
    <dgm:cxn modelId="{9AAB97DA-6815-4819-92DC-687045961CF0}" type="presParOf" srcId="{5DE3B19E-99CF-4E90-8F35-5AFF3203FE97}" destId="{76CE6095-2D2D-423A-ABF5-D11B9AC040DA}" srcOrd="7" destOrd="0" presId="urn:microsoft.com/office/officeart/2005/8/layout/default"/>
    <dgm:cxn modelId="{73A9E6B9-BDFB-40A3-9E59-34DB699B58DD}" type="presParOf" srcId="{5DE3B19E-99CF-4E90-8F35-5AFF3203FE97}" destId="{42EAA2B0-0E17-48A5-B59D-6170626BC464}" srcOrd="8" destOrd="0" presId="urn:microsoft.com/office/officeart/2005/8/layout/default"/>
    <dgm:cxn modelId="{6F5275D3-20A4-429F-8368-B8B21F80B1E5}" type="presParOf" srcId="{5DE3B19E-99CF-4E90-8F35-5AFF3203FE97}" destId="{2CCB3A31-FE9F-4A96-8573-FC3F98433C2A}" srcOrd="9" destOrd="0" presId="urn:microsoft.com/office/officeart/2005/8/layout/default"/>
    <dgm:cxn modelId="{F0066CB9-18E8-4D99-813D-05D1064B6D97}" type="presParOf" srcId="{5DE3B19E-99CF-4E90-8F35-5AFF3203FE97}" destId="{1E358C38-C1E6-4F01-BD14-1B4FB2D63B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4090-C1D4-4ECE-B1D3-ED4B74014B10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E15: Planificación estratégica y operativa</a:t>
          </a:r>
        </a:p>
      </dsp:txBody>
      <dsp:txXfrm>
        <a:off x="916483" y="1984"/>
        <a:ext cx="2030015" cy="1218009"/>
      </dsp:txXfrm>
    </dsp:sp>
    <dsp:sp modelId="{09022DFE-41F2-4D11-8399-2A885A4821E1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E16: Infraestructura y equipamiento informático</a:t>
          </a:r>
        </a:p>
      </dsp:txBody>
      <dsp:txXfrm>
        <a:off x="3149500" y="1984"/>
        <a:ext cx="2030015" cy="1218009"/>
      </dsp:txXfrm>
    </dsp:sp>
    <dsp:sp modelId="{969F771B-7ADD-4E41-BBE0-CDA9A10AA834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E17: Bibliotecas</a:t>
          </a:r>
        </a:p>
      </dsp:txBody>
      <dsp:txXfrm>
        <a:off x="916483" y="1422995"/>
        <a:ext cx="2030015" cy="1218009"/>
      </dsp:txXfrm>
    </dsp:sp>
    <dsp:sp modelId="{D474D3B1-C07B-4312-9248-B438E7BB4E3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E18: Gestión interna de la calidad</a:t>
          </a:r>
        </a:p>
      </dsp:txBody>
      <dsp:txXfrm>
        <a:off x="3149500" y="1422995"/>
        <a:ext cx="2030015" cy="1218009"/>
      </dsp:txXfrm>
    </dsp:sp>
    <dsp:sp modelId="{42EAA2B0-0E17-48A5-B59D-6170626BC464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E19: Bienestar estudiantil</a:t>
          </a:r>
        </a:p>
      </dsp:txBody>
      <dsp:txXfrm>
        <a:off x="916483" y="2844006"/>
        <a:ext cx="2030015" cy="1218009"/>
      </dsp:txXfrm>
    </dsp:sp>
    <dsp:sp modelId="{1E358C38-C1E6-4F01-BD14-1B4FB2D63B44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E20: Igualdad de oportunidades</a:t>
          </a:r>
        </a:p>
      </dsp:txBody>
      <dsp:txXfrm>
        <a:off x="3149500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B48E-D6BE-4315-B97B-A983A6C3CADB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1D20-857E-4972-B2E0-0CEC20ADC2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88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C664-A1F0-47EC-8B8D-454E5AF538CF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926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01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6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8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33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0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1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34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16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E4CF-89FF-40A8-A7A9-D10A4F68AEEC}" type="datetimeFigureOut">
              <a:rPr lang="es-EC" smtClean="0"/>
              <a:t>31/1/2020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4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50005" y="2338958"/>
            <a:ext cx="7868992" cy="18530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AUTOEVALUACIÓN INSTITUCIONAL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i="1" dirty="0">
                <a:latin typeface="Arial"/>
                <a:cs typeface="Arial"/>
              </a:rPr>
              <a:t>Manta,  27 de agosto  2019 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535" t="16368" r="12253" b="9730"/>
          <a:stretch/>
        </p:blipFill>
        <p:spPr>
          <a:xfrm>
            <a:off x="0" y="894105"/>
            <a:ext cx="9144000" cy="54702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9144000" cy="9659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0" y="5881348"/>
            <a:ext cx="9144000" cy="9659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04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"/>
    </mc:Choice>
    <mc:Fallback xmlns="">
      <p:transition spd="slow" advTm="29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603047" y="1398554"/>
            <a:ext cx="6236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 DOCENCIA – COMPONENTE PROFESORADO</a:t>
            </a:r>
          </a:p>
        </p:txBody>
      </p:sp>
      <p:sp>
        <p:nvSpPr>
          <p:cNvPr id="3" name="Hexágono 2"/>
          <p:cNvSpPr/>
          <p:nvPr/>
        </p:nvSpPr>
        <p:spPr>
          <a:xfrm>
            <a:off x="294065" y="2365455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Planificación</a:t>
            </a:r>
          </a:p>
        </p:txBody>
      </p:sp>
      <p:sp>
        <p:nvSpPr>
          <p:cNvPr id="11" name="Hexágono 10"/>
          <p:cNvSpPr/>
          <p:nvPr/>
        </p:nvSpPr>
        <p:spPr>
          <a:xfrm>
            <a:off x="1858849" y="3217011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Ejecución</a:t>
            </a:r>
          </a:p>
        </p:txBody>
      </p:sp>
      <p:sp>
        <p:nvSpPr>
          <p:cNvPr id="12" name="Hexágono 11"/>
          <p:cNvSpPr/>
          <p:nvPr/>
        </p:nvSpPr>
        <p:spPr>
          <a:xfrm>
            <a:off x="3402167" y="4183912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7" name="Rectángulo 16"/>
          <p:cNvSpPr/>
          <p:nvPr/>
        </p:nvSpPr>
        <p:spPr>
          <a:xfrm rot="1694682">
            <a:off x="170217" y="5087636"/>
            <a:ext cx="3837400" cy="384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Dimensiones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122310" y="2603408"/>
            <a:ext cx="474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E1: Planificación de los procesos del profesorado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687252" y="3371175"/>
            <a:ext cx="445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E2: Ejecución de los procesos del profesorado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91933" y="4378888"/>
            <a:ext cx="324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E3 A: Titularidad del profesorado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520746" y="4968785"/>
            <a:ext cx="323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E4 B: Formación del profesorado</a:t>
            </a:r>
          </a:p>
        </p:txBody>
      </p:sp>
    </p:spTree>
    <p:extLst>
      <p:ext uri="{BB962C8B-B14F-4D97-AF65-F5344CB8AC3E}">
        <p14:creationId xmlns:p14="http://schemas.microsoft.com/office/powerpoint/2010/main" val="66768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645881" y="1398554"/>
            <a:ext cx="61512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 DOCENCIA – COMPONENTE ESTUDIANTADO</a:t>
            </a:r>
          </a:p>
        </p:txBody>
      </p:sp>
      <p:sp>
        <p:nvSpPr>
          <p:cNvPr id="3" name="Hexágono 2"/>
          <p:cNvSpPr/>
          <p:nvPr/>
        </p:nvSpPr>
        <p:spPr>
          <a:xfrm>
            <a:off x="294065" y="2365455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Planificación</a:t>
            </a:r>
          </a:p>
        </p:txBody>
      </p:sp>
      <p:sp>
        <p:nvSpPr>
          <p:cNvPr id="11" name="Hexágono 10"/>
          <p:cNvSpPr/>
          <p:nvPr/>
        </p:nvSpPr>
        <p:spPr>
          <a:xfrm>
            <a:off x="1858849" y="3217011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Ejecución</a:t>
            </a:r>
          </a:p>
        </p:txBody>
      </p:sp>
      <p:sp>
        <p:nvSpPr>
          <p:cNvPr id="12" name="Hexágono 11"/>
          <p:cNvSpPr/>
          <p:nvPr/>
        </p:nvSpPr>
        <p:spPr>
          <a:xfrm>
            <a:off x="3402167" y="4183912"/>
            <a:ext cx="2019839" cy="1744102"/>
          </a:xfrm>
          <a:prstGeom prst="hex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Resultados</a:t>
            </a:r>
          </a:p>
        </p:txBody>
      </p:sp>
      <p:sp>
        <p:nvSpPr>
          <p:cNvPr id="17" name="Rectángulo 16"/>
          <p:cNvSpPr/>
          <p:nvPr/>
        </p:nvSpPr>
        <p:spPr>
          <a:xfrm rot="1694682">
            <a:off x="170217" y="5087636"/>
            <a:ext cx="3837400" cy="384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Dimensiones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122310" y="2603408"/>
            <a:ext cx="483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E5: Planificación de los procesos del estudiantado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687252" y="3371175"/>
            <a:ext cx="455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E6: Ejecución de los procesos del estudiantado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91933" y="4378888"/>
            <a:ext cx="308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E7: Titulación del estudiantado</a:t>
            </a:r>
          </a:p>
        </p:txBody>
      </p:sp>
    </p:spTree>
    <p:extLst>
      <p:ext uri="{BB962C8B-B14F-4D97-AF65-F5344CB8AC3E}">
        <p14:creationId xmlns:p14="http://schemas.microsoft.com/office/powerpoint/2010/main" val="50436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06558" y="1398554"/>
            <a:ext cx="26298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 INVESTIGACIÓN</a:t>
            </a:r>
          </a:p>
        </p:txBody>
      </p:sp>
      <p:sp>
        <p:nvSpPr>
          <p:cNvPr id="3" name="Hexágono 2"/>
          <p:cNvSpPr/>
          <p:nvPr/>
        </p:nvSpPr>
        <p:spPr>
          <a:xfrm>
            <a:off x="126639" y="2069241"/>
            <a:ext cx="2019839" cy="1744102"/>
          </a:xfrm>
          <a:prstGeom prst="hexagon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Planificación</a:t>
            </a:r>
          </a:p>
        </p:txBody>
      </p:sp>
      <p:sp>
        <p:nvSpPr>
          <p:cNvPr id="11" name="Hexágono 10"/>
          <p:cNvSpPr/>
          <p:nvPr/>
        </p:nvSpPr>
        <p:spPr>
          <a:xfrm>
            <a:off x="1691423" y="2920797"/>
            <a:ext cx="2019839" cy="1744102"/>
          </a:xfrm>
          <a:prstGeom prst="hexagon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Ejecución</a:t>
            </a:r>
          </a:p>
        </p:txBody>
      </p:sp>
      <p:sp>
        <p:nvSpPr>
          <p:cNvPr id="12" name="Hexágono 11"/>
          <p:cNvSpPr/>
          <p:nvPr/>
        </p:nvSpPr>
        <p:spPr>
          <a:xfrm>
            <a:off x="3234741" y="3887698"/>
            <a:ext cx="2019839" cy="1744102"/>
          </a:xfrm>
          <a:prstGeom prst="hexagon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7" name="Rectángulo 16"/>
          <p:cNvSpPr/>
          <p:nvPr/>
        </p:nvSpPr>
        <p:spPr>
          <a:xfrm rot="1694682">
            <a:off x="10559" y="4772829"/>
            <a:ext cx="3837400" cy="384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Dimensiones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954884" y="2307194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E8: Planificación de los procesos de investigación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19826" y="3074961"/>
            <a:ext cx="447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E9: Ejecución de los procesos de investigación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024507" y="4082674"/>
            <a:ext cx="380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E10: Producción académica y científica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32814" y="4598985"/>
            <a:ext cx="396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E11: Publicación de artículos en revistas </a:t>
            </a:r>
          </a:p>
          <a:p>
            <a:r>
              <a:rPr lang="es-EC" dirty="0"/>
              <a:t>         indizadas</a:t>
            </a:r>
          </a:p>
        </p:txBody>
      </p:sp>
    </p:spTree>
    <p:extLst>
      <p:ext uri="{BB962C8B-B14F-4D97-AF65-F5344CB8AC3E}">
        <p14:creationId xmlns:p14="http://schemas.microsoft.com/office/powerpoint/2010/main" val="217382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332774" y="1398554"/>
            <a:ext cx="47774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 VINCULACIÓN CON LA SOCIEDAD</a:t>
            </a:r>
          </a:p>
        </p:txBody>
      </p:sp>
      <p:sp>
        <p:nvSpPr>
          <p:cNvPr id="3" name="Hexágono 2"/>
          <p:cNvSpPr/>
          <p:nvPr/>
        </p:nvSpPr>
        <p:spPr>
          <a:xfrm>
            <a:off x="126639" y="2069241"/>
            <a:ext cx="2019839" cy="1744102"/>
          </a:xfrm>
          <a:prstGeom prst="hexago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Planificación</a:t>
            </a:r>
          </a:p>
        </p:txBody>
      </p:sp>
      <p:sp>
        <p:nvSpPr>
          <p:cNvPr id="11" name="Hexágono 10"/>
          <p:cNvSpPr/>
          <p:nvPr/>
        </p:nvSpPr>
        <p:spPr>
          <a:xfrm>
            <a:off x="1691423" y="2920797"/>
            <a:ext cx="2019839" cy="1744102"/>
          </a:xfrm>
          <a:prstGeom prst="hexago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Ejecución</a:t>
            </a:r>
          </a:p>
        </p:txBody>
      </p:sp>
      <p:sp>
        <p:nvSpPr>
          <p:cNvPr id="12" name="Hexágono 11"/>
          <p:cNvSpPr/>
          <p:nvPr/>
        </p:nvSpPr>
        <p:spPr>
          <a:xfrm>
            <a:off x="3234741" y="3887698"/>
            <a:ext cx="2019839" cy="1744102"/>
          </a:xfrm>
          <a:prstGeom prst="hexagon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7" name="Rectángulo 16"/>
          <p:cNvSpPr/>
          <p:nvPr/>
        </p:nvSpPr>
        <p:spPr>
          <a:xfrm rot="1694682">
            <a:off x="10559" y="4772829"/>
            <a:ext cx="3837400" cy="3841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Dimensiones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954884" y="2307194"/>
            <a:ext cx="621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E12: Planificación de los procesos de vinculación con la sociedad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519826" y="3074961"/>
            <a:ext cx="504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E13: Ejecución de los procesos de vinculación con la</a:t>
            </a:r>
          </a:p>
          <a:p>
            <a:r>
              <a:rPr lang="es-EC" dirty="0"/>
              <a:t>         sociedad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024507" y="4082674"/>
            <a:ext cx="350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E14: Resultados de los procesos de </a:t>
            </a:r>
          </a:p>
          <a:p>
            <a:r>
              <a:rPr lang="es-EC" dirty="0"/>
              <a:t>         vinculación con la sociedad</a:t>
            </a:r>
          </a:p>
        </p:txBody>
      </p:sp>
    </p:spTree>
    <p:extLst>
      <p:ext uri="{BB962C8B-B14F-4D97-AF65-F5344CB8AC3E}">
        <p14:creationId xmlns:p14="http://schemas.microsoft.com/office/powerpoint/2010/main" val="104373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365543" y="1398554"/>
            <a:ext cx="47119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 CONDICIONES INSTITUCIONALES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6524208"/>
              </p:ext>
            </p:extLst>
          </p:nvPr>
        </p:nvGraphicFramePr>
        <p:xfrm>
          <a:off x="1330817" y="21011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1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14429" y="1527763"/>
            <a:ext cx="80990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ESCALA DE VALORACIÓN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94961"/>
              </p:ext>
            </p:extLst>
          </p:nvPr>
        </p:nvGraphicFramePr>
        <p:xfrm>
          <a:off x="520585" y="2138083"/>
          <a:ext cx="7886700" cy="320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Nivel de la escala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Descripción del nivel de la escala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Cumplimiento satisfactorio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Logra todos los componentes del elemento fundamental de manera consistente.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Aproximación al cumplimiento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Logra la mayoría de los componentes del elemento fundamental de manera consistente.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Cumplimiento parcial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Logra la mitad de los componentes del elemento fundamental de manera consistente.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Cumplimiento insuficiente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 logra la mayoría de los componentes del elemento fundamental de manera consistente.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tx1"/>
                          </a:solidFill>
                          <a:effectLst/>
                        </a:rPr>
                        <a:t>Incumplimiento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 logra ninguno de los componentes del elemento fundamental de manera consistente.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41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58053" y="1062651"/>
            <a:ext cx="58728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ESCALA DE VALORACIÓN DE LOS ESTÁNDARES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77002"/>
              </p:ext>
            </p:extLst>
          </p:nvPr>
        </p:nvGraphicFramePr>
        <p:xfrm>
          <a:off x="559220" y="1524316"/>
          <a:ext cx="8185534" cy="5005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Nivel de la escala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Descripción del nivel de la escala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Cumplimiento satisfactorio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Logra el estándar plenamente. </a:t>
                      </a:r>
                      <a:br>
                        <a:rPr lang="es-EC" sz="1600" kern="1200" dirty="0">
                          <a:effectLst/>
                        </a:rPr>
                      </a:br>
                      <a:r>
                        <a:rPr lang="es-EC" sz="1600" kern="1200" dirty="0">
                          <a:effectLst/>
                        </a:rPr>
                        <a:t>Todos sus elementos fundamentales son valorados con cumplimiento satisfactorio.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Aproximación al cumplimiento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Logra en mayor medida el estándar. </a:t>
                      </a:r>
                      <a:br>
                        <a:rPr lang="es-EC" sz="1600" kern="1200" dirty="0">
                          <a:effectLst/>
                        </a:rPr>
                      </a:br>
                      <a:r>
                        <a:rPr lang="es-EC" sz="1600" kern="1200" dirty="0">
                          <a:effectLst/>
                        </a:rPr>
                        <a:t>Todos sus elementos fundamentales son valorados con aproximación al cumplimiento o con una combinación de cumplimiento satisfactorio y aproximación al cumplimiento.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Cumplimiento parcial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Logra el estándar medianamente. </a:t>
                      </a:r>
                      <a:br>
                        <a:rPr lang="es-EC" sz="1600" kern="1200" dirty="0">
                          <a:effectLst/>
                        </a:rPr>
                      </a:br>
                      <a:r>
                        <a:rPr lang="es-EC" sz="1600" kern="1200" dirty="0">
                          <a:effectLst/>
                        </a:rPr>
                        <a:t>Todos sus elementos fundamentales son valorados con cumplimiento parcial o la mayoría son valorados con una combinación de cumplimiento satisfactorio, aproximación al cumplimiento y/o cumplimiento parcial.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Cumplimiento insuficiente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Logra en menor medida el estándar. </a:t>
                      </a:r>
                      <a:br>
                        <a:rPr lang="es-EC" sz="1600" kern="1200" dirty="0">
                          <a:effectLst/>
                        </a:rPr>
                      </a:br>
                      <a:r>
                        <a:rPr lang="es-EC" sz="1600" kern="1200" dirty="0">
                          <a:effectLst/>
                        </a:rPr>
                        <a:t>Todos sus elementos fundamentales son valorados con cumplimiento insuficiente o la mayoría son valorados con una combinación de cumplimiento insuficiente y hasta……. incumplimientos. 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</a:rPr>
                        <a:t>Incumplimiento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No logra el estándar. La mayoría de sus elementos fundamentales son valorados con incumplimiento.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87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09616"/>
              </p:ext>
            </p:extLst>
          </p:nvPr>
        </p:nvGraphicFramePr>
        <p:xfrm>
          <a:off x="157848" y="2038561"/>
          <a:ext cx="8703735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72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Componentes de los 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institución cuenta con normativa y/o procedimientos, aprobados y vigentes, e instancias responsables , para la planificación y gestión de la planta de profesores en el marco de la normativa del sistema de educación superior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1.</a:t>
                      </a:r>
                      <a:r>
                        <a:rPr lang="es-EC" baseline="0" dirty="0"/>
                        <a:t> </a:t>
                      </a:r>
                      <a:r>
                        <a:rPr lang="es-EC" dirty="0"/>
                        <a:t>La institución cuenta</a:t>
                      </a:r>
                      <a:r>
                        <a:rPr lang="es-EC" baseline="0" dirty="0"/>
                        <a:t> con normativa y/o procedimientos, aprobados y vigentes, enmarcados en la normativa del sistema de educación superior, para los procesos de selección del profesorado, bajo la coordinación de instancias 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</a:t>
                      </a:r>
                      <a:r>
                        <a:rPr lang="es-EC" baseline="0" dirty="0"/>
                        <a:t> con normativa y/o procedimientos, aprobados y vigentes, para los procesos de selección del profesorado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La normativa esta enmarcada en la normativa del sistema de educación superior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</a:t>
                      </a:r>
                      <a:r>
                        <a:rPr lang="es-EC" baseline="0" dirty="0"/>
                        <a:t> con instancias responsables de la coordinación de los procesos de selección del profesorado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23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21181"/>
              </p:ext>
            </p:extLst>
          </p:nvPr>
        </p:nvGraphicFramePr>
        <p:xfrm>
          <a:off x="157848" y="2038561"/>
          <a:ext cx="8703735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72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Componentes de los 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institución cuenta con normativa y/o procedimientos, aprobados y vigentes, e instancias responsables , para la planificación y gestión de la planta de profesores en el marco de la normativa del sistema de educación superior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2. La institución cuenta</a:t>
                      </a:r>
                      <a:r>
                        <a:rPr lang="es-EC" baseline="0" dirty="0"/>
                        <a:t> con normativa y/o procedimientos, aprobados y vigentes, enmarcados en la normativa del sistema de educación superior, para los procesos de titularización y promoción del profesorado, bajo la coordinación de instancias responsables</a:t>
                      </a:r>
                      <a:endParaRPr lang="es-EC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una normativa y/o procedimientos, aprobados y vigentes, para los procesos de titularización y promoción del profesorado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La normativa esta enmarcada en la normativa del sistema de educación superior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instancias responsables de la coordinación de los procesos de titularización y promoción del profesorado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80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56374"/>
              </p:ext>
            </p:extLst>
          </p:nvPr>
        </p:nvGraphicFramePr>
        <p:xfrm>
          <a:off x="157848" y="2038561"/>
          <a:ext cx="8703735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72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Componentes de los 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institución cuenta con normativa y/o procedimientos, aprobados y vigentes, e instancias responsables , para la planificación y gestión de la planta de profesores en el marco de la normativa del sistema de educación superior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3. La institución cuenta con un plan de formación académica de posgrado del profesorado, acorde con su oferta académica y perspectivas de desarrollo,</a:t>
                      </a:r>
                      <a:r>
                        <a:rPr lang="es-EC" baseline="0" dirty="0"/>
                        <a:t> bajo la coordinación de instancias responsables.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un plan de formación académica de posgrado del profesorado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El plan de formación está acorde con su oferta y perspectivas</a:t>
                      </a:r>
                      <a:r>
                        <a:rPr lang="es-EC" baseline="0" dirty="0"/>
                        <a:t> de desarrollo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instancias responsables de la coordinación de los procesos de formación académica</a:t>
                      </a:r>
                      <a:r>
                        <a:rPr lang="es-EC" baseline="0" dirty="0"/>
                        <a:t> de posgrado del profesorado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1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306617"/>
            <a:ext cx="7453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 DE TRABAJO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E3284261-2A9F-48BA-BCB5-C7923A8C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11387"/>
              </p:ext>
            </p:extLst>
          </p:nvPr>
        </p:nvGraphicFramePr>
        <p:xfrm>
          <a:off x="935665" y="1988288"/>
          <a:ext cx="7378994" cy="3969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888">
                  <a:extLst>
                    <a:ext uri="{9D8B030D-6E8A-4147-A177-3AD203B41FA5}">
                      <a16:colId xmlns:a16="http://schemas.microsoft.com/office/drawing/2014/main" val="3327481930"/>
                    </a:ext>
                  </a:extLst>
                </a:gridCol>
                <a:gridCol w="3458922">
                  <a:extLst>
                    <a:ext uri="{9D8B030D-6E8A-4147-A177-3AD203B41FA5}">
                      <a16:colId xmlns:a16="http://schemas.microsoft.com/office/drawing/2014/main" val="1448349898"/>
                    </a:ext>
                  </a:extLst>
                </a:gridCol>
                <a:gridCol w="2846184">
                  <a:extLst>
                    <a:ext uri="{9D8B030D-6E8A-4147-A177-3AD203B41FA5}">
                      <a16:colId xmlns:a16="http://schemas.microsoft.com/office/drawing/2014/main" val="3370043878"/>
                    </a:ext>
                  </a:extLst>
                </a:gridCol>
              </a:tblGrid>
              <a:tr h="412197">
                <a:tc>
                  <a:txBody>
                    <a:bodyPr/>
                    <a:lstStyle/>
                    <a:p>
                      <a:r>
                        <a:rPr lang="es-ES" b="1" dirty="0"/>
                        <a:t>HORA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ACTIVIDAD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RESPONSABLE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77627"/>
                  </a:ext>
                </a:extLst>
              </a:tr>
              <a:tr h="797442">
                <a:tc>
                  <a:txBody>
                    <a:bodyPr/>
                    <a:lstStyle/>
                    <a:p>
                      <a:r>
                        <a:rPr lang="es-ES" dirty="0"/>
                        <a:t>11h15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Bienvenida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Decano Extensión El Carmen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37440"/>
                  </a:ext>
                </a:extLst>
              </a:tr>
              <a:tr h="654449">
                <a:tc>
                  <a:txBody>
                    <a:bodyPr/>
                    <a:lstStyle/>
                    <a:p>
                      <a:r>
                        <a:rPr lang="es-ES" dirty="0"/>
                        <a:t>11h30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Presentación del Modelo de evaluación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Dirección DGAC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646395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r>
                        <a:rPr lang="es-ES" dirty="0"/>
                        <a:t>12h00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Fuentes de información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Equipo de Aseguramiento de la Calidad. Extensión Chone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222677"/>
                  </a:ext>
                </a:extLst>
              </a:tr>
              <a:tr h="712381">
                <a:tc>
                  <a:txBody>
                    <a:bodyPr/>
                    <a:lstStyle/>
                    <a:p>
                      <a:r>
                        <a:rPr lang="es-ES" dirty="0"/>
                        <a:t>12h30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Aplicativo para la evaluación institucional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Dirección DGAC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89054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r>
                        <a:rPr lang="es-ES" dirty="0"/>
                        <a:t>12h45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Plenaria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26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59715"/>
              </p:ext>
            </p:extLst>
          </p:nvPr>
        </p:nvGraphicFramePr>
        <p:xfrm>
          <a:off x="157848" y="2038561"/>
          <a:ext cx="8703735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72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Componentes de los 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institución cuenta con normativa y/o procedimientos, aprobados y vigentes, e instancias responsables , para la planificación y gestión de la planta de profesores en el marco de la normativa del sistema de educación superior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4. La institución cuenta con un plan de capacitación del profesorado,</a:t>
                      </a:r>
                      <a:r>
                        <a:rPr lang="es-EC" baseline="0" dirty="0"/>
                        <a:t> acorde con su oferta académica, investigación, pedagogía y didáctica, tecnologías de la información y otras materias requeridas, bajo la coordinación de instancias responsables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un plan de capacitación del profesorado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El plan de capacitación está acorde con su oferta académica, investigación, pedagogía y didáctica, tecnologías de la información</a:t>
                      </a:r>
                      <a:r>
                        <a:rPr lang="es-EC" baseline="0" dirty="0"/>
                        <a:t>, y otras materias requeridas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Cuenta con instancias responsables de la coordinación de los procesos de capacitación del profesorado</a:t>
                      </a:r>
                    </a:p>
                    <a:p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4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5077"/>
              </p:ext>
            </p:extLst>
          </p:nvPr>
        </p:nvGraphicFramePr>
        <p:xfrm>
          <a:off x="157848" y="2038561"/>
          <a:ext cx="8703735" cy="4572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1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727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Estándar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Componentes de los elementos fundamentales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La</a:t>
                      </a:r>
                      <a:r>
                        <a:rPr lang="es-EC" baseline="0" dirty="0"/>
                        <a:t> institución cuenta con normativa y/o procedimientos, aprobados y vigentes, e instancias responsables , para la planificación y gestión de la planta de profesores en el marco de la normativa del sistema de educación superior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EC" dirty="0"/>
                        <a:t>5. La institución cuenta con normativa y/o procedimientos,</a:t>
                      </a:r>
                      <a:r>
                        <a:rPr lang="es-EC" baseline="0" dirty="0"/>
                        <a:t> aprobados y vigentes, enmarcados en la normativa del sistema de educación superior para la evaluación integral del desempeño del personal académico, bajo la coordinación de instancias responsables.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 con normativa y/o procedimientos,</a:t>
                      </a:r>
                      <a:r>
                        <a:rPr lang="es-EC" baseline="0" dirty="0"/>
                        <a:t> aprobados y vigentes, para la evaluación integral del desempeño del personal académico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La normativa está enmarcada en la normativa del sistema de educación superior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1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Cuenta</a:t>
                      </a:r>
                      <a:r>
                        <a:rPr lang="es-EC" baseline="0" dirty="0"/>
                        <a:t> con instancias responsables de la coordinación de los procesos de evaluación integral del desempeño del personal académico</a:t>
                      </a:r>
                      <a:endParaRPr lang="es-EC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67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12172"/>
              </p:ext>
            </p:extLst>
          </p:nvPr>
        </p:nvGraphicFramePr>
        <p:xfrm>
          <a:off x="345802" y="1986962"/>
          <a:ext cx="8117260" cy="4378155"/>
        </p:xfrm>
        <a:graphic>
          <a:graphicData uri="http://schemas.openxmlformats.org/drawingml/2006/table">
            <a:tbl>
              <a:tblPr firstRow="1" bandRow="1"/>
              <a:tblGrid>
                <a:gridCol w="140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Elemento fundamental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Componentes del elemento fundamental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Escala de valoración del elemento fundamental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Aproximación al cumplimiento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parcial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insuficiente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Incumplimiento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577022" y="6377727"/>
            <a:ext cx="3837400" cy="3841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Aproximación al cumplimiento</a:t>
            </a:r>
          </a:p>
        </p:txBody>
      </p:sp>
    </p:spTree>
    <p:extLst>
      <p:ext uri="{BB962C8B-B14F-4D97-AF65-F5344CB8AC3E}">
        <p14:creationId xmlns:p14="http://schemas.microsoft.com/office/powerpoint/2010/main" val="3833135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7848" y="1576896"/>
            <a:ext cx="7554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ESTÁNDAR 1: </a:t>
            </a:r>
            <a:r>
              <a:rPr lang="es-EC" sz="2400" dirty="0"/>
              <a:t>Planificación de los procesos del profesorado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4492" y="1115231"/>
            <a:ext cx="701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COMPONENTES DE LOS ELEMENTOS FUNDAMENTALES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68896"/>
              </p:ext>
            </p:extLst>
          </p:nvPr>
        </p:nvGraphicFramePr>
        <p:xfrm>
          <a:off x="345802" y="1986962"/>
          <a:ext cx="8117260" cy="4346341"/>
        </p:xfrm>
        <a:graphic>
          <a:graphicData uri="http://schemas.openxmlformats.org/drawingml/2006/table">
            <a:tbl>
              <a:tblPr firstRow="1" bandRow="1"/>
              <a:tblGrid>
                <a:gridCol w="140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1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Elemento fundamental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Componentes del elemento fundamental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Escala de valoración del elemento fundamental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satisfactorio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Aproximación al cumplimiento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parcial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Cumplimiento insuficiente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Incumplimiento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8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17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59" marR="83359" marT="41679" marB="416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577022" y="6377727"/>
            <a:ext cx="3837400" cy="3841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Cumplimiento parcial</a:t>
            </a:r>
          </a:p>
        </p:txBody>
      </p:sp>
    </p:spTree>
    <p:extLst>
      <p:ext uri="{BB962C8B-B14F-4D97-AF65-F5344CB8AC3E}">
        <p14:creationId xmlns:p14="http://schemas.microsoft.com/office/powerpoint/2010/main" val="241220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306617"/>
            <a:ext cx="7453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DOCUMENTOS PARA DESCARGA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F6FC54-C932-4824-8A6C-68E96707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61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306617"/>
            <a:ext cx="745342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Periodos de evaluación:</a:t>
            </a:r>
          </a:p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2018(1</a:t>
            </a:r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y 2018(2)</a:t>
            </a:r>
          </a:p>
          <a:p>
            <a:pPr algn="ctr"/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12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D67738-69DD-460B-8C0B-E778155A0269}"/>
              </a:ext>
            </a:extLst>
          </p:cNvPr>
          <p:cNvSpPr txBox="1"/>
          <p:nvPr/>
        </p:nvSpPr>
        <p:spPr>
          <a:xfrm>
            <a:off x="484743" y="1828800"/>
            <a:ext cx="83507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es-ES" sz="32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Reunirse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en equipo es el </a:t>
            </a:r>
            <a:r>
              <a:rPr lang="es-ES" sz="32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principio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</a:p>
          <a:p>
            <a:pPr algn="just"/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mantenerse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en equipo es el 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progreso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y</a:t>
            </a:r>
          </a:p>
          <a:p>
            <a:pPr algn="just"/>
            <a:r>
              <a:rPr lang="es-ES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trabajar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en equipo asegura el </a:t>
            </a:r>
            <a:r>
              <a:rPr lang="es-ES" sz="32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éxito</a:t>
            </a:r>
            <a:r>
              <a:rPr lang="es-ES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”                                                  </a:t>
            </a:r>
          </a:p>
          <a:p>
            <a:pPr algn="just"/>
            <a:endParaRPr lang="es-ES" sz="4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endParaRPr lang="es-ES" sz="4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r>
              <a:rPr lang="es-ES" sz="4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Henry Ford</a:t>
            </a:r>
            <a:endParaRPr lang="es-EC" sz="4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147129"/>
            <a:ext cx="74534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LEGAL</a:t>
            </a:r>
            <a:endParaRPr lang="es-E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71002-8F25-4ED5-96BB-39235BF62318}"/>
              </a:ext>
            </a:extLst>
          </p:cNvPr>
          <p:cNvSpPr txBox="1"/>
          <p:nvPr/>
        </p:nvSpPr>
        <p:spPr>
          <a:xfrm>
            <a:off x="552893" y="1595021"/>
            <a:ext cx="8038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rgbClr val="0070C0"/>
                </a:solidFill>
              </a:rPr>
              <a:t>Lineamientos generales para la evaluación externa de sedes y extensiones de universidades y de escuelas politécnicas 2019. (2 de agosto de 2019). </a:t>
            </a:r>
          </a:p>
          <a:p>
            <a:pPr algn="just"/>
            <a:endParaRPr lang="es-EC" sz="2400" b="1" dirty="0">
              <a:solidFill>
                <a:srgbClr val="0070C0"/>
              </a:solidFill>
            </a:endParaRPr>
          </a:p>
          <a:p>
            <a:pPr algn="just"/>
            <a:r>
              <a:rPr lang="es-EC" sz="2400" b="1" dirty="0">
                <a:solidFill>
                  <a:srgbClr val="FF0000"/>
                </a:solidFill>
              </a:rPr>
              <a:t>Literal (l) </a:t>
            </a:r>
            <a:r>
              <a:rPr lang="es-EC" sz="2400" dirty="0"/>
              <a:t>Todas las UEP que tienen sedes y/o extensiones, realizarán procesos de autoevaluación, posteriores al término de la evaluación externa 2019, en la totalidad de sus sedes y extensiones, de manera que sus planes de mejoramiento o aseguramiento de la calidad, según los casos definidos en el Reglamento de Evaluación Externa con Fines de Acreditación de Universidades y Escuelas Politécnicas estén integrados. De esta manera se garantizará que toda la institución  esté lista para el siguiente proceso de evaluación que sea planificado por el CACES.</a:t>
            </a:r>
          </a:p>
        </p:txBody>
      </p:sp>
    </p:spTree>
    <p:extLst>
      <p:ext uri="{BB962C8B-B14F-4D97-AF65-F5344CB8AC3E}">
        <p14:creationId xmlns:p14="http://schemas.microsoft.com/office/powerpoint/2010/main" val="33082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306617"/>
            <a:ext cx="7453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CRONOGRAMA DE ACOMPAÑAMIENTO PREVIO LA EJECUCIÓN DE LA AUTOEVALAUCIÓN DE LAS EXTENSIONES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C65140-1FF5-4424-9CC9-C684935A0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28453"/>
              </p:ext>
            </p:extLst>
          </p:nvPr>
        </p:nvGraphicFramePr>
        <p:xfrm>
          <a:off x="539130" y="2268931"/>
          <a:ext cx="7818061" cy="3689775"/>
        </p:xfrm>
        <a:graphic>
          <a:graphicData uri="http://schemas.openxmlformats.org/drawingml/2006/table">
            <a:tbl>
              <a:tblPr firstRow="1" firstCol="1" bandRow="1"/>
              <a:tblGrid>
                <a:gridCol w="1112925">
                  <a:extLst>
                    <a:ext uri="{9D8B030D-6E8A-4147-A177-3AD203B41FA5}">
                      <a16:colId xmlns:a16="http://schemas.microsoft.com/office/drawing/2014/main" val="2906169528"/>
                    </a:ext>
                  </a:extLst>
                </a:gridCol>
                <a:gridCol w="785595">
                  <a:extLst>
                    <a:ext uri="{9D8B030D-6E8A-4147-A177-3AD203B41FA5}">
                      <a16:colId xmlns:a16="http://schemas.microsoft.com/office/drawing/2014/main" val="4128783305"/>
                    </a:ext>
                  </a:extLst>
                </a:gridCol>
                <a:gridCol w="837178">
                  <a:extLst>
                    <a:ext uri="{9D8B030D-6E8A-4147-A177-3AD203B41FA5}">
                      <a16:colId xmlns:a16="http://schemas.microsoft.com/office/drawing/2014/main" val="3753206549"/>
                    </a:ext>
                  </a:extLst>
                </a:gridCol>
                <a:gridCol w="1892595">
                  <a:extLst>
                    <a:ext uri="{9D8B030D-6E8A-4147-A177-3AD203B41FA5}">
                      <a16:colId xmlns:a16="http://schemas.microsoft.com/office/drawing/2014/main" val="3762603003"/>
                    </a:ext>
                  </a:extLst>
                </a:gridCol>
                <a:gridCol w="1531089">
                  <a:extLst>
                    <a:ext uri="{9D8B030D-6E8A-4147-A177-3AD203B41FA5}">
                      <a16:colId xmlns:a16="http://schemas.microsoft.com/office/drawing/2014/main" val="3215453513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196929989"/>
                    </a:ext>
                  </a:extLst>
                </a:gridCol>
              </a:tblGrid>
              <a:tr h="21139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FECHA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HORA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LUGAR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E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ARTICIPANTES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RESPONSABLES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60502"/>
                  </a:ext>
                </a:extLst>
              </a:tr>
              <a:tr h="81747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31/01/2020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11h00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Carmen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Inducción al proceso de Autoevaluación</a:t>
                      </a: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Extensión Bahía de Caráquez, Chone y El Carmen</a:t>
                      </a: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DGAC</a:t>
                      </a: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959926"/>
                  </a:ext>
                </a:extLst>
              </a:tr>
              <a:tr h="66050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6/02/2020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11h00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Chone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Taller de los Ejes: Docencia e Investigación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Extensión Bahía de Caráquez y El Carmen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DGAC,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Extensión Chone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46497"/>
                  </a:ext>
                </a:extLst>
              </a:tr>
              <a:tr h="88506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13/02/2020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11h00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Chone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Taller de los Ejes: Vinculación y Condiciones Institucionales</a:t>
                      </a: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92917"/>
                  </a:ext>
                </a:extLst>
              </a:tr>
              <a:tr h="4359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20/02/2020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11h00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Carmen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Revisión insitu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Extensión El Carmen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DGAC, Extensión El Carmen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72017"/>
                  </a:ext>
                </a:extLst>
              </a:tr>
              <a:tr h="4359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27/02/2020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11h00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Bahía de Caráquez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Revisión insitu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Extensión Bahía de Caráquez</a:t>
                      </a:r>
                      <a:r>
                        <a:rPr lang="es-EC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DGAC, Extensión Bahía de Caráquez</a:t>
                      </a:r>
                      <a:r>
                        <a:rPr lang="es-EC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6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1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527E57-702D-4A94-A2C5-D21E4A60BE24}"/>
              </a:ext>
            </a:extLst>
          </p:cNvPr>
          <p:cNvSpPr/>
          <p:nvPr/>
        </p:nvSpPr>
        <p:spPr>
          <a:xfrm>
            <a:off x="935665" y="1306617"/>
            <a:ext cx="7453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CRONOGRAMA DE EJECUCIÓN DE LA AUTOEVALAUCIÓN DE LAS EXTENSIONES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B90C8C5-3643-416C-8482-1E42D7F90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915053"/>
              </p:ext>
            </p:extLst>
          </p:nvPr>
        </p:nvGraphicFramePr>
        <p:xfrm>
          <a:off x="935665" y="2233873"/>
          <a:ext cx="7456399" cy="3847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448043" imgH="2295686" progId="Excel.Sheet.12">
                  <p:embed/>
                </p:oleObj>
              </mc:Choice>
              <mc:Fallback>
                <p:oleObj name="Worksheet" r:id="rId3" imgW="4448043" imgH="2295686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B90C8C5-3643-416C-8482-1E42D7F90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665" y="2233873"/>
                        <a:ext cx="7456399" cy="3847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8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43965" y="3129565"/>
            <a:ext cx="4584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MODELO DE EVALUACIÓN EXTERNA DE UNIVERSIDADES Y ESCUELAS POLITÉCNICAS 2019 y</a:t>
            </a:r>
          </a:p>
          <a:p>
            <a:pPr algn="ctr"/>
            <a:r>
              <a:rPr lang="es-EC" sz="2400" b="1" dirty="0">
                <a:solidFill>
                  <a:srgbClr val="0070C0"/>
                </a:solidFill>
              </a:rPr>
              <a:t>Lineamientos generales para la evaluación externa de sedes y extensiones de universidades y de escuelas politécnicas 2019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184" t="25888" r="37042" b="10983"/>
          <a:stretch/>
        </p:blipFill>
        <p:spPr>
          <a:xfrm>
            <a:off x="386364" y="1222642"/>
            <a:ext cx="3799269" cy="523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301543" y="1439621"/>
            <a:ext cx="406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¿Con cuál modelo se realizará la autoevaluación institucional de las extensiones?</a:t>
            </a:r>
          </a:p>
        </p:txBody>
      </p:sp>
    </p:spTree>
    <p:extLst>
      <p:ext uri="{BB962C8B-B14F-4D97-AF65-F5344CB8AC3E}">
        <p14:creationId xmlns:p14="http://schemas.microsoft.com/office/powerpoint/2010/main" val="47041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regular 5"/>
          <p:cNvSpPr/>
          <p:nvPr/>
        </p:nvSpPr>
        <p:spPr>
          <a:xfrm>
            <a:off x="850005" y="2588653"/>
            <a:ext cx="2446985" cy="2038079"/>
          </a:xfrm>
          <a:prstGeom prst="pentagon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Docencia</a:t>
            </a:r>
          </a:p>
        </p:txBody>
      </p:sp>
      <p:sp>
        <p:nvSpPr>
          <p:cNvPr id="7" name="Pentágono regular 6"/>
          <p:cNvSpPr/>
          <p:nvPr/>
        </p:nvSpPr>
        <p:spPr>
          <a:xfrm>
            <a:off x="3296990" y="2588654"/>
            <a:ext cx="2446985" cy="2038079"/>
          </a:xfrm>
          <a:prstGeom prst="pentagon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8" name="Pentágono regular 7"/>
          <p:cNvSpPr/>
          <p:nvPr/>
        </p:nvSpPr>
        <p:spPr>
          <a:xfrm>
            <a:off x="5743975" y="2582217"/>
            <a:ext cx="2446985" cy="2038079"/>
          </a:xfrm>
          <a:prstGeom prst="pentag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Vinculación con la Sociedad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9249" y="4633169"/>
            <a:ext cx="6465195" cy="8403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Condiciones Institucionales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63890" y="1769599"/>
            <a:ext cx="531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EJES DEL MODELO</a:t>
            </a:r>
          </a:p>
        </p:txBody>
      </p:sp>
    </p:spTree>
    <p:extLst>
      <p:ext uri="{BB962C8B-B14F-4D97-AF65-F5344CB8AC3E}">
        <p14:creationId xmlns:p14="http://schemas.microsoft.com/office/powerpoint/2010/main" val="227843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4B022A6-9C93-4ACF-B7ED-E6FDEDD715B8}"/>
              </a:ext>
            </a:extLst>
          </p:cNvPr>
          <p:cNvSpPr txBox="1"/>
          <p:nvPr/>
        </p:nvSpPr>
        <p:spPr>
          <a:xfrm>
            <a:off x="4158342" y="2185307"/>
            <a:ext cx="4800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Estándares</a:t>
            </a:r>
            <a:endParaRPr lang="es-ES" sz="30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3000" dirty="0"/>
              <a:t>7 Docencia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3000" dirty="0"/>
              <a:t>4 Investigación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3000" dirty="0"/>
              <a:t>3 Vinculación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3000" dirty="0"/>
              <a:t>6 Condiciones institucionales</a:t>
            </a:r>
          </a:p>
          <a:p>
            <a:endParaRPr lang="es-EC" sz="3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6158CA-2119-419A-9B65-440B105CCB91}"/>
              </a:ext>
            </a:extLst>
          </p:cNvPr>
          <p:cNvSpPr txBox="1"/>
          <p:nvPr/>
        </p:nvSpPr>
        <p:spPr>
          <a:xfrm>
            <a:off x="1232111" y="1226962"/>
            <a:ext cx="692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MODELO EVALUACIÓN 2019</a:t>
            </a:r>
            <a:endParaRPr lang="es-EC" sz="3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03F432-9501-4439-B22A-74B4FE843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" y="2184917"/>
            <a:ext cx="3094708" cy="35892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E0496E-E034-4E3E-B68C-31D6619F3494}"/>
              </a:ext>
            </a:extLst>
          </p:cNvPr>
          <p:cNvSpPr txBox="1"/>
          <p:nvPr/>
        </p:nvSpPr>
        <p:spPr>
          <a:xfrm>
            <a:off x="1455616" y="3031450"/>
            <a:ext cx="150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es-EC" sz="7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7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546158CA-2119-419A-9B65-440B105CCB91}"/>
              </a:ext>
            </a:extLst>
          </p:cNvPr>
          <p:cNvSpPr txBox="1"/>
          <p:nvPr/>
        </p:nvSpPr>
        <p:spPr>
          <a:xfrm>
            <a:off x="299356" y="1008063"/>
            <a:ext cx="8545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Esquema de la estructura del modelo</a:t>
            </a:r>
            <a:endParaRPr lang="es-EC" sz="27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8E0D25-7F27-4C09-BB7C-171FFE7617FD}"/>
              </a:ext>
            </a:extLst>
          </p:cNvPr>
          <p:cNvPicPr/>
          <p:nvPr/>
        </p:nvPicPr>
        <p:blipFill rotWithShape="1">
          <a:blip r:embed="rId2"/>
          <a:srcRect l="3352" r="2105"/>
          <a:stretch/>
        </p:blipFill>
        <p:spPr bwMode="auto">
          <a:xfrm>
            <a:off x="153297" y="1531729"/>
            <a:ext cx="8545288" cy="41471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1846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2" ma:contentTypeDescription="Crear nuevo documento." ma:contentTypeScope="" ma:versionID="b05d93db08c6a02fc167dcabb5cdb724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bedc1b68e15b2cd3dc0b0251a4d180b0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46391-8D99-4F26-BC7B-2BE43836AF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5DAF5E-36BE-4F25-A9D6-E05CA895C9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BF8AC-AED2-4281-8B83-60C44FB73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4a3db-480d-4ce7-9910-fdfb7ea55b02"/>
    <ds:schemaRef ds:uri="2e82c6ed-4e7f-4790-8032-0cabb5f96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1724</Words>
  <Application>Microsoft Office PowerPoint</Application>
  <PresentationFormat>Presentación en pantalla (4:3)</PresentationFormat>
  <Paragraphs>320</Paragraphs>
  <Slides>26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Roboto Condensed</vt:lpstr>
      <vt:lpstr>Segoe UI Symbol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PPPP</dc:title>
  <dc:creator>User</dc:creator>
  <cp:lastModifiedBy>MARIA FERNANDA ZAMBRANO VERA</cp:lastModifiedBy>
  <cp:revision>498</cp:revision>
  <dcterms:created xsi:type="dcterms:W3CDTF">2019-04-30T17:51:46Z</dcterms:created>
  <dcterms:modified xsi:type="dcterms:W3CDTF">2020-01-31T15:59:22Z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</Properties>
</file>