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2" r:id="rId14"/>
    <p:sldId id="267" r:id="rId15"/>
    <p:sldId id="268" r:id="rId16"/>
    <p:sldId id="269" r:id="rId17"/>
    <p:sldId id="274" r:id="rId18"/>
    <p:sldId id="270" r:id="rId19"/>
  </p:sldIdLst>
  <p:sldSz cx="18288000" cy="10287000"/>
  <p:notesSz cx="6858000" cy="9144000"/>
  <p:embeddedFontLst>
    <p:embeddedFont>
      <p:font typeface="Aileron Bold" pitchFamily="2" charset="77"/>
      <p:regular r:id="rId20"/>
      <p:bold r:id="rId21"/>
    </p:embeddedFont>
    <p:embeddedFont>
      <p:font typeface="Aileron Ultra-Bold" pitchFamily="2" charset="77"/>
      <p:regular r:id="rId22"/>
      <p:bold r:id="rId23"/>
    </p:embeddedFont>
    <p:embeddedFont>
      <p:font typeface="Arimo" panose="020B0604020202020204" pitchFamily="34" charset="0"/>
      <p:regular r:id="rId24"/>
    </p:embeddedFont>
    <p:embeddedFont>
      <p:font typeface="Arimo Bold" panose="020B0704020202020204" pitchFamily="34" charset="0"/>
      <p:regular r:id="rId25"/>
      <p:bold r:id="rId26"/>
    </p:embeddedFont>
    <p:embeddedFont>
      <p:font typeface="Arimo Bold Italics" panose="020B0704020202090204" pitchFamily="34" charset="0"/>
      <p:regular r:id="rId27"/>
      <p:bold r:id="rId28"/>
      <p:italic r:id="rId29"/>
      <p:boldItalic r:id="rId30"/>
    </p:embeddedFont>
    <p:embeddedFont>
      <p:font typeface="HK Modular" pitchFamily="2" charset="77"/>
      <p:regular r:id="rId31"/>
      <p:bold r:id="rId32"/>
    </p:embeddedFont>
    <p:embeddedFont>
      <p:font typeface="Lato Bold" panose="020F0802020204030203" pitchFamily="34" charset="77"/>
      <p:regular r:id="rId33"/>
      <p:bold r:id="rId34"/>
    </p:embeddedFont>
    <p:embeddedFont>
      <p:font typeface="Moontime" pitchFamily="2" charset="0"/>
      <p:regular r:id="rId35"/>
    </p:embeddedFont>
    <p:embeddedFont>
      <p:font typeface="Open Sans Bold" panose="020B0806030504020204" pitchFamily="34" charset="0"/>
      <p:regular r:id="rId36"/>
      <p:bold r:id="rId37"/>
    </p:embeddedFont>
    <p:embeddedFont>
      <p:font typeface="Oswald Bold" pitchFamily="2" charset="77"/>
      <p:regular r:id="rId38"/>
      <p:bold r:id="rId39"/>
    </p:embeddedFont>
    <p:embeddedFont>
      <p:font typeface="Poppins Bold" panose="02000000000000000000" pitchFamily="2" charset="7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4" autoAdjust="0"/>
  </p:normalViewPr>
  <p:slideViewPr>
    <p:cSldViewPr>
      <p:cViewPr varScale="1">
        <p:scale>
          <a:sx n="65" d="100"/>
          <a:sy n="65" d="100"/>
        </p:scale>
        <p:origin x="5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18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9697780" y="15966"/>
            <a:ext cx="8590220" cy="10271034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39731" r="-39731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10860" y="5658786"/>
            <a:ext cx="14210008" cy="3038237"/>
            <a:chOff x="0" y="0"/>
            <a:chExt cx="4251889" cy="909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51889" cy="909095"/>
            </a:xfrm>
            <a:custGeom>
              <a:avLst/>
              <a:gdLst/>
              <a:ahLst/>
              <a:cxnLst/>
              <a:rect l="l" t="t" r="r" b="b"/>
              <a:pathLst>
                <a:path w="4251889" h="909095">
                  <a:moveTo>
                    <a:pt x="203200" y="0"/>
                  </a:moveTo>
                  <a:lnTo>
                    <a:pt x="4251889" y="0"/>
                  </a:lnTo>
                  <a:lnTo>
                    <a:pt x="4048689" y="909095"/>
                  </a:lnTo>
                  <a:lnTo>
                    <a:pt x="0" y="9090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B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42875"/>
              <a:ext cx="4048689" cy="1051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23545" y="7695544"/>
            <a:ext cx="6717385" cy="1203982"/>
            <a:chOff x="0" y="0"/>
            <a:chExt cx="5072120" cy="9090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2120" cy="909095"/>
            </a:xfrm>
            <a:custGeom>
              <a:avLst/>
              <a:gdLst/>
              <a:ahLst/>
              <a:cxnLst/>
              <a:rect l="l" t="t" r="r" b="b"/>
              <a:pathLst>
                <a:path w="5072120" h="909095">
                  <a:moveTo>
                    <a:pt x="203200" y="0"/>
                  </a:moveTo>
                  <a:lnTo>
                    <a:pt x="5072120" y="0"/>
                  </a:lnTo>
                  <a:lnTo>
                    <a:pt x="4868920" y="909095"/>
                  </a:lnTo>
                  <a:lnTo>
                    <a:pt x="0" y="9090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5B71C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142875"/>
              <a:ext cx="4868920" cy="1051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947416" y="673856"/>
            <a:ext cx="4469644" cy="4469644"/>
          </a:xfrm>
          <a:custGeom>
            <a:avLst/>
            <a:gdLst/>
            <a:ahLst/>
            <a:cxnLst/>
            <a:rect l="l" t="t" r="r" b="b"/>
            <a:pathLst>
              <a:path w="4469644" h="4469644">
                <a:moveTo>
                  <a:pt x="0" y="0"/>
                </a:moveTo>
                <a:lnTo>
                  <a:pt x="4469644" y="0"/>
                </a:lnTo>
                <a:lnTo>
                  <a:pt x="4469644" y="4469644"/>
                </a:lnTo>
                <a:lnTo>
                  <a:pt x="0" y="4469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2" name="TextBox 12"/>
          <p:cNvSpPr txBox="1"/>
          <p:nvPr/>
        </p:nvSpPr>
        <p:spPr>
          <a:xfrm>
            <a:off x="2119397" y="7930290"/>
            <a:ext cx="6128532" cy="7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3"/>
              </a:lnSpc>
            </a:pPr>
            <a:r>
              <a:rPr lang="en-US" sz="5093" b="1" spc="458">
                <a:solidFill>
                  <a:srgbClr val="F2F0F4"/>
                </a:solidFill>
                <a:latin typeface="Arimo Bold"/>
                <a:ea typeface="Arimo Bold"/>
                <a:cs typeface="Arimo Bold"/>
                <a:sym typeface="Arimo Bold"/>
              </a:rPr>
              <a:t>2024(2)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6998" y="5748201"/>
            <a:ext cx="8310480" cy="185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spc="384">
                <a:solidFill>
                  <a:srgbClr val="F2F0F4"/>
                </a:solidFill>
                <a:latin typeface="Arimo Bold"/>
                <a:ea typeface="Arimo Bold"/>
                <a:cs typeface="Arimo Bold"/>
                <a:sym typeface="Arimo Bold"/>
              </a:rPr>
              <a:t>PROCESO DE EVALUACIÓN DE DESEMPEÑO DEL PERSONAL ACADÉMICO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758" y="1151956"/>
            <a:ext cx="17171334" cy="8134919"/>
          </a:xfrm>
          <a:custGeom>
            <a:avLst/>
            <a:gdLst/>
            <a:ahLst/>
            <a:cxnLst/>
            <a:rect l="l" t="t" r="r" b="b"/>
            <a:pathLst>
              <a:path w="17171334" h="8134919">
                <a:moveTo>
                  <a:pt x="0" y="0"/>
                </a:moveTo>
                <a:lnTo>
                  <a:pt x="17171334" y="0"/>
                </a:lnTo>
                <a:lnTo>
                  <a:pt x="17171334" y="8134919"/>
                </a:lnTo>
                <a:lnTo>
                  <a:pt x="0" y="8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028700" y="-9525"/>
            <a:ext cx="1560336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2F0F4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Aplicativo para Monitoreo Eidpa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8204" y="9372600"/>
            <a:ext cx="18023121" cy="58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1"/>
              </a:lnSpc>
            </a:pPr>
            <a:r>
              <a:rPr lang="en-US" sz="338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https://apps.uleam.edu.ec/reportesEIDPA/Forms/Seguimiento/Heteroevaluacion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8FB4F6-828B-1918-D848-0018972C0F7E}"/>
              </a:ext>
            </a:extLst>
          </p:cNvPr>
          <p:cNvSpPr txBox="1"/>
          <p:nvPr/>
        </p:nvSpPr>
        <p:spPr>
          <a:xfrm>
            <a:off x="488769" y="342900"/>
            <a:ext cx="1592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>
                <a:solidFill>
                  <a:schemeClr val="bg1"/>
                </a:solidFill>
              </a:rPr>
              <a:t>QUE CASOS SE CONSIDERAN PARA UN PLAN DE PERFECCIONAMIENTO DOCENTE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467602-EDE3-9A66-176C-750FD580D50C}"/>
              </a:ext>
            </a:extLst>
          </p:cNvPr>
          <p:cNvSpPr txBox="1"/>
          <p:nvPr/>
        </p:nvSpPr>
        <p:spPr>
          <a:xfrm>
            <a:off x="2362200" y="3849506"/>
            <a:ext cx="9455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>
                <a:solidFill>
                  <a:srgbClr val="FFC000"/>
                </a:solidFill>
              </a:rPr>
              <a:t>GUIA METODOLOGICA EIDPA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D7CF74-6425-04F5-9941-53D581E460CD}"/>
              </a:ext>
            </a:extLst>
          </p:cNvPr>
          <p:cNvSpPr txBox="1"/>
          <p:nvPr/>
        </p:nvSpPr>
        <p:spPr>
          <a:xfrm>
            <a:off x="818417" y="5524500"/>
            <a:ext cx="170489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600" dirty="0">
                <a:solidFill>
                  <a:schemeClr val="bg1"/>
                </a:solidFill>
              </a:rPr>
              <a:t>n) Las carreras deberán ejecutar un plan de capacitación, en función de los resultados obtenidos en la evaluación del desempeño docente, con el objetivo de tomar acciones y decisiones  correctivas en el desmepeño académico de los profesores que obtuvieron una calificación menor de 75 puntos en las actividades de docencia e investigación y/o en el resultado final de la evaluación docente. El Plan de capacitación deberá considerar en su planificación acciones de mejoras que potencien las capacidades docentes e investigativas, a fin al área de investigación o las actividades de docencia de cada profesor. 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D15547-CF75-10FF-96BD-4E5D6998E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0" y="2059201"/>
            <a:ext cx="5600700" cy="31623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DDCCD77-D176-AABB-79C8-3095FBD83475}"/>
              </a:ext>
            </a:extLst>
          </p:cNvPr>
          <p:cNvSpPr txBox="1"/>
          <p:nvPr/>
        </p:nvSpPr>
        <p:spPr>
          <a:xfrm>
            <a:off x="5577510" y="2541026"/>
            <a:ext cx="560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dirty="0">
                <a:solidFill>
                  <a:srgbClr val="00B0F0"/>
                </a:solidFill>
              </a:rPr>
              <a:t>Menor a 75 puntos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E816F-B11C-25FF-8A62-247F2577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01A416-F855-794A-99EE-82BBE2BE44C0}"/>
              </a:ext>
            </a:extLst>
          </p:cNvPr>
          <p:cNvSpPr txBox="1"/>
          <p:nvPr/>
        </p:nvSpPr>
        <p:spPr>
          <a:xfrm>
            <a:off x="958321" y="6752179"/>
            <a:ext cx="16364460" cy="159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QUE CASOS SE CONSIDERAN PARA EL CESE DE FUNCIONES POR RESULTADO EIDPA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CAE23D-4F5B-C393-68BE-1F639C1EB4EB}"/>
              </a:ext>
            </a:extLst>
          </p:cNvPr>
          <p:cNvSpPr txBox="1"/>
          <p:nvPr/>
        </p:nvSpPr>
        <p:spPr>
          <a:xfrm>
            <a:off x="958321" y="8471254"/>
            <a:ext cx="16364465" cy="828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/>
              <a:t>REGLAMENTO DE CARRERA Y ESCALAFON DEL PERSONAL ACADEMICO  - CES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DC8474-94EF-5A5E-9DFE-1AD64F7DC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601378"/>
            <a:ext cx="8421624" cy="56003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4BBD36-577F-55EA-4564-544FF8DCB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44" y="2538351"/>
            <a:ext cx="8421624" cy="1726433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5120" y="8391537"/>
            <a:ext cx="4937760" cy="27432"/>
          </a:xfrm>
          <a:custGeom>
            <a:avLst/>
            <a:gdLst>
              <a:gd name="connsiteX0" fmla="*/ 0 w 4937760"/>
              <a:gd name="connsiteY0" fmla="*/ 0 h 27432"/>
              <a:gd name="connsiteX1" fmla="*/ 567842 w 4937760"/>
              <a:gd name="connsiteY1" fmla="*/ 0 h 27432"/>
              <a:gd name="connsiteX2" fmla="*/ 1135685 w 4937760"/>
              <a:gd name="connsiteY2" fmla="*/ 0 h 27432"/>
              <a:gd name="connsiteX3" fmla="*/ 1851660 w 4937760"/>
              <a:gd name="connsiteY3" fmla="*/ 0 h 27432"/>
              <a:gd name="connsiteX4" fmla="*/ 2370125 w 4937760"/>
              <a:gd name="connsiteY4" fmla="*/ 0 h 27432"/>
              <a:gd name="connsiteX5" fmla="*/ 2888590 w 4937760"/>
              <a:gd name="connsiteY5" fmla="*/ 0 h 27432"/>
              <a:gd name="connsiteX6" fmla="*/ 3505810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419295 w 4937760"/>
              <a:gd name="connsiteY10" fmla="*/ 27432 h 27432"/>
              <a:gd name="connsiteX11" fmla="*/ 3900830 w 4937760"/>
              <a:gd name="connsiteY11" fmla="*/ 27432 h 27432"/>
              <a:gd name="connsiteX12" fmla="*/ 3283610 w 4937760"/>
              <a:gd name="connsiteY12" fmla="*/ 27432 h 27432"/>
              <a:gd name="connsiteX13" fmla="*/ 2765146 w 4937760"/>
              <a:gd name="connsiteY13" fmla="*/ 27432 h 27432"/>
              <a:gd name="connsiteX14" fmla="*/ 2296058 w 4937760"/>
              <a:gd name="connsiteY14" fmla="*/ 27432 h 27432"/>
              <a:gd name="connsiteX15" fmla="*/ 1678838 w 4937760"/>
              <a:gd name="connsiteY15" fmla="*/ 27432 h 27432"/>
              <a:gd name="connsiteX16" fmla="*/ 1061618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27432" fill="none" extrusionOk="0">
                <a:moveTo>
                  <a:pt x="0" y="0"/>
                </a:moveTo>
                <a:cubicBezTo>
                  <a:pt x="151071" y="898"/>
                  <a:pt x="414304" y="10355"/>
                  <a:pt x="567842" y="0"/>
                </a:cubicBezTo>
                <a:cubicBezTo>
                  <a:pt x="721380" y="-10355"/>
                  <a:pt x="913955" y="23592"/>
                  <a:pt x="1135685" y="0"/>
                </a:cubicBezTo>
                <a:cubicBezTo>
                  <a:pt x="1357415" y="-23592"/>
                  <a:pt x="1656179" y="-14359"/>
                  <a:pt x="1851660" y="0"/>
                </a:cubicBezTo>
                <a:cubicBezTo>
                  <a:pt x="2047142" y="14359"/>
                  <a:pt x="2259566" y="-14455"/>
                  <a:pt x="2370125" y="0"/>
                </a:cubicBezTo>
                <a:cubicBezTo>
                  <a:pt x="2480684" y="14455"/>
                  <a:pt x="2753992" y="22579"/>
                  <a:pt x="2888590" y="0"/>
                </a:cubicBezTo>
                <a:cubicBezTo>
                  <a:pt x="3023188" y="-22579"/>
                  <a:pt x="3354327" y="24296"/>
                  <a:pt x="3505810" y="0"/>
                </a:cubicBezTo>
                <a:cubicBezTo>
                  <a:pt x="3657293" y="-24296"/>
                  <a:pt x="3767649" y="3652"/>
                  <a:pt x="4024274" y="0"/>
                </a:cubicBezTo>
                <a:cubicBezTo>
                  <a:pt x="4280899" y="-3652"/>
                  <a:pt x="4541928" y="-14384"/>
                  <a:pt x="4937760" y="0"/>
                </a:cubicBezTo>
                <a:cubicBezTo>
                  <a:pt x="4938470" y="9050"/>
                  <a:pt x="4937122" y="21151"/>
                  <a:pt x="4937760" y="27432"/>
                </a:cubicBezTo>
                <a:cubicBezTo>
                  <a:pt x="4792365" y="10076"/>
                  <a:pt x="4528041" y="17663"/>
                  <a:pt x="4419295" y="27432"/>
                </a:cubicBezTo>
                <a:cubicBezTo>
                  <a:pt x="4310549" y="37201"/>
                  <a:pt x="4126500" y="10618"/>
                  <a:pt x="3900830" y="27432"/>
                </a:cubicBezTo>
                <a:cubicBezTo>
                  <a:pt x="3675160" y="44246"/>
                  <a:pt x="3409924" y="31425"/>
                  <a:pt x="3283610" y="27432"/>
                </a:cubicBezTo>
                <a:cubicBezTo>
                  <a:pt x="3157296" y="23439"/>
                  <a:pt x="3011610" y="15782"/>
                  <a:pt x="2765146" y="27432"/>
                </a:cubicBezTo>
                <a:cubicBezTo>
                  <a:pt x="2518682" y="39082"/>
                  <a:pt x="2505970" y="40710"/>
                  <a:pt x="2296058" y="27432"/>
                </a:cubicBezTo>
                <a:cubicBezTo>
                  <a:pt x="2086146" y="14154"/>
                  <a:pt x="1890404" y="35142"/>
                  <a:pt x="1678838" y="27432"/>
                </a:cubicBezTo>
                <a:cubicBezTo>
                  <a:pt x="1467272" y="19722"/>
                  <a:pt x="1210839" y="46081"/>
                  <a:pt x="1061618" y="27432"/>
                </a:cubicBezTo>
                <a:cubicBezTo>
                  <a:pt x="912397" y="8783"/>
                  <a:pt x="424920" y="11180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4937760" h="27432" stroke="0" extrusionOk="0">
                <a:moveTo>
                  <a:pt x="0" y="0"/>
                </a:moveTo>
                <a:cubicBezTo>
                  <a:pt x="158580" y="-21299"/>
                  <a:pt x="375366" y="-9205"/>
                  <a:pt x="518465" y="0"/>
                </a:cubicBezTo>
                <a:cubicBezTo>
                  <a:pt x="661564" y="9205"/>
                  <a:pt x="901414" y="-31895"/>
                  <a:pt x="1234440" y="0"/>
                </a:cubicBezTo>
                <a:cubicBezTo>
                  <a:pt x="1567467" y="31895"/>
                  <a:pt x="1525818" y="3722"/>
                  <a:pt x="1703527" y="0"/>
                </a:cubicBezTo>
                <a:cubicBezTo>
                  <a:pt x="1881236" y="-3722"/>
                  <a:pt x="1964350" y="10238"/>
                  <a:pt x="2172614" y="0"/>
                </a:cubicBezTo>
                <a:cubicBezTo>
                  <a:pt x="2380878" y="-10238"/>
                  <a:pt x="2652196" y="-22475"/>
                  <a:pt x="2789834" y="0"/>
                </a:cubicBezTo>
                <a:cubicBezTo>
                  <a:pt x="2927472" y="22475"/>
                  <a:pt x="3160003" y="7911"/>
                  <a:pt x="3357677" y="0"/>
                </a:cubicBezTo>
                <a:cubicBezTo>
                  <a:pt x="3555351" y="-7911"/>
                  <a:pt x="3723575" y="-14515"/>
                  <a:pt x="4024274" y="0"/>
                </a:cubicBezTo>
                <a:cubicBezTo>
                  <a:pt x="4324973" y="14515"/>
                  <a:pt x="4666192" y="-31217"/>
                  <a:pt x="4937760" y="0"/>
                </a:cubicBezTo>
                <a:cubicBezTo>
                  <a:pt x="4937817" y="6776"/>
                  <a:pt x="4936595" y="20935"/>
                  <a:pt x="4937760" y="27432"/>
                </a:cubicBezTo>
                <a:cubicBezTo>
                  <a:pt x="4605662" y="51747"/>
                  <a:pt x="4434779" y="15280"/>
                  <a:pt x="4221785" y="27432"/>
                </a:cubicBezTo>
                <a:cubicBezTo>
                  <a:pt x="4008791" y="39584"/>
                  <a:pt x="3840732" y="43619"/>
                  <a:pt x="3653942" y="27432"/>
                </a:cubicBezTo>
                <a:cubicBezTo>
                  <a:pt x="3467152" y="11245"/>
                  <a:pt x="3368269" y="7352"/>
                  <a:pt x="3086100" y="27432"/>
                </a:cubicBezTo>
                <a:cubicBezTo>
                  <a:pt x="2803931" y="47512"/>
                  <a:pt x="2806928" y="31440"/>
                  <a:pt x="2567635" y="27432"/>
                </a:cubicBezTo>
                <a:cubicBezTo>
                  <a:pt x="2328342" y="23424"/>
                  <a:pt x="2237209" y="34202"/>
                  <a:pt x="1999793" y="27432"/>
                </a:cubicBezTo>
                <a:cubicBezTo>
                  <a:pt x="1762377" y="20662"/>
                  <a:pt x="1753212" y="30829"/>
                  <a:pt x="1530706" y="27432"/>
                </a:cubicBezTo>
                <a:cubicBezTo>
                  <a:pt x="1308200" y="24035"/>
                  <a:pt x="1164917" y="444"/>
                  <a:pt x="962863" y="27432"/>
                </a:cubicBezTo>
                <a:cubicBezTo>
                  <a:pt x="760809" y="54420"/>
                  <a:pt x="232406" y="72726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4A13A8-3648-DC0F-D325-D0E0529734E2}"/>
              </a:ext>
            </a:extLst>
          </p:cNvPr>
          <p:cNvSpPr txBox="1"/>
          <p:nvPr/>
        </p:nvSpPr>
        <p:spPr>
          <a:xfrm>
            <a:off x="10896600" y="4681835"/>
            <a:ext cx="577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dirty="0">
                <a:solidFill>
                  <a:srgbClr val="00B0F0"/>
                </a:solidFill>
              </a:rPr>
              <a:t>Menor a 70 puntos</a:t>
            </a:r>
          </a:p>
        </p:txBody>
      </p:sp>
    </p:spTree>
    <p:extLst>
      <p:ext uri="{BB962C8B-B14F-4D97-AF65-F5344CB8AC3E}">
        <p14:creationId xmlns:p14="http://schemas.microsoft.com/office/powerpoint/2010/main" val="229928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50282-F055-DCD8-E6C0-D5AE520A9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A06472-D820-7FB0-16CE-55474D3B645D}"/>
              </a:ext>
            </a:extLst>
          </p:cNvPr>
          <p:cNvSpPr/>
          <p:nvPr/>
        </p:nvSpPr>
        <p:spPr>
          <a:xfrm>
            <a:off x="769094" y="453552"/>
            <a:ext cx="16829489" cy="9424514"/>
          </a:xfrm>
          <a:custGeom>
            <a:avLst/>
            <a:gdLst/>
            <a:ahLst/>
            <a:cxnLst/>
            <a:rect l="l" t="t" r="r" b="b"/>
            <a:pathLst>
              <a:path w="16829489" h="9424514">
                <a:moveTo>
                  <a:pt x="0" y="0"/>
                </a:moveTo>
                <a:lnTo>
                  <a:pt x="16829489" y="0"/>
                </a:lnTo>
                <a:lnTo>
                  <a:pt x="16829489" y="9424514"/>
                </a:lnTo>
                <a:lnTo>
                  <a:pt x="0" y="9424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379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6777" y="1425617"/>
            <a:ext cx="17454447" cy="7832683"/>
          </a:xfrm>
          <a:custGeom>
            <a:avLst/>
            <a:gdLst/>
            <a:ahLst/>
            <a:cxnLst/>
            <a:rect l="l" t="t" r="r" b="b"/>
            <a:pathLst>
              <a:path w="17454447" h="7832683">
                <a:moveTo>
                  <a:pt x="0" y="0"/>
                </a:moveTo>
                <a:lnTo>
                  <a:pt x="17454446" y="0"/>
                </a:lnTo>
                <a:lnTo>
                  <a:pt x="17454446" y="7832683"/>
                </a:lnTo>
                <a:lnTo>
                  <a:pt x="0" y="7832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3017" y="1836398"/>
            <a:ext cx="15666283" cy="7421902"/>
          </a:xfrm>
          <a:custGeom>
            <a:avLst/>
            <a:gdLst/>
            <a:ahLst/>
            <a:cxnLst/>
            <a:rect l="l" t="t" r="r" b="b"/>
            <a:pathLst>
              <a:path w="15666283" h="7421902">
                <a:moveTo>
                  <a:pt x="0" y="0"/>
                </a:moveTo>
                <a:lnTo>
                  <a:pt x="15666283" y="0"/>
                </a:lnTo>
                <a:lnTo>
                  <a:pt x="15666283" y="7421902"/>
                </a:lnTo>
                <a:lnTo>
                  <a:pt x="0" y="742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593017" y="427215"/>
            <a:ext cx="15518532" cy="74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3599" b="1" spc="17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https://aulavirtualmoodle.uleam.edu.ec/course/management.php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58524" y="588427"/>
            <a:ext cx="5978779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 rot="-5400000">
            <a:off x="-2912078" y="5189764"/>
            <a:ext cx="7486134" cy="99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2"/>
              </a:lnSpc>
              <a:spcBef>
                <a:spcPct val="0"/>
              </a:spcBef>
            </a:pPr>
            <a:r>
              <a:rPr lang="en-US" sz="8741" b="1">
                <a:solidFill>
                  <a:srgbClr val="F5B71C"/>
                </a:solidFill>
                <a:latin typeface="HK Modular"/>
                <a:ea typeface="HK Modular"/>
                <a:cs typeface="HK Modular"/>
                <a:sym typeface="HK Modular"/>
              </a:rPr>
              <a:t>MOODLE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8183" y="681769"/>
            <a:ext cx="17396375" cy="8915642"/>
          </a:xfrm>
          <a:custGeom>
            <a:avLst/>
            <a:gdLst/>
            <a:ahLst/>
            <a:cxnLst/>
            <a:rect l="l" t="t" r="r" b="b"/>
            <a:pathLst>
              <a:path w="17396375" h="8915642">
                <a:moveTo>
                  <a:pt x="0" y="0"/>
                </a:moveTo>
                <a:lnTo>
                  <a:pt x="17396376" y="0"/>
                </a:lnTo>
                <a:lnTo>
                  <a:pt x="17396376" y="8915642"/>
                </a:lnTo>
                <a:lnTo>
                  <a:pt x="0" y="8915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-24692778" y="-3831734"/>
            <a:ext cx="68318738" cy="691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B97FFE-110B-1B6C-3474-AE8A90CA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E72C8BF-0F6E-13EE-1F2F-E58D026ADAC4}"/>
              </a:ext>
            </a:extLst>
          </p:cNvPr>
          <p:cNvSpPr txBox="1"/>
          <p:nvPr/>
        </p:nvSpPr>
        <p:spPr>
          <a:xfrm>
            <a:off x="381000" y="5448300"/>
            <a:ext cx="17297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4400" dirty="0">
                <a:solidFill>
                  <a:schemeClr val="bg1"/>
                </a:solidFill>
              </a:rPr>
              <a:t>Según el Reglamento Interno de Carrera y Escalafon del Personal Académico – ULEAM establece en el artículo 103 literal “d” “…una función del Consejo de Facultad/Extensión,… Informar al Rector y Vicerrector Académico el listado de profesores que han obtenido una calificación menor a los 70% en la evaluación”.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6BC691-CC6D-759E-15EE-22D48D57DE6A}"/>
              </a:ext>
            </a:extLst>
          </p:cNvPr>
          <p:cNvSpPr txBox="1"/>
          <p:nvPr/>
        </p:nvSpPr>
        <p:spPr>
          <a:xfrm>
            <a:off x="2719567" y="1476778"/>
            <a:ext cx="1221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>
                <a:solidFill>
                  <a:srgbClr val="FFC000"/>
                </a:solidFill>
              </a:rPr>
              <a:t>CÓMO PROCEDE LA CARRERA EN LOS CASOS DE PROFESORES REINCIDENDENTES?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735C4B9A-F3C7-1C5D-5A18-97058C96E126}"/>
              </a:ext>
            </a:extLst>
          </p:cNvPr>
          <p:cNvSpPr/>
          <p:nvPr/>
        </p:nvSpPr>
        <p:spPr>
          <a:xfrm>
            <a:off x="15564079" y="38100"/>
            <a:ext cx="2590800" cy="2514600"/>
          </a:xfrm>
          <a:custGeom>
            <a:avLst/>
            <a:gdLst/>
            <a:ahLst/>
            <a:cxnLst/>
            <a:rect l="l" t="t" r="r" b="b"/>
            <a:pathLst>
              <a:path w="4469644" h="4469644">
                <a:moveTo>
                  <a:pt x="0" y="0"/>
                </a:moveTo>
                <a:lnTo>
                  <a:pt x="4469644" y="0"/>
                </a:lnTo>
                <a:lnTo>
                  <a:pt x="4469644" y="4469644"/>
                </a:lnTo>
                <a:lnTo>
                  <a:pt x="0" y="4469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B9F313D-1F8C-D59B-A49B-120DAF964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8" y="1003312"/>
            <a:ext cx="2770367" cy="38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0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924764"/>
            <a:chOff x="0" y="0"/>
            <a:chExt cx="4816593" cy="770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70308"/>
            </a:xfrm>
            <a:custGeom>
              <a:avLst/>
              <a:gdLst/>
              <a:ahLst/>
              <a:cxnLst/>
              <a:rect l="l" t="t" r="r" b="b"/>
              <a:pathLst>
                <a:path w="4816592" h="770308">
                  <a:moveTo>
                    <a:pt x="0" y="0"/>
                  </a:moveTo>
                  <a:lnTo>
                    <a:pt x="4816592" y="0"/>
                  </a:lnTo>
                  <a:lnTo>
                    <a:pt x="4816592" y="770308"/>
                  </a:lnTo>
                  <a:lnTo>
                    <a:pt x="0" y="770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816593" cy="913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41964" y="4638728"/>
            <a:ext cx="9320941" cy="342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0"/>
              </a:lnSpc>
              <a:spcBef>
                <a:spcPct val="0"/>
              </a:spcBef>
            </a:pPr>
            <a:r>
              <a:rPr lang="en-US" sz="30000">
                <a:solidFill>
                  <a:srgbClr val="FFDF2B"/>
                </a:solidFill>
                <a:latin typeface="Moontime"/>
                <a:ea typeface="Moontime"/>
                <a:cs typeface="Moontime"/>
                <a:sym typeface="Moontime"/>
              </a:rPr>
              <a:t>gracias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169442"/>
            <a:ext cx="18288000" cy="1874520"/>
          </a:xfrm>
          <a:custGeom>
            <a:avLst/>
            <a:gdLst/>
            <a:ahLst/>
            <a:cxnLst/>
            <a:rect l="l" t="t" r="r" b="b"/>
            <a:pathLst>
              <a:path w="18288000" h="1874520">
                <a:moveTo>
                  <a:pt x="0" y="0"/>
                </a:moveTo>
                <a:lnTo>
                  <a:pt x="18288000" y="0"/>
                </a:lnTo>
                <a:lnTo>
                  <a:pt x="18288000" y="1874520"/>
                </a:lnTo>
                <a:lnTo>
                  <a:pt x="0" y="187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40546" y="-318797"/>
            <a:ext cx="12160503" cy="10774007"/>
            <a:chOff x="0" y="0"/>
            <a:chExt cx="1026085" cy="909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6085" cy="909095"/>
            </a:xfrm>
            <a:custGeom>
              <a:avLst/>
              <a:gdLst/>
              <a:ahLst/>
              <a:cxnLst/>
              <a:rect l="l" t="t" r="r" b="b"/>
              <a:pathLst>
                <a:path w="1026085" h="909095">
                  <a:moveTo>
                    <a:pt x="203200" y="0"/>
                  </a:moveTo>
                  <a:lnTo>
                    <a:pt x="1026085" y="0"/>
                  </a:lnTo>
                  <a:lnTo>
                    <a:pt x="822885" y="909095"/>
                  </a:lnTo>
                  <a:lnTo>
                    <a:pt x="0" y="9090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438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42875"/>
              <a:ext cx="822885" cy="1051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79017" y="3520447"/>
            <a:ext cx="10500489" cy="6192896"/>
          </a:xfrm>
          <a:custGeom>
            <a:avLst/>
            <a:gdLst/>
            <a:ahLst/>
            <a:cxnLst/>
            <a:rect l="l" t="t" r="r" b="b"/>
            <a:pathLst>
              <a:path w="10500489" h="6192896">
                <a:moveTo>
                  <a:pt x="0" y="0"/>
                </a:moveTo>
                <a:lnTo>
                  <a:pt x="10500488" y="0"/>
                </a:lnTo>
                <a:lnTo>
                  <a:pt x="10500488" y="6192896"/>
                </a:lnTo>
                <a:lnTo>
                  <a:pt x="0" y="619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34" b="-7032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6" name="Group 6"/>
          <p:cNvGrpSpPr/>
          <p:nvPr/>
        </p:nvGrpSpPr>
        <p:grpSpPr>
          <a:xfrm>
            <a:off x="3083817" y="3520447"/>
            <a:ext cx="5346512" cy="1352761"/>
            <a:chOff x="0" y="0"/>
            <a:chExt cx="1587599" cy="401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7599" cy="401690"/>
            </a:xfrm>
            <a:custGeom>
              <a:avLst/>
              <a:gdLst/>
              <a:ahLst/>
              <a:cxnLst/>
              <a:rect l="l" t="t" r="r" b="b"/>
              <a:pathLst>
                <a:path w="1587599" h="401690">
                  <a:moveTo>
                    <a:pt x="7240" y="0"/>
                  </a:moveTo>
                  <a:lnTo>
                    <a:pt x="1580359" y="0"/>
                  </a:lnTo>
                  <a:cubicBezTo>
                    <a:pt x="1582279" y="0"/>
                    <a:pt x="1584120" y="763"/>
                    <a:pt x="1585478" y="2121"/>
                  </a:cubicBezTo>
                  <a:cubicBezTo>
                    <a:pt x="1586836" y="3478"/>
                    <a:pt x="1587599" y="5320"/>
                    <a:pt x="1587599" y="7240"/>
                  </a:cubicBezTo>
                  <a:lnTo>
                    <a:pt x="1587599" y="394450"/>
                  </a:lnTo>
                  <a:cubicBezTo>
                    <a:pt x="1587599" y="396370"/>
                    <a:pt x="1586836" y="398212"/>
                    <a:pt x="1585478" y="399570"/>
                  </a:cubicBezTo>
                  <a:cubicBezTo>
                    <a:pt x="1584120" y="400927"/>
                    <a:pt x="1582279" y="401690"/>
                    <a:pt x="1580359" y="401690"/>
                  </a:cubicBezTo>
                  <a:lnTo>
                    <a:pt x="7240" y="401690"/>
                  </a:lnTo>
                  <a:cubicBezTo>
                    <a:pt x="5320" y="401690"/>
                    <a:pt x="3478" y="400927"/>
                    <a:pt x="2121" y="399570"/>
                  </a:cubicBezTo>
                  <a:cubicBezTo>
                    <a:pt x="763" y="398212"/>
                    <a:pt x="0" y="396370"/>
                    <a:pt x="0" y="394450"/>
                  </a:cubicBezTo>
                  <a:lnTo>
                    <a:pt x="0" y="7240"/>
                  </a:lnTo>
                  <a:cubicBezTo>
                    <a:pt x="0" y="5320"/>
                    <a:pt x="763" y="3478"/>
                    <a:pt x="2121" y="2121"/>
                  </a:cubicBezTo>
                  <a:cubicBezTo>
                    <a:pt x="3478" y="763"/>
                    <a:pt x="5320" y="0"/>
                    <a:pt x="7240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1587599" cy="487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84"/>
                </a:lnSpc>
                <a:spcBef>
                  <a:spcPct val="0"/>
                </a:spcBef>
              </a:pPr>
              <a:r>
                <a:rPr lang="en-US" sz="3988" u="non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DOCENCIA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91619" y="3520447"/>
            <a:ext cx="1485139" cy="1352761"/>
            <a:chOff x="0" y="0"/>
            <a:chExt cx="440999" cy="4016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999" cy="401690"/>
            </a:xfrm>
            <a:custGeom>
              <a:avLst/>
              <a:gdLst/>
              <a:ahLst/>
              <a:cxnLst/>
              <a:rect l="l" t="t" r="r" b="b"/>
              <a:pathLst>
                <a:path w="440999" h="401690">
                  <a:moveTo>
                    <a:pt x="26065" y="0"/>
                  </a:moveTo>
                  <a:lnTo>
                    <a:pt x="414934" y="0"/>
                  </a:lnTo>
                  <a:cubicBezTo>
                    <a:pt x="421847" y="0"/>
                    <a:pt x="428477" y="2746"/>
                    <a:pt x="433365" y="7634"/>
                  </a:cubicBezTo>
                  <a:cubicBezTo>
                    <a:pt x="438253" y="12522"/>
                    <a:pt x="440999" y="19152"/>
                    <a:pt x="440999" y="26065"/>
                  </a:cubicBezTo>
                  <a:lnTo>
                    <a:pt x="440999" y="375626"/>
                  </a:lnTo>
                  <a:cubicBezTo>
                    <a:pt x="440999" y="390021"/>
                    <a:pt x="429329" y="401690"/>
                    <a:pt x="414934" y="401690"/>
                  </a:cubicBezTo>
                  <a:lnTo>
                    <a:pt x="26065" y="401690"/>
                  </a:lnTo>
                  <a:cubicBezTo>
                    <a:pt x="19152" y="401690"/>
                    <a:pt x="12522" y="398944"/>
                    <a:pt x="7634" y="394056"/>
                  </a:cubicBezTo>
                  <a:cubicBezTo>
                    <a:pt x="2746" y="389168"/>
                    <a:pt x="0" y="382538"/>
                    <a:pt x="0" y="375626"/>
                  </a:cubicBezTo>
                  <a:lnTo>
                    <a:pt x="0" y="26065"/>
                  </a:lnTo>
                  <a:cubicBezTo>
                    <a:pt x="0" y="19152"/>
                    <a:pt x="2746" y="12522"/>
                    <a:pt x="7634" y="7634"/>
                  </a:cubicBezTo>
                  <a:cubicBezTo>
                    <a:pt x="12522" y="2746"/>
                    <a:pt x="19152" y="0"/>
                    <a:pt x="26065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40999" cy="44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2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83817" y="5135988"/>
            <a:ext cx="5346512" cy="1352761"/>
            <a:chOff x="0" y="0"/>
            <a:chExt cx="1587599" cy="4016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87599" cy="401690"/>
            </a:xfrm>
            <a:custGeom>
              <a:avLst/>
              <a:gdLst/>
              <a:ahLst/>
              <a:cxnLst/>
              <a:rect l="l" t="t" r="r" b="b"/>
              <a:pathLst>
                <a:path w="1587599" h="401690">
                  <a:moveTo>
                    <a:pt x="7240" y="0"/>
                  </a:moveTo>
                  <a:lnTo>
                    <a:pt x="1580359" y="0"/>
                  </a:lnTo>
                  <a:cubicBezTo>
                    <a:pt x="1582279" y="0"/>
                    <a:pt x="1584120" y="763"/>
                    <a:pt x="1585478" y="2121"/>
                  </a:cubicBezTo>
                  <a:cubicBezTo>
                    <a:pt x="1586836" y="3478"/>
                    <a:pt x="1587599" y="5320"/>
                    <a:pt x="1587599" y="7240"/>
                  </a:cubicBezTo>
                  <a:lnTo>
                    <a:pt x="1587599" y="394450"/>
                  </a:lnTo>
                  <a:cubicBezTo>
                    <a:pt x="1587599" y="396370"/>
                    <a:pt x="1586836" y="398212"/>
                    <a:pt x="1585478" y="399570"/>
                  </a:cubicBezTo>
                  <a:cubicBezTo>
                    <a:pt x="1584120" y="400927"/>
                    <a:pt x="1582279" y="401690"/>
                    <a:pt x="1580359" y="401690"/>
                  </a:cubicBezTo>
                  <a:lnTo>
                    <a:pt x="7240" y="401690"/>
                  </a:lnTo>
                  <a:cubicBezTo>
                    <a:pt x="5320" y="401690"/>
                    <a:pt x="3478" y="400927"/>
                    <a:pt x="2121" y="399570"/>
                  </a:cubicBezTo>
                  <a:cubicBezTo>
                    <a:pt x="763" y="398212"/>
                    <a:pt x="0" y="396370"/>
                    <a:pt x="0" y="394450"/>
                  </a:cubicBezTo>
                  <a:lnTo>
                    <a:pt x="0" y="7240"/>
                  </a:lnTo>
                  <a:cubicBezTo>
                    <a:pt x="0" y="5320"/>
                    <a:pt x="763" y="3478"/>
                    <a:pt x="2121" y="2121"/>
                  </a:cubicBezTo>
                  <a:cubicBezTo>
                    <a:pt x="3478" y="763"/>
                    <a:pt x="5320" y="0"/>
                    <a:pt x="7240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587599" cy="487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84"/>
                </a:lnSpc>
                <a:spcBef>
                  <a:spcPct val="0"/>
                </a:spcBef>
              </a:pPr>
              <a:r>
                <a:rPr lang="en-US" sz="3988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INVESTIGACIÓN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91619" y="5135988"/>
            <a:ext cx="1485139" cy="1352761"/>
            <a:chOff x="0" y="0"/>
            <a:chExt cx="440999" cy="4016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0999" cy="401690"/>
            </a:xfrm>
            <a:custGeom>
              <a:avLst/>
              <a:gdLst/>
              <a:ahLst/>
              <a:cxnLst/>
              <a:rect l="l" t="t" r="r" b="b"/>
              <a:pathLst>
                <a:path w="440999" h="401690">
                  <a:moveTo>
                    <a:pt x="26065" y="0"/>
                  </a:moveTo>
                  <a:lnTo>
                    <a:pt x="414934" y="0"/>
                  </a:lnTo>
                  <a:cubicBezTo>
                    <a:pt x="421847" y="0"/>
                    <a:pt x="428477" y="2746"/>
                    <a:pt x="433365" y="7634"/>
                  </a:cubicBezTo>
                  <a:cubicBezTo>
                    <a:pt x="438253" y="12522"/>
                    <a:pt x="440999" y="19152"/>
                    <a:pt x="440999" y="26065"/>
                  </a:cubicBezTo>
                  <a:lnTo>
                    <a:pt x="440999" y="375626"/>
                  </a:lnTo>
                  <a:cubicBezTo>
                    <a:pt x="440999" y="390021"/>
                    <a:pt x="429329" y="401690"/>
                    <a:pt x="414934" y="401690"/>
                  </a:cubicBezTo>
                  <a:lnTo>
                    <a:pt x="26065" y="401690"/>
                  </a:lnTo>
                  <a:cubicBezTo>
                    <a:pt x="19152" y="401690"/>
                    <a:pt x="12522" y="398944"/>
                    <a:pt x="7634" y="394056"/>
                  </a:cubicBezTo>
                  <a:cubicBezTo>
                    <a:pt x="2746" y="389168"/>
                    <a:pt x="0" y="382538"/>
                    <a:pt x="0" y="375626"/>
                  </a:cubicBezTo>
                  <a:lnTo>
                    <a:pt x="0" y="26065"/>
                  </a:lnTo>
                  <a:cubicBezTo>
                    <a:pt x="0" y="19152"/>
                    <a:pt x="2746" y="12522"/>
                    <a:pt x="7634" y="7634"/>
                  </a:cubicBezTo>
                  <a:cubicBezTo>
                    <a:pt x="12522" y="2746"/>
                    <a:pt x="19152" y="0"/>
                    <a:pt x="26065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440999" cy="44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757927" y="5292075"/>
            <a:ext cx="1040587" cy="1040587"/>
          </a:xfrm>
          <a:custGeom>
            <a:avLst/>
            <a:gdLst/>
            <a:ahLst/>
            <a:cxnLst/>
            <a:rect l="l" t="t" r="r" b="b"/>
            <a:pathLst>
              <a:path w="1040587" h="1040587">
                <a:moveTo>
                  <a:pt x="0" y="0"/>
                </a:moveTo>
                <a:lnTo>
                  <a:pt x="1040587" y="0"/>
                </a:lnTo>
                <a:lnTo>
                  <a:pt x="1040587" y="1040587"/>
                </a:lnTo>
                <a:lnTo>
                  <a:pt x="0" y="1040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19" name="Group 19"/>
          <p:cNvGrpSpPr/>
          <p:nvPr/>
        </p:nvGrpSpPr>
        <p:grpSpPr>
          <a:xfrm>
            <a:off x="3083817" y="6750646"/>
            <a:ext cx="5346512" cy="1352761"/>
            <a:chOff x="0" y="0"/>
            <a:chExt cx="1587599" cy="4016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87599" cy="401690"/>
            </a:xfrm>
            <a:custGeom>
              <a:avLst/>
              <a:gdLst/>
              <a:ahLst/>
              <a:cxnLst/>
              <a:rect l="l" t="t" r="r" b="b"/>
              <a:pathLst>
                <a:path w="1587599" h="401690">
                  <a:moveTo>
                    <a:pt x="7240" y="0"/>
                  </a:moveTo>
                  <a:lnTo>
                    <a:pt x="1580359" y="0"/>
                  </a:lnTo>
                  <a:cubicBezTo>
                    <a:pt x="1582279" y="0"/>
                    <a:pt x="1584120" y="763"/>
                    <a:pt x="1585478" y="2121"/>
                  </a:cubicBezTo>
                  <a:cubicBezTo>
                    <a:pt x="1586836" y="3478"/>
                    <a:pt x="1587599" y="5320"/>
                    <a:pt x="1587599" y="7240"/>
                  </a:cubicBezTo>
                  <a:lnTo>
                    <a:pt x="1587599" y="394450"/>
                  </a:lnTo>
                  <a:cubicBezTo>
                    <a:pt x="1587599" y="396370"/>
                    <a:pt x="1586836" y="398212"/>
                    <a:pt x="1585478" y="399570"/>
                  </a:cubicBezTo>
                  <a:cubicBezTo>
                    <a:pt x="1584120" y="400927"/>
                    <a:pt x="1582279" y="401690"/>
                    <a:pt x="1580359" y="401690"/>
                  </a:cubicBezTo>
                  <a:lnTo>
                    <a:pt x="7240" y="401690"/>
                  </a:lnTo>
                  <a:cubicBezTo>
                    <a:pt x="5320" y="401690"/>
                    <a:pt x="3478" y="400927"/>
                    <a:pt x="2121" y="399570"/>
                  </a:cubicBezTo>
                  <a:cubicBezTo>
                    <a:pt x="763" y="398212"/>
                    <a:pt x="0" y="396370"/>
                    <a:pt x="0" y="394450"/>
                  </a:cubicBezTo>
                  <a:lnTo>
                    <a:pt x="0" y="7240"/>
                  </a:lnTo>
                  <a:cubicBezTo>
                    <a:pt x="0" y="5320"/>
                    <a:pt x="763" y="3478"/>
                    <a:pt x="2121" y="2121"/>
                  </a:cubicBezTo>
                  <a:cubicBezTo>
                    <a:pt x="3478" y="763"/>
                    <a:pt x="5320" y="0"/>
                    <a:pt x="7240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1587599" cy="487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84"/>
                </a:lnSpc>
                <a:spcBef>
                  <a:spcPct val="0"/>
                </a:spcBef>
              </a:pPr>
              <a:r>
                <a:rPr lang="en-US" sz="3988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VINCULACIÓN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91619" y="6750646"/>
            <a:ext cx="1485139" cy="1352761"/>
            <a:chOff x="0" y="0"/>
            <a:chExt cx="440999" cy="4016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0999" cy="401690"/>
            </a:xfrm>
            <a:custGeom>
              <a:avLst/>
              <a:gdLst/>
              <a:ahLst/>
              <a:cxnLst/>
              <a:rect l="l" t="t" r="r" b="b"/>
              <a:pathLst>
                <a:path w="440999" h="401690">
                  <a:moveTo>
                    <a:pt x="26065" y="0"/>
                  </a:moveTo>
                  <a:lnTo>
                    <a:pt x="414934" y="0"/>
                  </a:lnTo>
                  <a:cubicBezTo>
                    <a:pt x="421847" y="0"/>
                    <a:pt x="428477" y="2746"/>
                    <a:pt x="433365" y="7634"/>
                  </a:cubicBezTo>
                  <a:cubicBezTo>
                    <a:pt x="438253" y="12522"/>
                    <a:pt x="440999" y="19152"/>
                    <a:pt x="440999" y="26065"/>
                  </a:cubicBezTo>
                  <a:lnTo>
                    <a:pt x="440999" y="375626"/>
                  </a:lnTo>
                  <a:cubicBezTo>
                    <a:pt x="440999" y="390021"/>
                    <a:pt x="429329" y="401690"/>
                    <a:pt x="414934" y="401690"/>
                  </a:cubicBezTo>
                  <a:lnTo>
                    <a:pt x="26065" y="401690"/>
                  </a:lnTo>
                  <a:cubicBezTo>
                    <a:pt x="19152" y="401690"/>
                    <a:pt x="12522" y="398944"/>
                    <a:pt x="7634" y="394056"/>
                  </a:cubicBezTo>
                  <a:cubicBezTo>
                    <a:pt x="2746" y="389168"/>
                    <a:pt x="0" y="382538"/>
                    <a:pt x="0" y="375626"/>
                  </a:cubicBezTo>
                  <a:lnTo>
                    <a:pt x="0" y="26065"/>
                  </a:lnTo>
                  <a:cubicBezTo>
                    <a:pt x="0" y="19152"/>
                    <a:pt x="2746" y="12522"/>
                    <a:pt x="7634" y="7634"/>
                  </a:cubicBezTo>
                  <a:cubicBezTo>
                    <a:pt x="12522" y="2746"/>
                    <a:pt x="19152" y="0"/>
                    <a:pt x="26065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40999" cy="44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757927" y="3676534"/>
            <a:ext cx="1040587" cy="1040587"/>
          </a:xfrm>
          <a:custGeom>
            <a:avLst/>
            <a:gdLst/>
            <a:ahLst/>
            <a:cxnLst/>
            <a:rect l="l" t="t" r="r" b="b"/>
            <a:pathLst>
              <a:path w="1040587" h="1040587">
                <a:moveTo>
                  <a:pt x="0" y="0"/>
                </a:moveTo>
                <a:lnTo>
                  <a:pt x="1040587" y="0"/>
                </a:lnTo>
                <a:lnTo>
                  <a:pt x="1040587" y="1040587"/>
                </a:lnTo>
                <a:lnTo>
                  <a:pt x="0" y="1040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6" name="Freeform 26"/>
          <p:cNvSpPr/>
          <p:nvPr/>
        </p:nvSpPr>
        <p:spPr>
          <a:xfrm>
            <a:off x="1669863" y="6955474"/>
            <a:ext cx="1128651" cy="950119"/>
          </a:xfrm>
          <a:custGeom>
            <a:avLst/>
            <a:gdLst/>
            <a:ahLst/>
            <a:cxnLst/>
            <a:rect l="l" t="t" r="r" b="b"/>
            <a:pathLst>
              <a:path w="1128651" h="950119">
                <a:moveTo>
                  <a:pt x="0" y="0"/>
                </a:moveTo>
                <a:lnTo>
                  <a:pt x="1128651" y="0"/>
                </a:lnTo>
                <a:lnTo>
                  <a:pt x="1128651" y="950120"/>
                </a:lnTo>
                <a:lnTo>
                  <a:pt x="0" y="950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27" name="Group 27"/>
          <p:cNvGrpSpPr/>
          <p:nvPr/>
        </p:nvGrpSpPr>
        <p:grpSpPr>
          <a:xfrm>
            <a:off x="3083817" y="8360582"/>
            <a:ext cx="5346512" cy="1352761"/>
            <a:chOff x="0" y="0"/>
            <a:chExt cx="1587599" cy="40169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87599" cy="401690"/>
            </a:xfrm>
            <a:custGeom>
              <a:avLst/>
              <a:gdLst/>
              <a:ahLst/>
              <a:cxnLst/>
              <a:rect l="l" t="t" r="r" b="b"/>
              <a:pathLst>
                <a:path w="1587599" h="401690">
                  <a:moveTo>
                    <a:pt x="7240" y="0"/>
                  </a:moveTo>
                  <a:lnTo>
                    <a:pt x="1580359" y="0"/>
                  </a:lnTo>
                  <a:cubicBezTo>
                    <a:pt x="1582279" y="0"/>
                    <a:pt x="1584120" y="763"/>
                    <a:pt x="1585478" y="2121"/>
                  </a:cubicBezTo>
                  <a:cubicBezTo>
                    <a:pt x="1586836" y="3478"/>
                    <a:pt x="1587599" y="5320"/>
                    <a:pt x="1587599" y="7240"/>
                  </a:cubicBezTo>
                  <a:lnTo>
                    <a:pt x="1587599" y="394450"/>
                  </a:lnTo>
                  <a:cubicBezTo>
                    <a:pt x="1587599" y="396370"/>
                    <a:pt x="1586836" y="398212"/>
                    <a:pt x="1585478" y="399570"/>
                  </a:cubicBezTo>
                  <a:cubicBezTo>
                    <a:pt x="1584120" y="400927"/>
                    <a:pt x="1582279" y="401690"/>
                    <a:pt x="1580359" y="401690"/>
                  </a:cubicBezTo>
                  <a:lnTo>
                    <a:pt x="7240" y="401690"/>
                  </a:lnTo>
                  <a:cubicBezTo>
                    <a:pt x="5320" y="401690"/>
                    <a:pt x="3478" y="400927"/>
                    <a:pt x="2121" y="399570"/>
                  </a:cubicBezTo>
                  <a:cubicBezTo>
                    <a:pt x="763" y="398212"/>
                    <a:pt x="0" y="396370"/>
                    <a:pt x="0" y="394450"/>
                  </a:cubicBezTo>
                  <a:lnTo>
                    <a:pt x="0" y="7240"/>
                  </a:lnTo>
                  <a:cubicBezTo>
                    <a:pt x="0" y="5320"/>
                    <a:pt x="763" y="3478"/>
                    <a:pt x="2121" y="2121"/>
                  </a:cubicBezTo>
                  <a:cubicBezTo>
                    <a:pt x="3478" y="763"/>
                    <a:pt x="5320" y="0"/>
                    <a:pt x="7240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1587599" cy="487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84"/>
                </a:lnSpc>
                <a:spcBef>
                  <a:spcPct val="0"/>
                </a:spcBef>
              </a:pPr>
              <a:r>
                <a:rPr lang="en-US" sz="3988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GESTIÓN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91619" y="8360582"/>
            <a:ext cx="1485139" cy="1352761"/>
            <a:chOff x="0" y="0"/>
            <a:chExt cx="440999" cy="4016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40999" cy="401690"/>
            </a:xfrm>
            <a:custGeom>
              <a:avLst/>
              <a:gdLst/>
              <a:ahLst/>
              <a:cxnLst/>
              <a:rect l="l" t="t" r="r" b="b"/>
              <a:pathLst>
                <a:path w="440999" h="401690">
                  <a:moveTo>
                    <a:pt x="26065" y="0"/>
                  </a:moveTo>
                  <a:lnTo>
                    <a:pt x="414934" y="0"/>
                  </a:lnTo>
                  <a:cubicBezTo>
                    <a:pt x="421847" y="0"/>
                    <a:pt x="428477" y="2746"/>
                    <a:pt x="433365" y="7634"/>
                  </a:cubicBezTo>
                  <a:cubicBezTo>
                    <a:pt x="438253" y="12522"/>
                    <a:pt x="440999" y="19152"/>
                    <a:pt x="440999" y="26065"/>
                  </a:cubicBezTo>
                  <a:lnTo>
                    <a:pt x="440999" y="375626"/>
                  </a:lnTo>
                  <a:cubicBezTo>
                    <a:pt x="440999" y="390021"/>
                    <a:pt x="429329" y="401690"/>
                    <a:pt x="414934" y="401690"/>
                  </a:cubicBezTo>
                  <a:lnTo>
                    <a:pt x="26065" y="401690"/>
                  </a:lnTo>
                  <a:cubicBezTo>
                    <a:pt x="19152" y="401690"/>
                    <a:pt x="12522" y="398944"/>
                    <a:pt x="7634" y="394056"/>
                  </a:cubicBezTo>
                  <a:cubicBezTo>
                    <a:pt x="2746" y="389168"/>
                    <a:pt x="0" y="382538"/>
                    <a:pt x="0" y="375626"/>
                  </a:cubicBezTo>
                  <a:lnTo>
                    <a:pt x="0" y="26065"/>
                  </a:lnTo>
                  <a:cubicBezTo>
                    <a:pt x="0" y="19152"/>
                    <a:pt x="2746" y="12522"/>
                    <a:pt x="7634" y="7634"/>
                  </a:cubicBezTo>
                  <a:cubicBezTo>
                    <a:pt x="12522" y="2746"/>
                    <a:pt x="19152" y="0"/>
                    <a:pt x="26065" y="0"/>
                  </a:cubicBezTo>
                  <a:close/>
                </a:path>
              </a:pathLst>
            </a:custGeom>
            <a:solidFill>
              <a:srgbClr val="2D438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440999" cy="44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713895" y="8570132"/>
            <a:ext cx="1032440" cy="1029609"/>
          </a:xfrm>
          <a:custGeom>
            <a:avLst/>
            <a:gdLst/>
            <a:ahLst/>
            <a:cxnLst/>
            <a:rect l="l" t="t" r="r" b="b"/>
            <a:pathLst>
              <a:path w="1032440" h="1029609">
                <a:moveTo>
                  <a:pt x="0" y="0"/>
                </a:moveTo>
                <a:lnTo>
                  <a:pt x="1032440" y="0"/>
                </a:lnTo>
                <a:lnTo>
                  <a:pt x="1032440" y="1029609"/>
                </a:lnTo>
                <a:lnTo>
                  <a:pt x="0" y="10296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4" name="TextBox 34"/>
          <p:cNvSpPr txBox="1"/>
          <p:nvPr/>
        </p:nvSpPr>
        <p:spPr>
          <a:xfrm>
            <a:off x="4804990" y="1542938"/>
            <a:ext cx="1079376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2D438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ACTIVIDADES A EVALUARSE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2272" y="0"/>
            <a:ext cx="3568912" cy="10787204"/>
            <a:chOff x="0" y="0"/>
            <a:chExt cx="939960" cy="2841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9960" cy="2841074"/>
            </a:xfrm>
            <a:custGeom>
              <a:avLst/>
              <a:gdLst/>
              <a:ahLst/>
              <a:cxnLst/>
              <a:rect l="l" t="t" r="r" b="b"/>
              <a:pathLst>
                <a:path w="939960" h="2841074">
                  <a:moveTo>
                    <a:pt x="0" y="0"/>
                  </a:moveTo>
                  <a:lnTo>
                    <a:pt x="939960" y="0"/>
                  </a:lnTo>
                  <a:lnTo>
                    <a:pt x="939960" y="2841074"/>
                  </a:lnTo>
                  <a:lnTo>
                    <a:pt x="0" y="2841074"/>
                  </a:lnTo>
                  <a:close/>
                </a:path>
              </a:pathLst>
            </a:custGeom>
            <a:solidFill>
              <a:srgbClr val="F2F0F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939960" cy="2983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45831" y="3787701"/>
            <a:ext cx="1300234" cy="130023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B71C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74"/>
                </a:lnSpc>
              </a:pPr>
              <a:r>
                <a:rPr lang="en-US" sz="2899" b="1" spc="14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01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45831" y="5569464"/>
            <a:ext cx="1300234" cy="13002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B71C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74"/>
                </a:lnSpc>
              </a:pPr>
              <a:r>
                <a:rPr lang="en-US" sz="2899" b="1" spc="14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02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45831" y="7355472"/>
            <a:ext cx="1300234" cy="13002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B71C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74"/>
                </a:lnSpc>
              </a:pPr>
              <a:r>
                <a:rPr lang="en-US" sz="2899" b="1" spc="14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03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151287" y="3132174"/>
            <a:ext cx="8068189" cy="5506539"/>
          </a:xfrm>
          <a:custGeom>
            <a:avLst/>
            <a:gdLst/>
            <a:ahLst/>
            <a:cxnLst/>
            <a:rect l="l" t="t" r="r" b="b"/>
            <a:pathLst>
              <a:path w="8068189" h="5506539">
                <a:moveTo>
                  <a:pt x="0" y="0"/>
                </a:moveTo>
                <a:lnTo>
                  <a:pt x="8068189" y="0"/>
                </a:lnTo>
                <a:lnTo>
                  <a:pt x="8068189" y="5506539"/>
                </a:lnTo>
                <a:lnTo>
                  <a:pt x="0" y="5506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5" name="TextBox 15"/>
          <p:cNvSpPr txBox="1"/>
          <p:nvPr/>
        </p:nvSpPr>
        <p:spPr>
          <a:xfrm>
            <a:off x="3717288" y="3852375"/>
            <a:ext cx="4164862" cy="97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6"/>
              </a:lnSpc>
            </a:pPr>
            <a:r>
              <a:rPr lang="en-US" sz="5016" spc="451">
                <a:solidFill>
                  <a:srgbClr val="F2F0F4"/>
                </a:solidFill>
                <a:latin typeface="Poppins Bold"/>
                <a:ea typeface="Poppins Bold"/>
                <a:cs typeface="Poppins Bold"/>
                <a:sym typeface="Poppins Bold"/>
              </a:rPr>
              <a:t>DIFUSIÓN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5831" y="1379244"/>
            <a:ext cx="817162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2F0F4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FASES DEL PROCESO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17288" y="5652842"/>
            <a:ext cx="6246109" cy="94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9"/>
              </a:lnSpc>
            </a:pPr>
            <a:r>
              <a:rPr lang="en-US" sz="4999" spc="449">
                <a:solidFill>
                  <a:srgbClr val="F2F0F4"/>
                </a:solidFill>
                <a:latin typeface="Poppins Bold"/>
                <a:ea typeface="Poppins Bold"/>
                <a:cs typeface="Poppins Bold"/>
                <a:sym typeface="Poppins Bold"/>
              </a:rPr>
              <a:t>EJECUCIÓN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56215" y="7438851"/>
            <a:ext cx="6246109" cy="94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9"/>
              </a:lnSpc>
            </a:pPr>
            <a:r>
              <a:rPr lang="en-US" sz="4999" spc="449">
                <a:solidFill>
                  <a:srgbClr val="F2F0F4"/>
                </a:solidFill>
                <a:latin typeface="Poppins Bold"/>
                <a:ea typeface="Poppins Bold"/>
                <a:cs typeface="Poppins Bold"/>
                <a:sym typeface="Poppins Bold"/>
              </a:rPr>
              <a:t>RESULTADOS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462812" y="0"/>
            <a:ext cx="2825188" cy="2825188"/>
          </a:xfrm>
          <a:custGeom>
            <a:avLst/>
            <a:gdLst/>
            <a:ahLst/>
            <a:cxnLst/>
            <a:rect l="l" t="t" r="r" b="b"/>
            <a:pathLst>
              <a:path w="2825188" h="2825188">
                <a:moveTo>
                  <a:pt x="0" y="0"/>
                </a:moveTo>
                <a:lnTo>
                  <a:pt x="2825188" y="0"/>
                </a:lnTo>
                <a:lnTo>
                  <a:pt x="2825188" y="2825188"/>
                </a:lnTo>
                <a:lnTo>
                  <a:pt x="0" y="282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3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54048"/>
            <a:ext cx="18288000" cy="7404252"/>
            <a:chOff x="0" y="0"/>
            <a:chExt cx="4816593" cy="1950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50091"/>
            </a:xfrm>
            <a:custGeom>
              <a:avLst/>
              <a:gdLst/>
              <a:ahLst/>
              <a:cxnLst/>
              <a:rect l="l" t="t" r="r" b="b"/>
              <a:pathLst>
                <a:path w="4816592" h="1950091">
                  <a:moveTo>
                    <a:pt x="0" y="0"/>
                  </a:moveTo>
                  <a:lnTo>
                    <a:pt x="4816592" y="0"/>
                  </a:lnTo>
                  <a:lnTo>
                    <a:pt x="4816592" y="1950091"/>
                  </a:lnTo>
                  <a:lnTo>
                    <a:pt x="0" y="1950091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816593" cy="2092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30623" y="2502912"/>
            <a:ext cx="17826755" cy="5281176"/>
          </a:xfrm>
          <a:custGeom>
            <a:avLst/>
            <a:gdLst/>
            <a:ahLst/>
            <a:cxnLst/>
            <a:rect l="l" t="t" r="r" b="b"/>
            <a:pathLst>
              <a:path w="17826755" h="5281176">
                <a:moveTo>
                  <a:pt x="0" y="0"/>
                </a:moveTo>
                <a:lnTo>
                  <a:pt x="17826754" y="0"/>
                </a:lnTo>
                <a:lnTo>
                  <a:pt x="17826754" y="5281176"/>
                </a:lnTo>
                <a:lnTo>
                  <a:pt x="0" y="528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370601" y="-1137719"/>
            <a:ext cx="3777397" cy="3640631"/>
            <a:chOff x="0" y="0"/>
            <a:chExt cx="5436870" cy="5240020"/>
          </a:xfrm>
        </p:grpSpPr>
        <p:sp>
          <p:nvSpPr>
            <p:cNvPr id="7" name="Freeform 7"/>
            <p:cNvSpPr/>
            <p:nvPr/>
          </p:nvSpPr>
          <p:spPr>
            <a:xfrm>
              <a:off x="469431" y="546593"/>
              <a:ext cx="4499279" cy="4146834"/>
            </a:xfrm>
            <a:custGeom>
              <a:avLst/>
              <a:gdLst/>
              <a:ahLst/>
              <a:cxnLst/>
              <a:rect l="l" t="t" r="r" b="b"/>
              <a:pathLst>
                <a:path w="4499279" h="4146834">
                  <a:moveTo>
                    <a:pt x="2249639" y="3317"/>
                  </a:moveTo>
                  <a:cubicBezTo>
                    <a:pt x="1481463" y="0"/>
                    <a:pt x="770166" y="393831"/>
                    <a:pt x="385083" y="1035685"/>
                  </a:cubicBezTo>
                  <a:cubicBezTo>
                    <a:pt x="0" y="1677539"/>
                    <a:pt x="0" y="2469295"/>
                    <a:pt x="385083" y="3111148"/>
                  </a:cubicBezTo>
                  <a:cubicBezTo>
                    <a:pt x="770166" y="3753002"/>
                    <a:pt x="1481463" y="4146834"/>
                    <a:pt x="2249639" y="4143517"/>
                  </a:cubicBezTo>
                  <a:cubicBezTo>
                    <a:pt x="3017815" y="4146834"/>
                    <a:pt x="3729113" y="3753002"/>
                    <a:pt x="4114195" y="3111148"/>
                  </a:cubicBezTo>
                  <a:cubicBezTo>
                    <a:pt x="4499279" y="2469295"/>
                    <a:pt x="4499279" y="1677539"/>
                    <a:pt x="4114195" y="1035685"/>
                  </a:cubicBezTo>
                  <a:cubicBezTo>
                    <a:pt x="3729113" y="393831"/>
                    <a:pt x="3017815" y="0"/>
                    <a:pt x="2249639" y="3317"/>
                  </a:cubicBezTo>
                  <a:close/>
                </a:path>
              </a:pathLst>
            </a:custGeom>
            <a:blipFill>
              <a:blip r:embed="rId3"/>
              <a:stretch>
                <a:fillRect l="-22144" r="-22144"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436870" cy="5240020"/>
            </a:xfrm>
            <a:custGeom>
              <a:avLst/>
              <a:gdLst/>
              <a:ahLst/>
              <a:cxnLst/>
              <a:rect l="l" t="t" r="r" b="b"/>
              <a:pathLst>
                <a:path w="5436870" h="5240020">
                  <a:moveTo>
                    <a:pt x="0" y="0"/>
                  </a:moveTo>
                  <a:lnTo>
                    <a:pt x="5436870" y="0"/>
                  </a:lnTo>
                  <a:lnTo>
                    <a:pt x="5436870" y="5240020"/>
                  </a:lnTo>
                  <a:lnTo>
                    <a:pt x="0" y="524002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07661" y="428625"/>
            <a:ext cx="7717664" cy="1236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79"/>
              </a:lnSpc>
              <a:spcBef>
                <a:spcPct val="0"/>
              </a:spcBef>
            </a:pPr>
            <a:r>
              <a:rPr lang="en-US" sz="7199" b="1">
                <a:solidFill>
                  <a:srgbClr val="F2F0F4"/>
                </a:solidFill>
                <a:latin typeface="Aileron Bold"/>
                <a:ea typeface="Aileron Bold"/>
                <a:cs typeface="Aileron Bold"/>
                <a:sym typeface="Aileron Bold"/>
              </a:rPr>
              <a:t>PONDERACIÓN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816876"/>
            <a:ext cx="7054760" cy="6211222"/>
            <a:chOff x="0" y="0"/>
            <a:chExt cx="1032558" cy="909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2558" cy="909095"/>
            </a:xfrm>
            <a:custGeom>
              <a:avLst/>
              <a:gdLst/>
              <a:ahLst/>
              <a:cxnLst/>
              <a:rect l="l" t="t" r="r" b="b"/>
              <a:pathLst>
                <a:path w="1032558" h="909095">
                  <a:moveTo>
                    <a:pt x="203200" y="0"/>
                  </a:moveTo>
                  <a:lnTo>
                    <a:pt x="1032558" y="0"/>
                  </a:lnTo>
                  <a:lnTo>
                    <a:pt x="829358" y="909095"/>
                  </a:lnTo>
                  <a:lnTo>
                    <a:pt x="0" y="9090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5B71C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42875"/>
              <a:ext cx="829358" cy="1051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82592" y="15966"/>
            <a:ext cx="8590220" cy="10271034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39563" r="-39563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81568" y="-388419"/>
            <a:ext cx="14530202" cy="3019741"/>
            <a:chOff x="0" y="0"/>
            <a:chExt cx="4374326" cy="909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4326" cy="909095"/>
            </a:xfrm>
            <a:custGeom>
              <a:avLst/>
              <a:gdLst/>
              <a:ahLst/>
              <a:cxnLst/>
              <a:rect l="l" t="t" r="r" b="b"/>
              <a:pathLst>
                <a:path w="4374326" h="909095">
                  <a:moveTo>
                    <a:pt x="203200" y="0"/>
                  </a:moveTo>
                  <a:lnTo>
                    <a:pt x="4374326" y="0"/>
                  </a:lnTo>
                  <a:lnTo>
                    <a:pt x="4171126" y="909095"/>
                  </a:lnTo>
                  <a:lnTo>
                    <a:pt x="0" y="9090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B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42875"/>
              <a:ext cx="4171126" cy="1051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673503" y="2228187"/>
            <a:ext cx="13593985" cy="807519"/>
            <a:chOff x="0" y="0"/>
            <a:chExt cx="15303932" cy="909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03931" cy="909095"/>
            </a:xfrm>
            <a:custGeom>
              <a:avLst/>
              <a:gdLst/>
              <a:ahLst/>
              <a:cxnLst/>
              <a:rect l="l" t="t" r="r" b="b"/>
              <a:pathLst>
                <a:path w="15303931" h="909095">
                  <a:moveTo>
                    <a:pt x="203200" y="0"/>
                  </a:moveTo>
                  <a:lnTo>
                    <a:pt x="15303931" y="0"/>
                  </a:lnTo>
                  <a:lnTo>
                    <a:pt x="15100731" y="909095"/>
                  </a:lnTo>
                  <a:lnTo>
                    <a:pt x="0" y="9090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E266D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42875"/>
              <a:ext cx="15100732" cy="1051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399433" y="2228187"/>
            <a:ext cx="5751978" cy="8058813"/>
          </a:xfrm>
          <a:custGeom>
            <a:avLst/>
            <a:gdLst/>
            <a:ahLst/>
            <a:cxnLst/>
            <a:rect l="l" t="t" r="r" b="b"/>
            <a:pathLst>
              <a:path w="5751978" h="8058813">
                <a:moveTo>
                  <a:pt x="0" y="0"/>
                </a:moveTo>
                <a:lnTo>
                  <a:pt x="5751977" y="0"/>
                </a:lnTo>
                <a:lnTo>
                  <a:pt x="5751977" y="8058813"/>
                </a:lnTo>
                <a:lnTo>
                  <a:pt x="0" y="8058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4" name="TextBox 14"/>
          <p:cNvSpPr txBox="1"/>
          <p:nvPr/>
        </p:nvSpPr>
        <p:spPr>
          <a:xfrm>
            <a:off x="1481854" y="557674"/>
            <a:ext cx="9875918" cy="942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68"/>
              </a:lnSpc>
              <a:spcBef>
                <a:spcPct val="0"/>
              </a:spcBef>
            </a:pPr>
            <a:r>
              <a:rPr lang="en-US" sz="6223" b="1" spc="186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SOCIALIZACIÓN EIDPA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4662" y="1499726"/>
            <a:ext cx="411876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3"/>
              </a:lnSpc>
            </a:pPr>
            <a:r>
              <a:rPr lang="en-US" sz="3519" b="1" spc="105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INSTRUMENTOS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98912">
            <a:off x="-1334297" y="2942556"/>
            <a:ext cx="16372131" cy="10473337"/>
            <a:chOff x="0" y="0"/>
            <a:chExt cx="4312002" cy="2758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12002" cy="2758410"/>
            </a:xfrm>
            <a:custGeom>
              <a:avLst/>
              <a:gdLst/>
              <a:ahLst/>
              <a:cxnLst/>
              <a:rect l="l" t="t" r="r" b="b"/>
              <a:pathLst>
                <a:path w="4312002" h="2758410">
                  <a:moveTo>
                    <a:pt x="0" y="0"/>
                  </a:moveTo>
                  <a:lnTo>
                    <a:pt x="4312002" y="0"/>
                  </a:lnTo>
                  <a:lnTo>
                    <a:pt x="4312002" y="2758410"/>
                  </a:lnTo>
                  <a:lnTo>
                    <a:pt x="0" y="2758410"/>
                  </a:lnTo>
                  <a:close/>
                </a:path>
              </a:pathLst>
            </a:custGeom>
            <a:solidFill>
              <a:srgbClr val="2D438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312002" cy="2901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63971" y="0"/>
            <a:ext cx="7042480" cy="10287000"/>
            <a:chOff x="0" y="0"/>
            <a:chExt cx="434721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7210" cy="6350000"/>
            </a:xfrm>
            <a:custGeom>
              <a:avLst/>
              <a:gdLst/>
              <a:ahLst/>
              <a:cxnLst/>
              <a:rect l="l" t="t" r="r" b="b"/>
              <a:pathLst>
                <a:path w="4347210" h="6350000">
                  <a:moveTo>
                    <a:pt x="4347210" y="0"/>
                  </a:moveTo>
                  <a:lnTo>
                    <a:pt x="0" y="1079500"/>
                  </a:lnTo>
                  <a:lnTo>
                    <a:pt x="0" y="6350000"/>
                  </a:lnTo>
                  <a:lnTo>
                    <a:pt x="4347210" y="6350000"/>
                  </a:lnTo>
                  <a:lnTo>
                    <a:pt x="4347210" y="0"/>
                  </a:lnTo>
                  <a:close/>
                </a:path>
              </a:pathLst>
            </a:custGeom>
            <a:blipFill>
              <a:blip r:embed="rId2"/>
              <a:stretch>
                <a:fillRect l="-59621" r="-59621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4858" y="5304437"/>
            <a:ext cx="9186586" cy="2874788"/>
            <a:chOff x="0" y="0"/>
            <a:chExt cx="2419512" cy="7571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19512" cy="757146"/>
            </a:xfrm>
            <a:custGeom>
              <a:avLst/>
              <a:gdLst/>
              <a:ahLst/>
              <a:cxnLst/>
              <a:rect l="l" t="t" r="r" b="b"/>
              <a:pathLst>
                <a:path w="2419512" h="757146">
                  <a:moveTo>
                    <a:pt x="0" y="0"/>
                  </a:moveTo>
                  <a:lnTo>
                    <a:pt x="2419512" y="0"/>
                  </a:lnTo>
                  <a:lnTo>
                    <a:pt x="2419512" y="757146"/>
                  </a:lnTo>
                  <a:lnTo>
                    <a:pt x="0" y="7571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2419512" cy="9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-772448">
            <a:off x="347863" y="1600718"/>
            <a:ext cx="10605117" cy="125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  <a:spcBef>
                <a:spcPct val="0"/>
              </a:spcBef>
            </a:pPr>
            <a:r>
              <a:rPr lang="en-US" sz="7286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HETEROEVALUACIÓN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4426" y="5697853"/>
            <a:ext cx="8487449" cy="195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5"/>
              </a:lnSpc>
            </a:pPr>
            <a:r>
              <a:rPr lang="en-US" sz="5547" b="1" i="1" spc="194">
                <a:solidFill>
                  <a:srgbClr val="F2F0F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Desde el 25 noviembre al 06 de diciembre 2024</a:t>
            </a:r>
          </a:p>
        </p:txBody>
      </p:sp>
      <p:grpSp>
        <p:nvGrpSpPr>
          <p:cNvPr id="12" name="Group 12"/>
          <p:cNvGrpSpPr/>
          <p:nvPr/>
        </p:nvGrpSpPr>
        <p:grpSpPr>
          <a:xfrm rot="72703">
            <a:off x="4794154" y="3784208"/>
            <a:ext cx="2667993" cy="1486492"/>
            <a:chOff x="0" y="0"/>
            <a:chExt cx="3557324" cy="198198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562420"/>
              <a:ext cx="3526763" cy="1419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32"/>
                </a:lnSpc>
              </a:pPr>
              <a:r>
                <a:rPr lang="en-US" sz="7221" b="1">
                  <a:solidFill>
                    <a:srgbClr val="F5B71C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26.160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557324" cy="371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0"/>
                </a:lnSpc>
              </a:pPr>
              <a:r>
                <a:rPr lang="en-US" sz="1814" b="1" spc="281">
                  <a:solidFill>
                    <a:srgbClr val="F5B71C"/>
                  </a:solidFill>
                  <a:latin typeface="Lato Bold"/>
                  <a:ea typeface="Lato Bold"/>
                  <a:cs typeface="Lato Bold"/>
                  <a:sym typeface="Lato Bold"/>
                </a:rPr>
                <a:t>ESTUDIANTES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98912">
            <a:off x="-740336" y="2942557"/>
            <a:ext cx="16372131" cy="10473337"/>
            <a:chOff x="0" y="0"/>
            <a:chExt cx="4312002" cy="2758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12002" cy="2758410"/>
            </a:xfrm>
            <a:custGeom>
              <a:avLst/>
              <a:gdLst/>
              <a:ahLst/>
              <a:cxnLst/>
              <a:rect l="l" t="t" r="r" b="b"/>
              <a:pathLst>
                <a:path w="4312002" h="2758410">
                  <a:moveTo>
                    <a:pt x="0" y="0"/>
                  </a:moveTo>
                  <a:lnTo>
                    <a:pt x="4312002" y="0"/>
                  </a:lnTo>
                  <a:lnTo>
                    <a:pt x="4312002" y="2758410"/>
                  </a:lnTo>
                  <a:lnTo>
                    <a:pt x="0" y="2758410"/>
                  </a:lnTo>
                  <a:close/>
                </a:path>
              </a:pathLst>
            </a:custGeom>
            <a:solidFill>
              <a:srgbClr val="2D438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312002" cy="2901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63971" y="0"/>
            <a:ext cx="7042480" cy="10287000"/>
            <a:chOff x="0" y="0"/>
            <a:chExt cx="434721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7210" cy="6350000"/>
            </a:xfrm>
            <a:custGeom>
              <a:avLst/>
              <a:gdLst/>
              <a:ahLst/>
              <a:cxnLst/>
              <a:rect l="l" t="t" r="r" b="b"/>
              <a:pathLst>
                <a:path w="4347210" h="6350000">
                  <a:moveTo>
                    <a:pt x="4347210" y="0"/>
                  </a:moveTo>
                  <a:lnTo>
                    <a:pt x="0" y="1079500"/>
                  </a:lnTo>
                  <a:lnTo>
                    <a:pt x="0" y="6350000"/>
                  </a:lnTo>
                  <a:lnTo>
                    <a:pt x="4347210" y="6350000"/>
                  </a:lnTo>
                  <a:lnTo>
                    <a:pt x="4347210" y="0"/>
                  </a:lnTo>
                  <a:close/>
                </a:path>
              </a:pathLst>
            </a:custGeom>
            <a:blipFill>
              <a:blip r:embed="rId2"/>
              <a:stretch>
                <a:fillRect l="-64117" r="-64117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4858" y="5304437"/>
            <a:ext cx="9186586" cy="2874788"/>
            <a:chOff x="0" y="0"/>
            <a:chExt cx="2419512" cy="7571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19512" cy="757146"/>
            </a:xfrm>
            <a:custGeom>
              <a:avLst/>
              <a:gdLst/>
              <a:ahLst/>
              <a:cxnLst/>
              <a:rect l="l" t="t" r="r" b="b"/>
              <a:pathLst>
                <a:path w="2419512" h="757146">
                  <a:moveTo>
                    <a:pt x="0" y="0"/>
                  </a:moveTo>
                  <a:lnTo>
                    <a:pt x="2419512" y="0"/>
                  </a:lnTo>
                  <a:lnTo>
                    <a:pt x="2419512" y="757146"/>
                  </a:lnTo>
                  <a:lnTo>
                    <a:pt x="0" y="7571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2419512" cy="9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-772448">
            <a:off x="347863" y="1600718"/>
            <a:ext cx="10605117" cy="125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  <a:spcBef>
                <a:spcPct val="0"/>
              </a:spcBef>
            </a:pPr>
            <a:r>
              <a:rPr lang="en-US" sz="7286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AUTOEVALUACIÓN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900078"/>
            <a:ext cx="9692744" cy="157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498" b="1" i="1" spc="157">
                <a:solidFill>
                  <a:srgbClr val="F2F0F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Desde </a:t>
            </a:r>
          </a:p>
          <a:p>
            <a:pPr algn="ctr">
              <a:lnSpc>
                <a:spcPts val="6298"/>
              </a:lnSpc>
            </a:pPr>
            <a:r>
              <a:rPr lang="en-US" sz="4498" b="1" i="1" spc="157">
                <a:solidFill>
                  <a:srgbClr val="F2F0F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el 09 al 13 diciembre 2024</a:t>
            </a:r>
          </a:p>
        </p:txBody>
      </p:sp>
      <p:grpSp>
        <p:nvGrpSpPr>
          <p:cNvPr id="12" name="Group 12"/>
          <p:cNvGrpSpPr/>
          <p:nvPr/>
        </p:nvGrpSpPr>
        <p:grpSpPr>
          <a:xfrm rot="72703">
            <a:off x="4794154" y="3784208"/>
            <a:ext cx="2667993" cy="1486492"/>
            <a:chOff x="0" y="0"/>
            <a:chExt cx="3557324" cy="198198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562420"/>
              <a:ext cx="3526763" cy="1419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32"/>
                </a:lnSpc>
              </a:pPr>
              <a:r>
                <a:rPr lang="en-US" sz="7221" b="1">
                  <a:solidFill>
                    <a:srgbClr val="F5B71C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1.076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557324" cy="371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0"/>
                </a:lnSpc>
              </a:pPr>
              <a:r>
                <a:rPr lang="en-US" sz="1814" b="1" spc="281" dirty="0">
                  <a:solidFill>
                    <a:srgbClr val="F5B71C"/>
                  </a:solidFill>
                  <a:latin typeface="Lato Bold"/>
                  <a:ea typeface="Lato Bold"/>
                  <a:cs typeface="Lato Bold"/>
                  <a:sym typeface="Lato Bold"/>
                </a:rPr>
                <a:t>PROFESORES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98912">
            <a:off x="-1334297" y="2942556"/>
            <a:ext cx="16372131" cy="10473337"/>
            <a:chOff x="0" y="0"/>
            <a:chExt cx="4312002" cy="2758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12002" cy="2758410"/>
            </a:xfrm>
            <a:custGeom>
              <a:avLst/>
              <a:gdLst/>
              <a:ahLst/>
              <a:cxnLst/>
              <a:rect l="l" t="t" r="r" b="b"/>
              <a:pathLst>
                <a:path w="4312002" h="2758410">
                  <a:moveTo>
                    <a:pt x="0" y="0"/>
                  </a:moveTo>
                  <a:lnTo>
                    <a:pt x="4312002" y="0"/>
                  </a:lnTo>
                  <a:lnTo>
                    <a:pt x="4312002" y="2758410"/>
                  </a:lnTo>
                  <a:lnTo>
                    <a:pt x="0" y="2758410"/>
                  </a:lnTo>
                  <a:close/>
                </a:path>
              </a:pathLst>
            </a:custGeom>
            <a:solidFill>
              <a:srgbClr val="2D438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312002" cy="2901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63971" y="0"/>
            <a:ext cx="7042480" cy="10287000"/>
            <a:chOff x="0" y="0"/>
            <a:chExt cx="434721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7210" cy="6350000"/>
            </a:xfrm>
            <a:custGeom>
              <a:avLst/>
              <a:gdLst/>
              <a:ahLst/>
              <a:cxnLst/>
              <a:rect l="l" t="t" r="r" b="b"/>
              <a:pathLst>
                <a:path w="4347210" h="6350000">
                  <a:moveTo>
                    <a:pt x="4347210" y="0"/>
                  </a:moveTo>
                  <a:lnTo>
                    <a:pt x="0" y="1079500"/>
                  </a:lnTo>
                  <a:lnTo>
                    <a:pt x="0" y="6350000"/>
                  </a:lnTo>
                  <a:lnTo>
                    <a:pt x="4347210" y="6350000"/>
                  </a:lnTo>
                  <a:lnTo>
                    <a:pt x="4347210" y="0"/>
                  </a:lnTo>
                  <a:close/>
                </a:path>
              </a:pathLst>
            </a:custGeom>
            <a:blipFill>
              <a:blip r:embed="rId2"/>
              <a:stretch>
                <a:fillRect l="-64117" r="-64117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4858" y="5304437"/>
            <a:ext cx="9186586" cy="2874788"/>
            <a:chOff x="0" y="0"/>
            <a:chExt cx="2419512" cy="7571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19512" cy="757146"/>
            </a:xfrm>
            <a:custGeom>
              <a:avLst/>
              <a:gdLst/>
              <a:ahLst/>
              <a:cxnLst/>
              <a:rect l="l" t="t" r="r" b="b"/>
              <a:pathLst>
                <a:path w="2419512" h="757146">
                  <a:moveTo>
                    <a:pt x="0" y="0"/>
                  </a:moveTo>
                  <a:lnTo>
                    <a:pt x="2419512" y="0"/>
                  </a:lnTo>
                  <a:lnTo>
                    <a:pt x="2419512" y="757146"/>
                  </a:lnTo>
                  <a:lnTo>
                    <a:pt x="0" y="7571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2419512" cy="9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-772448">
            <a:off x="347863" y="1600718"/>
            <a:ext cx="10605117" cy="125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  <a:spcBef>
                <a:spcPct val="0"/>
              </a:spcBef>
            </a:pPr>
            <a:r>
              <a:rPr lang="en-US" sz="7286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COEVALUACIÓN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900078"/>
            <a:ext cx="9692744" cy="157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498" b="1" i="1" spc="157">
                <a:solidFill>
                  <a:srgbClr val="F2F0F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Desde </a:t>
            </a:r>
          </a:p>
          <a:p>
            <a:pPr algn="ctr">
              <a:lnSpc>
                <a:spcPts val="6298"/>
              </a:lnSpc>
            </a:pPr>
            <a:r>
              <a:rPr lang="en-US" sz="4498" b="1" i="1" spc="157">
                <a:solidFill>
                  <a:srgbClr val="F2F0F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el 09 al 20 diciembre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1756917" y="1475105"/>
            <a:ext cx="14774165" cy="7336790"/>
            <a:chOff x="0" y="0"/>
            <a:chExt cx="3891138" cy="1932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1138" cy="1932323"/>
            </a:xfrm>
            <a:custGeom>
              <a:avLst/>
              <a:gdLst/>
              <a:ahLst/>
              <a:cxnLst/>
              <a:rect l="l" t="t" r="r" b="b"/>
              <a:pathLst>
                <a:path w="3891138" h="1932323">
                  <a:moveTo>
                    <a:pt x="0" y="0"/>
                  </a:moveTo>
                  <a:lnTo>
                    <a:pt x="3891138" y="0"/>
                  </a:lnTo>
                  <a:lnTo>
                    <a:pt x="3891138" y="1932323"/>
                  </a:lnTo>
                  <a:lnTo>
                    <a:pt x="0" y="1932323"/>
                  </a:lnTo>
                  <a:close/>
                </a:path>
              </a:pathLst>
            </a:custGeom>
            <a:solidFill>
              <a:srgbClr val="2E266D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3891138" cy="207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170" y="3008538"/>
            <a:ext cx="3630204" cy="36302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861" y="3008538"/>
            <a:ext cx="3630204" cy="36302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975" y="3008538"/>
            <a:ext cx="3630204" cy="363020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069113" y="1596258"/>
            <a:ext cx="95208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2F0F4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Estadísticas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53346" y="6610065"/>
            <a:ext cx="3755236" cy="5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</a:pPr>
            <a:r>
              <a:rPr lang="en-US" sz="2732" spc="245">
                <a:solidFill>
                  <a:srgbClr val="F2F0F4"/>
                </a:solidFill>
                <a:latin typeface="Arimo"/>
                <a:ea typeface="Arimo"/>
                <a:cs typeface="Arimo"/>
                <a:sym typeface="Arimo"/>
              </a:rPr>
              <a:t>Heteroevaluación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1492" y="6685323"/>
            <a:ext cx="3170663" cy="5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</a:pPr>
            <a:r>
              <a:rPr lang="en-US" sz="2732" spc="245">
                <a:solidFill>
                  <a:srgbClr val="F2F0F4"/>
                </a:solidFill>
                <a:latin typeface="Arimo"/>
                <a:ea typeface="Arimo"/>
                <a:cs typeface="Arimo"/>
                <a:sym typeface="Arimo"/>
              </a:rPr>
              <a:t>Autoevaluación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95925" y="6612451"/>
            <a:ext cx="3651110" cy="11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</a:pPr>
            <a:r>
              <a:rPr lang="en-US" sz="2732" spc="245">
                <a:solidFill>
                  <a:srgbClr val="F2F0F4"/>
                </a:solidFill>
                <a:latin typeface="Arimo"/>
                <a:ea typeface="Arimo"/>
                <a:cs typeface="Arimo"/>
                <a:sym typeface="Arimo"/>
              </a:rPr>
              <a:t>Coevaluación </a:t>
            </a:r>
          </a:p>
          <a:p>
            <a:pPr algn="ctr">
              <a:lnSpc>
                <a:spcPts val="4426"/>
              </a:lnSpc>
            </a:pPr>
            <a:r>
              <a:rPr lang="en-US" sz="2732" spc="245">
                <a:solidFill>
                  <a:srgbClr val="F2F0F4"/>
                </a:solidFill>
                <a:latin typeface="Arimo"/>
                <a:ea typeface="Arimo"/>
                <a:cs typeface="Arimo"/>
                <a:sym typeface="Arimo"/>
              </a:rPr>
              <a:t>Pares Académicos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425" y="3008538"/>
            <a:ext cx="3630204" cy="363020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927597" y="6618648"/>
            <a:ext cx="3651110" cy="11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</a:pPr>
            <a:r>
              <a:rPr lang="en-US" sz="2732" spc="245">
                <a:solidFill>
                  <a:srgbClr val="F2F0F4"/>
                </a:solidFill>
                <a:latin typeface="Arimo"/>
                <a:ea typeface="Arimo"/>
                <a:cs typeface="Arimo"/>
                <a:sym typeface="Arimo"/>
              </a:rPr>
              <a:t>Coevaluación Directivo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7256</TotalTime>
  <Words>319</Words>
  <Application>Microsoft Macintosh PowerPoint</Application>
  <PresentationFormat>Personalizado</PresentationFormat>
  <Paragraphs>49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2" baseType="lpstr">
      <vt:lpstr>Arimo</vt:lpstr>
      <vt:lpstr>Arial</vt:lpstr>
      <vt:lpstr>Arimo Bold</vt:lpstr>
      <vt:lpstr>Poppins Bold</vt:lpstr>
      <vt:lpstr>Aileron Bold</vt:lpstr>
      <vt:lpstr>Arimo Bold Italics</vt:lpstr>
      <vt:lpstr>Aileron Ultra-Bold</vt:lpstr>
      <vt:lpstr>Open Sans Bold</vt:lpstr>
      <vt:lpstr>Calibri</vt:lpstr>
      <vt:lpstr>Oswald Bold</vt:lpstr>
      <vt:lpstr>Lato Bold</vt:lpstr>
      <vt:lpstr>Moontime</vt:lpstr>
      <vt:lpstr>HK Modular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DE EVALUACIÓN DE DESEMPELO DEL PERSONAL ACADÉMICO</dc:title>
  <cp:lastModifiedBy>CEDEÑO LUNA RITHA MIREYA</cp:lastModifiedBy>
  <cp:revision>3</cp:revision>
  <dcterms:created xsi:type="dcterms:W3CDTF">2006-08-16T00:00:00Z</dcterms:created>
  <dcterms:modified xsi:type="dcterms:W3CDTF">2024-10-29T20:51:13Z</dcterms:modified>
  <dc:identifier>DAGUfnPvomk</dc:identifier>
</cp:coreProperties>
</file>