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Arial Bold" panose="020B0604020202020204" charset="0"/>
      <p:regular r:id="rId31"/>
      <p:bold r:id="rId32"/>
    </p:embeddedFont>
    <p:embeddedFont>
      <p:font typeface="Arimo" panose="020B0604020202020204" charset="0"/>
      <p:regular r:id="rId33"/>
    </p:embeddedFont>
    <p:embeddedFont>
      <p:font typeface="Barlow Bold" panose="020B0604020202020204" charset="0"/>
      <p:regular r:id="rId34"/>
      <p:bold r:id="rId35"/>
    </p:embeddedFont>
    <p:embeddedFont>
      <p:font typeface="Barlow Condensed Bold" panose="020B0604020202020204" charset="0"/>
      <p:regular r:id="rId36"/>
      <p:bold r:id="rId37"/>
    </p:embeddedFont>
    <p:embeddedFont>
      <p:font typeface="Disket Mono" panose="020B0604020202020204" charset="0"/>
      <p:regular r:id="rId38"/>
    </p:embeddedFont>
    <p:embeddedFont>
      <p:font typeface="JetBrains Mono" panose="020B0604020202020204" charset="0"/>
      <p:regular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Monument Bold" panose="020B0604020202020204" charset="0"/>
      <p:regular r:id="rId44"/>
      <p:bold r:id="rId45"/>
    </p:embeddedFont>
    <p:embeddedFont>
      <p:font typeface="Moontime" panose="020B0604020202020204" charset="0"/>
      <p:regular r:id="rId46"/>
    </p:embeddedFont>
    <p:embeddedFont>
      <p:font typeface="Open Sans" panose="020F0502020204030204" pitchFamily="34" charset="0"/>
      <p:regular r:id="rId47"/>
      <p:bold r:id="rId48"/>
      <p:italic r:id="rId49"/>
      <p:boldItalic r:id="rId50"/>
    </p:embeddedFont>
    <p:embeddedFont>
      <p:font typeface="Open Sans Bold" panose="020B0604020202020204" charset="0"/>
      <p:regular r:id="rId51"/>
      <p:bold r:id="rId52"/>
    </p:embeddedFont>
    <p:embeddedFont>
      <p:font typeface="Open Sauce Bold" panose="020B0604020202020204" charset="0"/>
      <p:regular r:id="rId53"/>
      <p:bold r:id="rId54"/>
    </p:embeddedFont>
    <p:embeddedFont>
      <p:font typeface="Oswald Bold" panose="020B0604020202020204" charset="0"/>
      <p:regular r:id="rId55"/>
      <p:bold r:id="rId56"/>
    </p:embeddedFont>
    <p:embeddedFont>
      <p:font typeface="Playlist Script" panose="020B0604020202020204" charset="0"/>
      <p:regular r:id="rId57"/>
    </p:embeddedFont>
    <p:embeddedFont>
      <p:font typeface="TAN Buster" panose="020B0604020202020204" charset="0"/>
      <p:regular r:id="rId58"/>
      <p:bold r:id="rId59"/>
    </p:embeddedFont>
    <p:embeddedFont>
      <p:font typeface="TT Hoves Bold" panose="020B0604020202020204" charset="0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 autoAdjust="0"/>
    <p:restoredTop sz="94595" autoAdjust="0"/>
  </p:normalViewPr>
  <p:slideViewPr>
    <p:cSldViewPr>
      <p:cViewPr varScale="1">
        <p:scale>
          <a:sx n="44" d="100"/>
          <a:sy n="44" d="100"/>
        </p:scale>
        <p:origin x="9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4.xml"/><Relationship Id="rId61" Type="http://schemas.openxmlformats.org/officeDocument/2006/relationships/font" Target="fonts/font3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svg"/><Relationship Id="rId18" Type="http://schemas.openxmlformats.org/officeDocument/2006/relationships/image" Target="../media/image42.png"/><Relationship Id="rId3" Type="http://schemas.openxmlformats.org/officeDocument/2006/relationships/image" Target="../media/image36.png"/><Relationship Id="rId21" Type="http://schemas.openxmlformats.org/officeDocument/2006/relationships/image" Target="../media/image4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1.png"/><Relationship Id="rId2" Type="http://schemas.openxmlformats.org/officeDocument/2006/relationships/image" Target="../media/image35.png"/><Relationship Id="rId16" Type="http://schemas.openxmlformats.org/officeDocument/2006/relationships/image" Target="../media/image40.pn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4.svg"/><Relationship Id="rId5" Type="http://schemas.openxmlformats.org/officeDocument/2006/relationships/image" Target="../media/image38.pn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svg"/><Relationship Id="rId1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51.png"/><Relationship Id="rId2" Type="http://schemas.openxmlformats.org/officeDocument/2006/relationships/image" Target="../media/image4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4.svg"/><Relationship Id="rId5" Type="http://schemas.openxmlformats.org/officeDocument/2006/relationships/image" Target="../media/image49.pn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4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svg"/><Relationship Id="rId18" Type="http://schemas.openxmlformats.org/officeDocument/2006/relationships/image" Target="../media/image54.svg"/><Relationship Id="rId3" Type="http://schemas.openxmlformats.org/officeDocument/2006/relationships/image" Target="../media/image47.png"/><Relationship Id="rId21" Type="http://schemas.openxmlformats.org/officeDocument/2006/relationships/image" Target="../media/image5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53.png"/><Relationship Id="rId2" Type="http://schemas.openxmlformats.org/officeDocument/2006/relationships/image" Target="../media/image46.png"/><Relationship Id="rId16" Type="http://schemas.openxmlformats.org/officeDocument/2006/relationships/image" Target="../media/image40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4.svg"/><Relationship Id="rId5" Type="http://schemas.openxmlformats.org/officeDocument/2006/relationships/image" Target="../media/image49.png"/><Relationship Id="rId15" Type="http://schemas.openxmlformats.org/officeDocument/2006/relationships/image" Target="../media/image18.svg"/><Relationship Id="rId23" Type="http://schemas.openxmlformats.org/officeDocument/2006/relationships/image" Target="../media/image59.svg"/><Relationship Id="rId10" Type="http://schemas.openxmlformats.org/officeDocument/2006/relationships/image" Target="../media/image13.png"/><Relationship Id="rId19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20.svg"/><Relationship Id="rId7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20.svg"/><Relationship Id="rId7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pps.uleam.edu.ec/reportesEIDPA/Forms/Seguimiento/Heteroevaluacion" TargetMode="External"/><Relationship Id="rId4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pps.uleam.edu.ec/reportesEIDPA/Forms/Seguimiento/Heteroevaluacion" TargetMode="External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5.png"/><Relationship Id="rId7" Type="http://schemas.openxmlformats.org/officeDocument/2006/relationships/image" Target="../media/image54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odlehistoricos2.uleam.edu.ec/moodle_grado_2024/cours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85250" y="5684176"/>
            <a:ext cx="8504612" cy="5793767"/>
          </a:xfrm>
          <a:custGeom>
            <a:avLst/>
            <a:gdLst/>
            <a:ahLst/>
            <a:cxnLst/>
            <a:rect l="l" t="t" r="r" b="b"/>
            <a:pathLst>
              <a:path w="8504612" h="5793767">
                <a:moveTo>
                  <a:pt x="0" y="0"/>
                </a:moveTo>
                <a:lnTo>
                  <a:pt x="8504612" y="0"/>
                </a:lnTo>
                <a:lnTo>
                  <a:pt x="8504612" y="5793767"/>
                </a:lnTo>
                <a:lnTo>
                  <a:pt x="0" y="5793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11726340" y="4250110"/>
            <a:ext cx="5484299" cy="548429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028700" y="7387727"/>
            <a:ext cx="7340165" cy="0"/>
          </a:xfrm>
          <a:prstGeom prst="line">
            <a:avLst/>
          </a:prstGeom>
          <a:ln w="152400" cap="flat">
            <a:solidFill>
              <a:srgbClr val="1E3E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6" name="Freeform 6"/>
          <p:cNvSpPr/>
          <p:nvPr/>
        </p:nvSpPr>
        <p:spPr>
          <a:xfrm>
            <a:off x="0" y="-600304"/>
            <a:ext cx="6150610" cy="5896102"/>
          </a:xfrm>
          <a:custGeom>
            <a:avLst/>
            <a:gdLst/>
            <a:ahLst/>
            <a:cxnLst/>
            <a:rect l="l" t="t" r="r" b="b"/>
            <a:pathLst>
              <a:path w="6150610" h="5896102">
                <a:moveTo>
                  <a:pt x="0" y="0"/>
                </a:moveTo>
                <a:lnTo>
                  <a:pt x="6150610" y="0"/>
                </a:lnTo>
                <a:lnTo>
                  <a:pt x="6150610" y="5896103"/>
                </a:lnTo>
                <a:lnTo>
                  <a:pt x="0" y="5896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TextBox 7"/>
          <p:cNvSpPr txBox="1"/>
          <p:nvPr/>
        </p:nvSpPr>
        <p:spPr>
          <a:xfrm>
            <a:off x="1028700" y="4789187"/>
            <a:ext cx="8956550" cy="113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7"/>
              </a:lnSpc>
            </a:pPr>
            <a:r>
              <a:rPr lang="en-US" sz="6677" b="1">
                <a:solidFill>
                  <a:srgbClr val="112A50"/>
                </a:solidFill>
                <a:latin typeface="Oswald Bold"/>
                <a:ea typeface="Oswald Bold"/>
                <a:cs typeface="Oswald Bold"/>
                <a:sym typeface="Oswald Bold"/>
              </a:rPr>
              <a:t>EVALUACIÓN INTEGRAL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5618" y="5991124"/>
            <a:ext cx="8956550" cy="1070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20"/>
              </a:lnSpc>
            </a:pPr>
            <a:r>
              <a:rPr lang="en-US" sz="6228" b="1">
                <a:solidFill>
                  <a:srgbClr val="D83A00"/>
                </a:solidFill>
                <a:latin typeface="Oswald Bold"/>
                <a:ea typeface="Oswald Bold"/>
                <a:cs typeface="Oswald Bold"/>
                <a:sym typeface="Oswald Bold"/>
              </a:rPr>
              <a:t>DEL PERSONAL ACADÉMICO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00400" y="7884958"/>
            <a:ext cx="3497757" cy="554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b="1" spc="-75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EIDPA 2025-2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80865" y="954210"/>
            <a:ext cx="1490950" cy="29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4"/>
              </a:lnSpc>
            </a:pPr>
            <a:r>
              <a:rPr lang="en-US" sz="1928" b="1" spc="-3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EIDPA 2025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689177" y="19701"/>
            <a:ext cx="1783147" cy="3760820"/>
            <a:chOff x="0" y="0"/>
            <a:chExt cx="4191000" cy="883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91000" cy="8839200"/>
            </a:xfrm>
            <a:custGeom>
              <a:avLst/>
              <a:gdLst/>
              <a:ahLst/>
              <a:cxnLst/>
              <a:rect l="l" t="t" r="r" b="b"/>
              <a:pathLst>
                <a:path w="4191000" h="8839200">
                  <a:moveTo>
                    <a:pt x="0" y="0"/>
                  </a:moveTo>
                  <a:lnTo>
                    <a:pt x="3727958" y="0"/>
                  </a:lnTo>
                  <a:lnTo>
                    <a:pt x="4191000" y="8839200"/>
                  </a:lnTo>
                  <a:lnTo>
                    <a:pt x="533400" y="8839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58851" y="19701"/>
            <a:ext cx="1953357" cy="3760820"/>
            <a:chOff x="0" y="0"/>
            <a:chExt cx="4591050" cy="8839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91050" cy="8839200"/>
            </a:xfrm>
            <a:custGeom>
              <a:avLst/>
              <a:gdLst/>
              <a:ahLst/>
              <a:cxnLst/>
              <a:rect l="l" t="t" r="r" b="b"/>
              <a:pathLst>
                <a:path w="4591050" h="8839200">
                  <a:moveTo>
                    <a:pt x="0" y="0"/>
                  </a:moveTo>
                  <a:lnTo>
                    <a:pt x="4591050" y="0"/>
                  </a:lnTo>
                  <a:lnTo>
                    <a:pt x="4057650" y="8839200"/>
                  </a:lnTo>
                  <a:lnTo>
                    <a:pt x="400050" y="883920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49293" y="19701"/>
            <a:ext cx="1799358" cy="3760820"/>
            <a:chOff x="0" y="0"/>
            <a:chExt cx="4229100" cy="8839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29100" cy="8839200"/>
            </a:xfrm>
            <a:custGeom>
              <a:avLst/>
              <a:gdLst/>
              <a:ahLst/>
              <a:cxnLst/>
              <a:rect l="l" t="t" r="r" b="b"/>
              <a:pathLst>
                <a:path w="4229100" h="8839200">
                  <a:moveTo>
                    <a:pt x="571500" y="0"/>
                  </a:moveTo>
                  <a:lnTo>
                    <a:pt x="4229100" y="0"/>
                  </a:lnTo>
                  <a:lnTo>
                    <a:pt x="3657600" y="8839200"/>
                  </a:lnTo>
                  <a:lnTo>
                    <a:pt x="0" y="883920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770337" y="19701"/>
            <a:ext cx="1904725" cy="3760820"/>
            <a:chOff x="0" y="0"/>
            <a:chExt cx="4476750" cy="8839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76750" cy="8839200"/>
            </a:xfrm>
            <a:custGeom>
              <a:avLst/>
              <a:gdLst/>
              <a:ahLst/>
              <a:cxnLst/>
              <a:rect l="l" t="t" r="r" b="b"/>
              <a:pathLst>
                <a:path w="4476750" h="8839200">
                  <a:moveTo>
                    <a:pt x="590550" y="0"/>
                  </a:moveTo>
                  <a:lnTo>
                    <a:pt x="4476750" y="0"/>
                  </a:lnTo>
                  <a:lnTo>
                    <a:pt x="3867150" y="8839200"/>
                  </a:lnTo>
                  <a:lnTo>
                    <a:pt x="0" y="8839200"/>
                  </a:lnTo>
                  <a:lnTo>
                    <a:pt x="590550" y="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504853" y="19701"/>
            <a:ext cx="1783147" cy="3760820"/>
            <a:chOff x="0" y="0"/>
            <a:chExt cx="4191000" cy="8839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91000" cy="8839200"/>
            </a:xfrm>
            <a:custGeom>
              <a:avLst/>
              <a:gdLst/>
              <a:ahLst/>
              <a:cxnLst/>
              <a:rect l="l" t="t" r="r" b="b"/>
              <a:pathLst>
                <a:path w="4191000" h="8839200">
                  <a:moveTo>
                    <a:pt x="514350" y="0"/>
                  </a:moveTo>
                  <a:lnTo>
                    <a:pt x="4191000" y="0"/>
                  </a:lnTo>
                  <a:lnTo>
                    <a:pt x="3657600" y="8839200"/>
                  </a:lnTo>
                  <a:lnTo>
                    <a:pt x="0" y="8839200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7662" y="1782882"/>
            <a:ext cx="1406179" cy="24837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2437" y="1782882"/>
            <a:ext cx="966186" cy="248370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5796" y="1771809"/>
            <a:ext cx="1406179" cy="248370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29493" y="1756088"/>
            <a:ext cx="1405730" cy="248101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43736" y="1753622"/>
            <a:ext cx="1531891" cy="2483704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>
            <a:off x="11483131" y="202296"/>
            <a:ext cx="1722684" cy="1649470"/>
          </a:xfrm>
          <a:custGeom>
            <a:avLst/>
            <a:gdLst/>
            <a:ahLst/>
            <a:cxnLst/>
            <a:rect l="l" t="t" r="r" b="b"/>
            <a:pathLst>
              <a:path w="1722684" h="1649470">
                <a:moveTo>
                  <a:pt x="0" y="0"/>
                </a:moveTo>
                <a:lnTo>
                  <a:pt x="1722685" y="0"/>
                </a:lnTo>
                <a:lnTo>
                  <a:pt x="1722685" y="1649470"/>
                </a:lnTo>
                <a:lnTo>
                  <a:pt x="0" y="1649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7" name="Freeform 27"/>
          <p:cNvSpPr/>
          <p:nvPr/>
        </p:nvSpPr>
        <p:spPr>
          <a:xfrm>
            <a:off x="9818469" y="250624"/>
            <a:ext cx="1405296" cy="1552813"/>
          </a:xfrm>
          <a:custGeom>
            <a:avLst/>
            <a:gdLst/>
            <a:ahLst/>
            <a:cxnLst/>
            <a:rect l="l" t="t" r="r" b="b"/>
            <a:pathLst>
              <a:path w="1405296" h="1552813">
                <a:moveTo>
                  <a:pt x="0" y="0"/>
                </a:moveTo>
                <a:lnTo>
                  <a:pt x="1405296" y="0"/>
                </a:lnTo>
                <a:lnTo>
                  <a:pt x="1405296" y="1552814"/>
                </a:lnTo>
                <a:lnTo>
                  <a:pt x="0" y="15528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8" name="Freeform 28"/>
          <p:cNvSpPr/>
          <p:nvPr/>
        </p:nvSpPr>
        <p:spPr>
          <a:xfrm>
            <a:off x="13339226" y="245221"/>
            <a:ext cx="1490662" cy="1453395"/>
          </a:xfrm>
          <a:custGeom>
            <a:avLst/>
            <a:gdLst/>
            <a:ahLst/>
            <a:cxnLst/>
            <a:rect l="l" t="t" r="r" b="b"/>
            <a:pathLst>
              <a:path w="1490662" h="1453395">
                <a:moveTo>
                  <a:pt x="0" y="0"/>
                </a:moveTo>
                <a:lnTo>
                  <a:pt x="1490662" y="0"/>
                </a:lnTo>
                <a:lnTo>
                  <a:pt x="1490662" y="1453395"/>
                </a:lnTo>
                <a:lnTo>
                  <a:pt x="0" y="14533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9" name="Freeform 29"/>
          <p:cNvSpPr/>
          <p:nvPr/>
        </p:nvSpPr>
        <p:spPr>
          <a:xfrm>
            <a:off x="15024299" y="322359"/>
            <a:ext cx="1544273" cy="1299120"/>
          </a:xfrm>
          <a:custGeom>
            <a:avLst/>
            <a:gdLst/>
            <a:ahLst/>
            <a:cxnLst/>
            <a:rect l="l" t="t" r="r" b="b"/>
            <a:pathLst>
              <a:path w="1544273" h="1299120">
                <a:moveTo>
                  <a:pt x="0" y="0"/>
                </a:moveTo>
                <a:lnTo>
                  <a:pt x="1544273" y="0"/>
                </a:lnTo>
                <a:lnTo>
                  <a:pt x="1544273" y="1299120"/>
                </a:lnTo>
                <a:lnTo>
                  <a:pt x="0" y="12991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0" name="Freeform 30"/>
          <p:cNvSpPr/>
          <p:nvPr/>
        </p:nvSpPr>
        <p:spPr>
          <a:xfrm>
            <a:off x="16750711" y="378316"/>
            <a:ext cx="1377024" cy="1425122"/>
          </a:xfrm>
          <a:custGeom>
            <a:avLst/>
            <a:gdLst/>
            <a:ahLst/>
            <a:cxnLst/>
            <a:rect l="l" t="t" r="r" b="b"/>
            <a:pathLst>
              <a:path w="1377024" h="1425122">
                <a:moveTo>
                  <a:pt x="0" y="0"/>
                </a:moveTo>
                <a:lnTo>
                  <a:pt x="1377024" y="0"/>
                </a:lnTo>
                <a:lnTo>
                  <a:pt x="1377024" y="1425122"/>
                </a:lnTo>
                <a:lnTo>
                  <a:pt x="0" y="14251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5278" y="618776"/>
            <a:ext cx="987218" cy="19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2"/>
              </a:lnSpc>
            </a:pPr>
            <a:r>
              <a:rPr lang="en-US" sz="1277" b="1" spc="-25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EIDPA 2025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180693" cy="2490189"/>
            <a:chOff x="0" y="0"/>
            <a:chExt cx="4191000" cy="8839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1000" cy="8839200"/>
            </a:xfrm>
            <a:custGeom>
              <a:avLst/>
              <a:gdLst/>
              <a:ahLst/>
              <a:cxnLst/>
              <a:rect l="l" t="t" r="r" b="b"/>
              <a:pathLst>
                <a:path w="4191000" h="8839200">
                  <a:moveTo>
                    <a:pt x="0" y="0"/>
                  </a:moveTo>
                  <a:lnTo>
                    <a:pt x="3727958" y="0"/>
                  </a:lnTo>
                  <a:lnTo>
                    <a:pt x="4191000" y="8839200"/>
                  </a:lnTo>
                  <a:lnTo>
                    <a:pt x="533400" y="8839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5558" y="0"/>
            <a:ext cx="1293396" cy="2490189"/>
            <a:chOff x="0" y="0"/>
            <a:chExt cx="4591050" cy="8839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91050" cy="8839200"/>
            </a:xfrm>
            <a:custGeom>
              <a:avLst/>
              <a:gdLst/>
              <a:ahLst/>
              <a:cxnLst/>
              <a:rect l="l" t="t" r="r" b="b"/>
              <a:pathLst>
                <a:path w="4591050" h="8839200">
                  <a:moveTo>
                    <a:pt x="0" y="0"/>
                  </a:moveTo>
                  <a:lnTo>
                    <a:pt x="4591050" y="0"/>
                  </a:lnTo>
                  <a:lnTo>
                    <a:pt x="4057650" y="8839200"/>
                  </a:lnTo>
                  <a:lnTo>
                    <a:pt x="400050" y="883920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291081" y="0"/>
            <a:ext cx="1191427" cy="2490189"/>
            <a:chOff x="0" y="0"/>
            <a:chExt cx="4229100" cy="8839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29100" cy="8839200"/>
            </a:xfrm>
            <a:custGeom>
              <a:avLst/>
              <a:gdLst/>
              <a:ahLst/>
              <a:cxnLst/>
              <a:rect l="l" t="t" r="r" b="b"/>
              <a:pathLst>
                <a:path w="4229100" h="8839200">
                  <a:moveTo>
                    <a:pt x="571500" y="0"/>
                  </a:moveTo>
                  <a:lnTo>
                    <a:pt x="4229100" y="0"/>
                  </a:lnTo>
                  <a:lnTo>
                    <a:pt x="3657600" y="8839200"/>
                  </a:lnTo>
                  <a:lnTo>
                    <a:pt x="0" y="883920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64439" y="0"/>
            <a:ext cx="1261195" cy="2490189"/>
            <a:chOff x="0" y="0"/>
            <a:chExt cx="4476750" cy="8839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76750" cy="8839200"/>
            </a:xfrm>
            <a:custGeom>
              <a:avLst/>
              <a:gdLst/>
              <a:ahLst/>
              <a:cxnLst/>
              <a:rect l="l" t="t" r="r" b="b"/>
              <a:pathLst>
                <a:path w="4476750" h="8839200">
                  <a:moveTo>
                    <a:pt x="590550" y="0"/>
                  </a:moveTo>
                  <a:lnTo>
                    <a:pt x="4476750" y="0"/>
                  </a:lnTo>
                  <a:lnTo>
                    <a:pt x="3867150" y="8839200"/>
                  </a:lnTo>
                  <a:lnTo>
                    <a:pt x="0" y="8839200"/>
                  </a:lnTo>
                  <a:lnTo>
                    <a:pt x="590550" y="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12932" y="0"/>
            <a:ext cx="1180693" cy="2490189"/>
            <a:chOff x="0" y="0"/>
            <a:chExt cx="4191000" cy="883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91000" cy="8839200"/>
            </a:xfrm>
            <a:custGeom>
              <a:avLst/>
              <a:gdLst/>
              <a:ahLst/>
              <a:cxnLst/>
              <a:rect l="l" t="t" r="r" b="b"/>
              <a:pathLst>
                <a:path w="4191000" h="8839200">
                  <a:moveTo>
                    <a:pt x="514350" y="0"/>
                  </a:moveTo>
                  <a:lnTo>
                    <a:pt x="4191000" y="0"/>
                  </a:lnTo>
                  <a:lnTo>
                    <a:pt x="3657600" y="8839200"/>
                  </a:lnTo>
                  <a:lnTo>
                    <a:pt x="0" y="8839200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3" y="1167472"/>
            <a:ext cx="931087" cy="16445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381" y="1167472"/>
            <a:ext cx="639750" cy="16445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301" y="1160140"/>
            <a:ext cx="931087" cy="16445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251" y="1149731"/>
            <a:ext cx="930790" cy="16427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678" y="1148098"/>
            <a:ext cx="1014326" cy="1644560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187849" y="120903"/>
            <a:ext cx="1140658" cy="1092180"/>
          </a:xfrm>
          <a:custGeom>
            <a:avLst/>
            <a:gdLst/>
            <a:ahLst/>
            <a:cxnLst/>
            <a:rect l="l" t="t" r="r" b="b"/>
            <a:pathLst>
              <a:path w="1140658" h="1092180">
                <a:moveTo>
                  <a:pt x="0" y="0"/>
                </a:moveTo>
                <a:lnTo>
                  <a:pt x="1140658" y="0"/>
                </a:lnTo>
                <a:lnTo>
                  <a:pt x="1140658" y="1092181"/>
                </a:lnTo>
                <a:lnTo>
                  <a:pt x="0" y="10921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9" name="Freeform 19"/>
          <p:cNvSpPr/>
          <p:nvPr/>
        </p:nvSpPr>
        <p:spPr>
          <a:xfrm>
            <a:off x="85609" y="152903"/>
            <a:ext cx="930503" cy="1028180"/>
          </a:xfrm>
          <a:custGeom>
            <a:avLst/>
            <a:gdLst/>
            <a:ahLst/>
            <a:cxnLst/>
            <a:rect l="l" t="t" r="r" b="b"/>
            <a:pathLst>
              <a:path w="930503" h="1028180">
                <a:moveTo>
                  <a:pt x="0" y="0"/>
                </a:moveTo>
                <a:lnTo>
                  <a:pt x="930503" y="0"/>
                </a:lnTo>
                <a:lnTo>
                  <a:pt x="930503" y="1028180"/>
                </a:lnTo>
                <a:lnTo>
                  <a:pt x="0" y="1028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0" name="Freeform 20"/>
          <p:cNvSpPr/>
          <p:nvPr/>
        </p:nvSpPr>
        <p:spPr>
          <a:xfrm>
            <a:off x="2416843" y="149326"/>
            <a:ext cx="987027" cy="962351"/>
          </a:xfrm>
          <a:custGeom>
            <a:avLst/>
            <a:gdLst/>
            <a:ahLst/>
            <a:cxnLst/>
            <a:rect l="l" t="t" r="r" b="b"/>
            <a:pathLst>
              <a:path w="987027" h="962351">
                <a:moveTo>
                  <a:pt x="0" y="0"/>
                </a:moveTo>
                <a:lnTo>
                  <a:pt x="987027" y="0"/>
                </a:lnTo>
                <a:lnTo>
                  <a:pt x="987027" y="962351"/>
                </a:lnTo>
                <a:lnTo>
                  <a:pt x="0" y="9623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1" name="Freeform 21"/>
          <p:cNvSpPr/>
          <p:nvPr/>
        </p:nvSpPr>
        <p:spPr>
          <a:xfrm>
            <a:off x="3532598" y="200402"/>
            <a:ext cx="1022525" cy="860199"/>
          </a:xfrm>
          <a:custGeom>
            <a:avLst/>
            <a:gdLst/>
            <a:ahLst/>
            <a:cxnLst/>
            <a:rect l="l" t="t" r="r" b="b"/>
            <a:pathLst>
              <a:path w="1022525" h="860199">
                <a:moveTo>
                  <a:pt x="0" y="0"/>
                </a:moveTo>
                <a:lnTo>
                  <a:pt x="1022525" y="0"/>
                </a:lnTo>
                <a:lnTo>
                  <a:pt x="1022525" y="860199"/>
                </a:lnTo>
                <a:lnTo>
                  <a:pt x="0" y="860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2" name="Freeform 22"/>
          <p:cNvSpPr/>
          <p:nvPr/>
        </p:nvSpPr>
        <p:spPr>
          <a:xfrm>
            <a:off x="4675725" y="237453"/>
            <a:ext cx="911783" cy="943630"/>
          </a:xfrm>
          <a:custGeom>
            <a:avLst/>
            <a:gdLst/>
            <a:ahLst/>
            <a:cxnLst/>
            <a:rect l="l" t="t" r="r" b="b"/>
            <a:pathLst>
              <a:path w="911783" h="943630">
                <a:moveTo>
                  <a:pt x="0" y="0"/>
                </a:moveTo>
                <a:lnTo>
                  <a:pt x="911782" y="0"/>
                </a:lnTo>
                <a:lnTo>
                  <a:pt x="911782" y="943630"/>
                </a:lnTo>
                <a:lnTo>
                  <a:pt x="0" y="943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3" name="Freeform 23"/>
          <p:cNvSpPr/>
          <p:nvPr/>
        </p:nvSpPr>
        <p:spPr>
          <a:xfrm>
            <a:off x="6320278" y="38342"/>
            <a:ext cx="4754391" cy="2617269"/>
          </a:xfrm>
          <a:custGeom>
            <a:avLst/>
            <a:gdLst/>
            <a:ahLst/>
            <a:cxnLst/>
            <a:rect l="l" t="t" r="r" b="b"/>
            <a:pathLst>
              <a:path w="4754391" h="2617269">
                <a:moveTo>
                  <a:pt x="0" y="0"/>
                </a:moveTo>
                <a:lnTo>
                  <a:pt x="4754391" y="0"/>
                </a:lnTo>
                <a:lnTo>
                  <a:pt x="4754391" y="2617269"/>
                </a:lnTo>
                <a:lnTo>
                  <a:pt x="0" y="26172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4" name="Freeform 24"/>
          <p:cNvSpPr/>
          <p:nvPr/>
        </p:nvSpPr>
        <p:spPr>
          <a:xfrm>
            <a:off x="855278" y="2490189"/>
            <a:ext cx="13753255" cy="3438314"/>
          </a:xfrm>
          <a:custGeom>
            <a:avLst/>
            <a:gdLst/>
            <a:ahLst/>
            <a:cxnLst/>
            <a:rect l="l" t="t" r="r" b="b"/>
            <a:pathLst>
              <a:path w="13753255" h="3438314">
                <a:moveTo>
                  <a:pt x="0" y="0"/>
                </a:moveTo>
                <a:lnTo>
                  <a:pt x="13753255" y="0"/>
                </a:lnTo>
                <a:lnTo>
                  <a:pt x="13753255" y="3438314"/>
                </a:lnTo>
                <a:lnTo>
                  <a:pt x="0" y="3438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5" name="Freeform 25"/>
          <p:cNvSpPr/>
          <p:nvPr/>
        </p:nvSpPr>
        <p:spPr>
          <a:xfrm>
            <a:off x="1569428" y="6099953"/>
            <a:ext cx="11272183" cy="3716774"/>
          </a:xfrm>
          <a:custGeom>
            <a:avLst/>
            <a:gdLst/>
            <a:ahLst/>
            <a:cxnLst/>
            <a:rect l="l" t="t" r="r" b="b"/>
            <a:pathLst>
              <a:path w="11272183" h="3716774">
                <a:moveTo>
                  <a:pt x="0" y="0"/>
                </a:moveTo>
                <a:lnTo>
                  <a:pt x="11272183" y="0"/>
                </a:lnTo>
                <a:lnTo>
                  <a:pt x="11272183" y="3716774"/>
                </a:lnTo>
                <a:lnTo>
                  <a:pt x="0" y="3716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6" name="Freeform 26"/>
          <p:cNvSpPr/>
          <p:nvPr/>
        </p:nvSpPr>
        <p:spPr>
          <a:xfrm>
            <a:off x="14608533" y="5538330"/>
            <a:ext cx="421240" cy="390173"/>
          </a:xfrm>
          <a:custGeom>
            <a:avLst/>
            <a:gdLst/>
            <a:ahLst/>
            <a:cxnLst/>
            <a:rect l="l" t="t" r="r" b="b"/>
            <a:pathLst>
              <a:path w="421240" h="390173">
                <a:moveTo>
                  <a:pt x="0" y="0"/>
                </a:moveTo>
                <a:lnTo>
                  <a:pt x="421240" y="0"/>
                </a:lnTo>
                <a:lnTo>
                  <a:pt x="421240" y="390173"/>
                </a:lnTo>
                <a:lnTo>
                  <a:pt x="0" y="3901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7" name="TextBox 27"/>
          <p:cNvSpPr txBox="1"/>
          <p:nvPr/>
        </p:nvSpPr>
        <p:spPr>
          <a:xfrm>
            <a:off x="6446100" y="382509"/>
            <a:ext cx="4234050" cy="123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8"/>
              </a:lnSpc>
            </a:pPr>
            <a:r>
              <a:rPr lang="en-US" sz="35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Cálculo matemático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680150" y="5899928"/>
            <a:ext cx="5652462" cy="51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"/>
              </a:lnSpc>
              <a:spcBef>
                <a:spcPct val="0"/>
              </a:spcBef>
            </a:pPr>
            <a:r>
              <a:rPr lang="en-US" sz="146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nota de de gestión para este caso es una sola pregunta que equivale a 2puntos/3puntos obtenidos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34704" y="8221926"/>
            <a:ext cx="4567496" cy="548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31"/>
              </a:lnSpc>
            </a:pPr>
            <a:r>
              <a:rPr lang="en-US" sz="316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87,71x60/100=52,63</a:t>
            </a:r>
          </a:p>
        </p:txBody>
      </p:sp>
      <p:sp>
        <p:nvSpPr>
          <p:cNvPr id="30" name="Freeform 30"/>
          <p:cNvSpPr/>
          <p:nvPr/>
        </p:nvSpPr>
        <p:spPr>
          <a:xfrm>
            <a:off x="14694258" y="280725"/>
            <a:ext cx="3461892" cy="5053856"/>
          </a:xfrm>
          <a:custGeom>
            <a:avLst/>
            <a:gdLst/>
            <a:ahLst/>
            <a:cxnLst/>
            <a:rect l="l" t="t" r="r" b="b"/>
            <a:pathLst>
              <a:path w="3461892" h="5053856">
                <a:moveTo>
                  <a:pt x="0" y="0"/>
                </a:moveTo>
                <a:lnTo>
                  <a:pt x="3461892" y="0"/>
                </a:lnTo>
                <a:lnTo>
                  <a:pt x="3461892" y="5053857"/>
                </a:lnTo>
                <a:lnTo>
                  <a:pt x="0" y="505385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5779" y="691486"/>
            <a:ext cx="1103223" cy="21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2"/>
              </a:lnSpc>
            </a:pPr>
            <a:r>
              <a:rPr lang="en-US" sz="1427" b="1" spc="-2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EIDPA 2025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319433" cy="2782804"/>
            <a:chOff x="0" y="0"/>
            <a:chExt cx="4191000" cy="8839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1000" cy="8839200"/>
            </a:xfrm>
            <a:custGeom>
              <a:avLst/>
              <a:gdLst/>
              <a:ahLst/>
              <a:cxnLst/>
              <a:rect l="l" t="t" r="r" b="b"/>
              <a:pathLst>
                <a:path w="4191000" h="8839200">
                  <a:moveTo>
                    <a:pt x="0" y="0"/>
                  </a:moveTo>
                  <a:lnTo>
                    <a:pt x="3727958" y="0"/>
                  </a:lnTo>
                  <a:lnTo>
                    <a:pt x="4191000" y="8839200"/>
                  </a:lnTo>
                  <a:lnTo>
                    <a:pt x="533400" y="8839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5469" y="0"/>
            <a:ext cx="1445379" cy="2782804"/>
            <a:chOff x="0" y="0"/>
            <a:chExt cx="4591050" cy="8839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91050" cy="8839200"/>
            </a:xfrm>
            <a:custGeom>
              <a:avLst/>
              <a:gdLst/>
              <a:ahLst/>
              <a:cxnLst/>
              <a:rect l="l" t="t" r="r" b="b"/>
              <a:pathLst>
                <a:path w="4591050" h="8839200">
                  <a:moveTo>
                    <a:pt x="0" y="0"/>
                  </a:moveTo>
                  <a:lnTo>
                    <a:pt x="4591050" y="0"/>
                  </a:lnTo>
                  <a:lnTo>
                    <a:pt x="4057650" y="8839200"/>
                  </a:lnTo>
                  <a:lnTo>
                    <a:pt x="400050" y="883920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560299" y="0"/>
            <a:ext cx="1331428" cy="2782804"/>
            <a:chOff x="0" y="0"/>
            <a:chExt cx="4229100" cy="8839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29100" cy="8839200"/>
            </a:xfrm>
            <a:custGeom>
              <a:avLst/>
              <a:gdLst/>
              <a:ahLst/>
              <a:cxnLst/>
              <a:rect l="l" t="t" r="r" b="b"/>
              <a:pathLst>
                <a:path w="4229100" h="8839200">
                  <a:moveTo>
                    <a:pt x="571500" y="0"/>
                  </a:moveTo>
                  <a:lnTo>
                    <a:pt x="4229100" y="0"/>
                  </a:lnTo>
                  <a:lnTo>
                    <a:pt x="3657600" y="8839200"/>
                  </a:lnTo>
                  <a:lnTo>
                    <a:pt x="0" y="883920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59784" y="0"/>
            <a:ext cx="1409394" cy="2782804"/>
            <a:chOff x="0" y="0"/>
            <a:chExt cx="4476750" cy="8839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76750" cy="8839200"/>
            </a:xfrm>
            <a:custGeom>
              <a:avLst/>
              <a:gdLst/>
              <a:ahLst/>
              <a:cxnLst/>
              <a:rect l="l" t="t" r="r" b="b"/>
              <a:pathLst>
                <a:path w="4476750" h="8839200">
                  <a:moveTo>
                    <a:pt x="590550" y="0"/>
                  </a:moveTo>
                  <a:lnTo>
                    <a:pt x="4476750" y="0"/>
                  </a:lnTo>
                  <a:lnTo>
                    <a:pt x="3867150" y="8839200"/>
                  </a:lnTo>
                  <a:lnTo>
                    <a:pt x="0" y="8839200"/>
                  </a:lnTo>
                  <a:lnTo>
                    <a:pt x="590550" y="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43233" y="0"/>
            <a:ext cx="1319433" cy="2782804"/>
            <a:chOff x="0" y="0"/>
            <a:chExt cx="4191000" cy="883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91000" cy="8839200"/>
            </a:xfrm>
            <a:custGeom>
              <a:avLst/>
              <a:gdLst/>
              <a:ahLst/>
              <a:cxnLst/>
              <a:rect l="l" t="t" r="r" b="b"/>
              <a:pathLst>
                <a:path w="4191000" h="8839200">
                  <a:moveTo>
                    <a:pt x="514350" y="0"/>
                  </a:moveTo>
                  <a:lnTo>
                    <a:pt x="4191000" y="0"/>
                  </a:lnTo>
                  <a:lnTo>
                    <a:pt x="3657600" y="8839200"/>
                  </a:lnTo>
                  <a:lnTo>
                    <a:pt x="0" y="8839200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8" y="1304658"/>
            <a:ext cx="1040497" cy="18378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695" y="1304658"/>
            <a:ext cx="714925" cy="18378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98" y="1296464"/>
            <a:ext cx="1040497" cy="18378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540" y="1284832"/>
            <a:ext cx="1040165" cy="18358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04" y="1283007"/>
            <a:ext cx="1133517" cy="1837807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327430" y="135110"/>
            <a:ext cx="1274694" cy="1220519"/>
          </a:xfrm>
          <a:custGeom>
            <a:avLst/>
            <a:gdLst/>
            <a:ahLst/>
            <a:cxnLst/>
            <a:rect l="l" t="t" r="r" b="b"/>
            <a:pathLst>
              <a:path w="1274694" h="1220519">
                <a:moveTo>
                  <a:pt x="0" y="0"/>
                </a:moveTo>
                <a:lnTo>
                  <a:pt x="1274693" y="0"/>
                </a:lnTo>
                <a:lnTo>
                  <a:pt x="1274693" y="1220519"/>
                </a:lnTo>
                <a:lnTo>
                  <a:pt x="0" y="1220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9" name="Freeform 19"/>
          <p:cNvSpPr/>
          <p:nvPr/>
        </p:nvSpPr>
        <p:spPr>
          <a:xfrm>
            <a:off x="95669" y="170871"/>
            <a:ext cx="1039843" cy="1148998"/>
          </a:xfrm>
          <a:custGeom>
            <a:avLst/>
            <a:gdLst/>
            <a:ahLst/>
            <a:cxnLst/>
            <a:rect l="l" t="t" r="r" b="b"/>
            <a:pathLst>
              <a:path w="1039843" h="1148998">
                <a:moveTo>
                  <a:pt x="0" y="0"/>
                </a:moveTo>
                <a:lnTo>
                  <a:pt x="1039843" y="0"/>
                </a:lnTo>
                <a:lnTo>
                  <a:pt x="1039843" y="1148998"/>
                </a:lnTo>
                <a:lnTo>
                  <a:pt x="0" y="11489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0" name="Freeform 20"/>
          <p:cNvSpPr/>
          <p:nvPr/>
        </p:nvSpPr>
        <p:spPr>
          <a:xfrm>
            <a:off x="2700839" y="166872"/>
            <a:ext cx="1103010" cy="1075434"/>
          </a:xfrm>
          <a:custGeom>
            <a:avLst/>
            <a:gdLst/>
            <a:ahLst/>
            <a:cxnLst/>
            <a:rect l="l" t="t" r="r" b="b"/>
            <a:pathLst>
              <a:path w="1103010" h="1075434">
                <a:moveTo>
                  <a:pt x="0" y="0"/>
                </a:moveTo>
                <a:lnTo>
                  <a:pt x="1103010" y="0"/>
                </a:lnTo>
                <a:lnTo>
                  <a:pt x="1103010" y="1075435"/>
                </a:lnTo>
                <a:lnTo>
                  <a:pt x="0" y="10754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1" name="Freeform 21"/>
          <p:cNvSpPr/>
          <p:nvPr/>
        </p:nvSpPr>
        <p:spPr>
          <a:xfrm>
            <a:off x="3947703" y="223950"/>
            <a:ext cx="1142679" cy="961279"/>
          </a:xfrm>
          <a:custGeom>
            <a:avLst/>
            <a:gdLst/>
            <a:ahLst/>
            <a:cxnLst/>
            <a:rect l="l" t="t" r="r" b="b"/>
            <a:pathLst>
              <a:path w="1142679" h="961279">
                <a:moveTo>
                  <a:pt x="0" y="0"/>
                </a:moveTo>
                <a:lnTo>
                  <a:pt x="1142679" y="0"/>
                </a:lnTo>
                <a:lnTo>
                  <a:pt x="1142679" y="961279"/>
                </a:lnTo>
                <a:lnTo>
                  <a:pt x="0" y="9612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2" name="Freeform 22"/>
          <p:cNvSpPr/>
          <p:nvPr/>
        </p:nvSpPr>
        <p:spPr>
          <a:xfrm>
            <a:off x="5225155" y="265355"/>
            <a:ext cx="1018924" cy="1054513"/>
          </a:xfrm>
          <a:custGeom>
            <a:avLst/>
            <a:gdLst/>
            <a:ahLst/>
            <a:cxnLst/>
            <a:rect l="l" t="t" r="r" b="b"/>
            <a:pathLst>
              <a:path w="1018924" h="1054513">
                <a:moveTo>
                  <a:pt x="0" y="0"/>
                </a:moveTo>
                <a:lnTo>
                  <a:pt x="1018923" y="0"/>
                </a:lnTo>
                <a:lnTo>
                  <a:pt x="1018923" y="1054514"/>
                </a:lnTo>
                <a:lnTo>
                  <a:pt x="0" y="1054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3" name="Freeform 23"/>
          <p:cNvSpPr/>
          <p:nvPr/>
        </p:nvSpPr>
        <p:spPr>
          <a:xfrm>
            <a:off x="6320278" y="38342"/>
            <a:ext cx="5157055" cy="2838933"/>
          </a:xfrm>
          <a:custGeom>
            <a:avLst/>
            <a:gdLst/>
            <a:ahLst/>
            <a:cxnLst/>
            <a:rect l="l" t="t" r="r" b="b"/>
            <a:pathLst>
              <a:path w="5157055" h="2838933">
                <a:moveTo>
                  <a:pt x="0" y="0"/>
                </a:moveTo>
                <a:lnTo>
                  <a:pt x="5157055" y="0"/>
                </a:lnTo>
                <a:lnTo>
                  <a:pt x="5157055" y="2838933"/>
                </a:lnTo>
                <a:lnTo>
                  <a:pt x="0" y="283893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4" name="Freeform 24"/>
          <p:cNvSpPr/>
          <p:nvPr/>
        </p:nvSpPr>
        <p:spPr>
          <a:xfrm>
            <a:off x="2289834" y="3247821"/>
            <a:ext cx="14593900" cy="2395011"/>
          </a:xfrm>
          <a:custGeom>
            <a:avLst/>
            <a:gdLst/>
            <a:ahLst/>
            <a:cxnLst/>
            <a:rect l="l" t="t" r="r" b="b"/>
            <a:pathLst>
              <a:path w="14593900" h="2395011">
                <a:moveTo>
                  <a:pt x="0" y="0"/>
                </a:moveTo>
                <a:lnTo>
                  <a:pt x="14593900" y="0"/>
                </a:lnTo>
                <a:lnTo>
                  <a:pt x="14593900" y="2395011"/>
                </a:lnTo>
                <a:lnTo>
                  <a:pt x="0" y="239501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5" name="Freeform 25"/>
          <p:cNvSpPr/>
          <p:nvPr/>
        </p:nvSpPr>
        <p:spPr>
          <a:xfrm>
            <a:off x="3280106" y="5776182"/>
            <a:ext cx="12613356" cy="4234645"/>
          </a:xfrm>
          <a:custGeom>
            <a:avLst/>
            <a:gdLst/>
            <a:ahLst/>
            <a:cxnLst/>
            <a:rect l="l" t="t" r="r" b="b"/>
            <a:pathLst>
              <a:path w="12613356" h="4234645">
                <a:moveTo>
                  <a:pt x="0" y="0"/>
                </a:moveTo>
                <a:lnTo>
                  <a:pt x="12613356" y="0"/>
                </a:lnTo>
                <a:lnTo>
                  <a:pt x="12613356" y="4234646"/>
                </a:lnTo>
                <a:lnTo>
                  <a:pt x="0" y="423464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6" name="TextBox 26"/>
          <p:cNvSpPr txBox="1"/>
          <p:nvPr/>
        </p:nvSpPr>
        <p:spPr>
          <a:xfrm>
            <a:off x="6392636" y="553439"/>
            <a:ext cx="4927752" cy="1447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en-US" sz="415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Cálculo matemático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5779" y="691486"/>
            <a:ext cx="1103223" cy="21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2"/>
              </a:lnSpc>
            </a:pPr>
            <a:r>
              <a:rPr lang="en-US" sz="1427" b="1" spc="-2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EIDPA 2025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319433" cy="2782804"/>
            <a:chOff x="0" y="0"/>
            <a:chExt cx="4191000" cy="8839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1000" cy="8839200"/>
            </a:xfrm>
            <a:custGeom>
              <a:avLst/>
              <a:gdLst/>
              <a:ahLst/>
              <a:cxnLst/>
              <a:rect l="l" t="t" r="r" b="b"/>
              <a:pathLst>
                <a:path w="4191000" h="8839200">
                  <a:moveTo>
                    <a:pt x="0" y="0"/>
                  </a:moveTo>
                  <a:lnTo>
                    <a:pt x="3727958" y="0"/>
                  </a:lnTo>
                  <a:lnTo>
                    <a:pt x="4191000" y="8839200"/>
                  </a:lnTo>
                  <a:lnTo>
                    <a:pt x="533400" y="8839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5469" y="0"/>
            <a:ext cx="1445379" cy="2782804"/>
            <a:chOff x="0" y="0"/>
            <a:chExt cx="4591050" cy="8839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91050" cy="8839200"/>
            </a:xfrm>
            <a:custGeom>
              <a:avLst/>
              <a:gdLst/>
              <a:ahLst/>
              <a:cxnLst/>
              <a:rect l="l" t="t" r="r" b="b"/>
              <a:pathLst>
                <a:path w="4591050" h="8839200">
                  <a:moveTo>
                    <a:pt x="0" y="0"/>
                  </a:moveTo>
                  <a:lnTo>
                    <a:pt x="4591050" y="0"/>
                  </a:lnTo>
                  <a:lnTo>
                    <a:pt x="4057650" y="8839200"/>
                  </a:lnTo>
                  <a:lnTo>
                    <a:pt x="400050" y="883920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560299" y="0"/>
            <a:ext cx="1331428" cy="2782804"/>
            <a:chOff x="0" y="0"/>
            <a:chExt cx="4229100" cy="8839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29100" cy="8839200"/>
            </a:xfrm>
            <a:custGeom>
              <a:avLst/>
              <a:gdLst/>
              <a:ahLst/>
              <a:cxnLst/>
              <a:rect l="l" t="t" r="r" b="b"/>
              <a:pathLst>
                <a:path w="4229100" h="8839200">
                  <a:moveTo>
                    <a:pt x="571500" y="0"/>
                  </a:moveTo>
                  <a:lnTo>
                    <a:pt x="4229100" y="0"/>
                  </a:lnTo>
                  <a:lnTo>
                    <a:pt x="3657600" y="8839200"/>
                  </a:lnTo>
                  <a:lnTo>
                    <a:pt x="0" y="883920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59784" y="0"/>
            <a:ext cx="1409394" cy="2782804"/>
            <a:chOff x="0" y="0"/>
            <a:chExt cx="4476750" cy="8839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76750" cy="8839200"/>
            </a:xfrm>
            <a:custGeom>
              <a:avLst/>
              <a:gdLst/>
              <a:ahLst/>
              <a:cxnLst/>
              <a:rect l="l" t="t" r="r" b="b"/>
              <a:pathLst>
                <a:path w="4476750" h="8839200">
                  <a:moveTo>
                    <a:pt x="590550" y="0"/>
                  </a:moveTo>
                  <a:lnTo>
                    <a:pt x="4476750" y="0"/>
                  </a:lnTo>
                  <a:lnTo>
                    <a:pt x="3867150" y="8839200"/>
                  </a:lnTo>
                  <a:lnTo>
                    <a:pt x="0" y="8839200"/>
                  </a:lnTo>
                  <a:lnTo>
                    <a:pt x="590550" y="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43233" y="0"/>
            <a:ext cx="1319433" cy="2782804"/>
            <a:chOff x="0" y="0"/>
            <a:chExt cx="4191000" cy="883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91000" cy="8839200"/>
            </a:xfrm>
            <a:custGeom>
              <a:avLst/>
              <a:gdLst/>
              <a:ahLst/>
              <a:cxnLst/>
              <a:rect l="l" t="t" r="r" b="b"/>
              <a:pathLst>
                <a:path w="4191000" h="8839200">
                  <a:moveTo>
                    <a:pt x="514350" y="0"/>
                  </a:moveTo>
                  <a:lnTo>
                    <a:pt x="4191000" y="0"/>
                  </a:lnTo>
                  <a:lnTo>
                    <a:pt x="3657600" y="8839200"/>
                  </a:lnTo>
                  <a:lnTo>
                    <a:pt x="0" y="8839200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8" y="1304658"/>
            <a:ext cx="1040497" cy="18378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695" y="1304658"/>
            <a:ext cx="714925" cy="18378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98" y="1296464"/>
            <a:ext cx="1040497" cy="18378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540" y="1284832"/>
            <a:ext cx="1040165" cy="18358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04" y="1283007"/>
            <a:ext cx="1133517" cy="1837807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327430" y="135110"/>
            <a:ext cx="1274694" cy="1220519"/>
          </a:xfrm>
          <a:custGeom>
            <a:avLst/>
            <a:gdLst/>
            <a:ahLst/>
            <a:cxnLst/>
            <a:rect l="l" t="t" r="r" b="b"/>
            <a:pathLst>
              <a:path w="1274694" h="1220519">
                <a:moveTo>
                  <a:pt x="0" y="0"/>
                </a:moveTo>
                <a:lnTo>
                  <a:pt x="1274693" y="0"/>
                </a:lnTo>
                <a:lnTo>
                  <a:pt x="1274693" y="1220519"/>
                </a:lnTo>
                <a:lnTo>
                  <a:pt x="0" y="1220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9" name="Freeform 19"/>
          <p:cNvSpPr/>
          <p:nvPr/>
        </p:nvSpPr>
        <p:spPr>
          <a:xfrm>
            <a:off x="95669" y="170871"/>
            <a:ext cx="1039843" cy="1148998"/>
          </a:xfrm>
          <a:custGeom>
            <a:avLst/>
            <a:gdLst/>
            <a:ahLst/>
            <a:cxnLst/>
            <a:rect l="l" t="t" r="r" b="b"/>
            <a:pathLst>
              <a:path w="1039843" h="1148998">
                <a:moveTo>
                  <a:pt x="0" y="0"/>
                </a:moveTo>
                <a:lnTo>
                  <a:pt x="1039843" y="0"/>
                </a:lnTo>
                <a:lnTo>
                  <a:pt x="1039843" y="1148998"/>
                </a:lnTo>
                <a:lnTo>
                  <a:pt x="0" y="11489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0" name="Freeform 20"/>
          <p:cNvSpPr/>
          <p:nvPr/>
        </p:nvSpPr>
        <p:spPr>
          <a:xfrm>
            <a:off x="2700839" y="166872"/>
            <a:ext cx="1103010" cy="1075434"/>
          </a:xfrm>
          <a:custGeom>
            <a:avLst/>
            <a:gdLst/>
            <a:ahLst/>
            <a:cxnLst/>
            <a:rect l="l" t="t" r="r" b="b"/>
            <a:pathLst>
              <a:path w="1103010" h="1075434">
                <a:moveTo>
                  <a:pt x="0" y="0"/>
                </a:moveTo>
                <a:lnTo>
                  <a:pt x="1103010" y="0"/>
                </a:lnTo>
                <a:lnTo>
                  <a:pt x="1103010" y="1075435"/>
                </a:lnTo>
                <a:lnTo>
                  <a:pt x="0" y="10754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1" name="Freeform 21"/>
          <p:cNvSpPr/>
          <p:nvPr/>
        </p:nvSpPr>
        <p:spPr>
          <a:xfrm>
            <a:off x="3947703" y="223950"/>
            <a:ext cx="1142679" cy="961279"/>
          </a:xfrm>
          <a:custGeom>
            <a:avLst/>
            <a:gdLst/>
            <a:ahLst/>
            <a:cxnLst/>
            <a:rect l="l" t="t" r="r" b="b"/>
            <a:pathLst>
              <a:path w="1142679" h="961279">
                <a:moveTo>
                  <a:pt x="0" y="0"/>
                </a:moveTo>
                <a:lnTo>
                  <a:pt x="1142679" y="0"/>
                </a:lnTo>
                <a:lnTo>
                  <a:pt x="1142679" y="961279"/>
                </a:lnTo>
                <a:lnTo>
                  <a:pt x="0" y="9612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2" name="Freeform 22"/>
          <p:cNvSpPr/>
          <p:nvPr/>
        </p:nvSpPr>
        <p:spPr>
          <a:xfrm>
            <a:off x="5225155" y="265355"/>
            <a:ext cx="1018924" cy="1054513"/>
          </a:xfrm>
          <a:custGeom>
            <a:avLst/>
            <a:gdLst/>
            <a:ahLst/>
            <a:cxnLst/>
            <a:rect l="l" t="t" r="r" b="b"/>
            <a:pathLst>
              <a:path w="1018924" h="1054513">
                <a:moveTo>
                  <a:pt x="0" y="0"/>
                </a:moveTo>
                <a:lnTo>
                  <a:pt x="1018923" y="0"/>
                </a:lnTo>
                <a:lnTo>
                  <a:pt x="1018923" y="1054514"/>
                </a:lnTo>
                <a:lnTo>
                  <a:pt x="0" y="1054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3" name="Freeform 23"/>
          <p:cNvSpPr/>
          <p:nvPr/>
        </p:nvSpPr>
        <p:spPr>
          <a:xfrm>
            <a:off x="6320278" y="38342"/>
            <a:ext cx="5157055" cy="2838933"/>
          </a:xfrm>
          <a:custGeom>
            <a:avLst/>
            <a:gdLst/>
            <a:ahLst/>
            <a:cxnLst/>
            <a:rect l="l" t="t" r="r" b="b"/>
            <a:pathLst>
              <a:path w="5157055" h="2838933">
                <a:moveTo>
                  <a:pt x="0" y="0"/>
                </a:moveTo>
                <a:lnTo>
                  <a:pt x="5157055" y="0"/>
                </a:lnTo>
                <a:lnTo>
                  <a:pt x="5157055" y="2838933"/>
                </a:lnTo>
                <a:lnTo>
                  <a:pt x="0" y="283893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4" name="Freeform 24"/>
          <p:cNvSpPr/>
          <p:nvPr/>
        </p:nvSpPr>
        <p:spPr>
          <a:xfrm>
            <a:off x="0" y="3179815"/>
            <a:ext cx="8856512" cy="1893079"/>
          </a:xfrm>
          <a:custGeom>
            <a:avLst/>
            <a:gdLst/>
            <a:ahLst/>
            <a:cxnLst/>
            <a:rect l="l" t="t" r="r" b="b"/>
            <a:pathLst>
              <a:path w="8856512" h="1893079">
                <a:moveTo>
                  <a:pt x="0" y="0"/>
                </a:moveTo>
                <a:lnTo>
                  <a:pt x="8856512" y="0"/>
                </a:lnTo>
                <a:lnTo>
                  <a:pt x="8856512" y="1893079"/>
                </a:lnTo>
                <a:lnTo>
                  <a:pt x="0" y="189307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1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25" name="Group 25"/>
          <p:cNvGrpSpPr/>
          <p:nvPr/>
        </p:nvGrpSpPr>
        <p:grpSpPr>
          <a:xfrm>
            <a:off x="2059002" y="4876535"/>
            <a:ext cx="14619807" cy="4632992"/>
            <a:chOff x="0" y="0"/>
            <a:chExt cx="19493076" cy="617732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493076" cy="6177322"/>
            </a:xfrm>
            <a:custGeom>
              <a:avLst/>
              <a:gdLst/>
              <a:ahLst/>
              <a:cxnLst/>
              <a:rect l="l" t="t" r="r" b="b"/>
              <a:pathLst>
                <a:path w="19493076" h="6177322">
                  <a:moveTo>
                    <a:pt x="0" y="0"/>
                  </a:moveTo>
                  <a:lnTo>
                    <a:pt x="19493076" y="0"/>
                  </a:lnTo>
                  <a:lnTo>
                    <a:pt x="19493076" y="6177322"/>
                  </a:lnTo>
                  <a:lnTo>
                    <a:pt x="0" y="6177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501" r="-501"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2402663" y="3238487"/>
              <a:ext cx="3177439" cy="735593"/>
              <a:chOff x="0" y="0"/>
              <a:chExt cx="627642" cy="14530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27642" cy="145302"/>
              </a:xfrm>
              <a:custGeom>
                <a:avLst/>
                <a:gdLst/>
                <a:ahLst/>
                <a:cxnLst/>
                <a:rect l="l" t="t" r="r" b="b"/>
                <a:pathLst>
                  <a:path w="627642" h="145302">
                    <a:moveTo>
                      <a:pt x="0" y="0"/>
                    </a:moveTo>
                    <a:lnTo>
                      <a:pt x="627642" y="0"/>
                    </a:lnTo>
                    <a:lnTo>
                      <a:pt x="627642" y="145302"/>
                    </a:lnTo>
                    <a:lnTo>
                      <a:pt x="0" y="1453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0"/>
                <a:ext cx="627642" cy="1453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712"/>
                  </a:lnSpc>
                </a:pPr>
                <a:r>
                  <a:rPr lang="en-US" sz="1427" b="1" spc="-28">
                    <a:solidFill>
                      <a:srgbClr val="000000"/>
                    </a:solidFill>
                    <a:latin typeface="Open Sauce Bold"/>
                    <a:ea typeface="Open Sauce Bold"/>
                    <a:cs typeface="Open Sauce Bold"/>
                    <a:sym typeface="Open Sauce Bold"/>
                  </a:rPr>
                  <a:t>DOCENCIA CARRERA X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390255" y="4202679"/>
              <a:ext cx="5110573" cy="582169"/>
              <a:chOff x="0" y="0"/>
              <a:chExt cx="1009496" cy="11499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009496" cy="114996"/>
              </a:xfrm>
              <a:custGeom>
                <a:avLst/>
                <a:gdLst/>
                <a:ahLst/>
                <a:cxnLst/>
                <a:rect l="l" t="t" r="r" b="b"/>
                <a:pathLst>
                  <a:path w="1009496" h="114996">
                    <a:moveTo>
                      <a:pt x="0" y="0"/>
                    </a:moveTo>
                    <a:lnTo>
                      <a:pt x="1009496" y="0"/>
                    </a:lnTo>
                    <a:lnTo>
                      <a:pt x="1009496" y="114996"/>
                    </a:lnTo>
                    <a:lnTo>
                      <a:pt x="0" y="11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0"/>
                <a:ext cx="1009496" cy="1149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712"/>
                  </a:lnSpc>
                </a:pPr>
                <a:r>
                  <a:rPr lang="en-US" sz="1427" b="1" spc="-28">
                    <a:solidFill>
                      <a:srgbClr val="000000"/>
                    </a:solidFill>
                    <a:latin typeface="Open Sauce Bold"/>
                    <a:ea typeface="Open Sauce Bold"/>
                    <a:cs typeface="Open Sauce Bold"/>
                    <a:sym typeface="Open Sauce Bold"/>
                  </a:rPr>
                  <a:t>DOCENCIA CARRERA Y</a:t>
                </a:r>
              </a:p>
            </p:txBody>
          </p:sp>
        </p:grpSp>
      </p:grpSp>
      <p:sp>
        <p:nvSpPr>
          <p:cNvPr id="33" name="Freeform 33"/>
          <p:cNvSpPr/>
          <p:nvPr/>
        </p:nvSpPr>
        <p:spPr>
          <a:xfrm>
            <a:off x="9041349" y="3420886"/>
            <a:ext cx="7637460" cy="1410936"/>
          </a:xfrm>
          <a:custGeom>
            <a:avLst/>
            <a:gdLst/>
            <a:ahLst/>
            <a:cxnLst/>
            <a:rect l="l" t="t" r="r" b="b"/>
            <a:pathLst>
              <a:path w="7637460" h="1410936">
                <a:moveTo>
                  <a:pt x="0" y="0"/>
                </a:moveTo>
                <a:lnTo>
                  <a:pt x="7637460" y="0"/>
                </a:lnTo>
                <a:lnTo>
                  <a:pt x="7637460" y="1410937"/>
                </a:lnTo>
                <a:lnTo>
                  <a:pt x="0" y="141093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4" name="Freeform 34"/>
          <p:cNvSpPr/>
          <p:nvPr/>
        </p:nvSpPr>
        <p:spPr>
          <a:xfrm>
            <a:off x="556769" y="9614301"/>
            <a:ext cx="3621756" cy="538736"/>
          </a:xfrm>
          <a:custGeom>
            <a:avLst/>
            <a:gdLst/>
            <a:ahLst/>
            <a:cxnLst/>
            <a:rect l="l" t="t" r="r" b="b"/>
            <a:pathLst>
              <a:path w="3621756" h="538736">
                <a:moveTo>
                  <a:pt x="0" y="0"/>
                </a:moveTo>
                <a:lnTo>
                  <a:pt x="3621756" y="0"/>
                </a:lnTo>
                <a:lnTo>
                  <a:pt x="3621756" y="538736"/>
                </a:lnTo>
                <a:lnTo>
                  <a:pt x="0" y="53873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5" name="Freeform 35"/>
          <p:cNvSpPr/>
          <p:nvPr/>
        </p:nvSpPr>
        <p:spPr>
          <a:xfrm rot="293720">
            <a:off x="1341072" y="8089602"/>
            <a:ext cx="833397" cy="1598843"/>
          </a:xfrm>
          <a:custGeom>
            <a:avLst/>
            <a:gdLst/>
            <a:ahLst/>
            <a:cxnLst/>
            <a:rect l="l" t="t" r="r" b="b"/>
            <a:pathLst>
              <a:path w="833397" h="1598843">
                <a:moveTo>
                  <a:pt x="0" y="0"/>
                </a:moveTo>
                <a:lnTo>
                  <a:pt x="833397" y="0"/>
                </a:lnTo>
                <a:lnTo>
                  <a:pt x="833397" y="1598843"/>
                </a:lnTo>
                <a:lnTo>
                  <a:pt x="0" y="15988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6" name="TextBox 36"/>
          <p:cNvSpPr txBox="1"/>
          <p:nvPr/>
        </p:nvSpPr>
        <p:spPr>
          <a:xfrm>
            <a:off x="492173" y="3275065"/>
            <a:ext cx="7794634" cy="140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</a:pPr>
            <a:r>
              <a:rPr lang="en-US" sz="5199" b="1">
                <a:solidFill>
                  <a:srgbClr val="1E3E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Porcentaje equivalente a la carga horaria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392636" y="553439"/>
            <a:ext cx="4927752" cy="1447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en-US" sz="415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Cálculo matemático</a:t>
            </a:r>
          </a:p>
        </p:txBody>
      </p:sp>
      <p:sp>
        <p:nvSpPr>
          <p:cNvPr id="38" name="Freeform 38"/>
          <p:cNvSpPr/>
          <p:nvPr/>
        </p:nvSpPr>
        <p:spPr>
          <a:xfrm rot="293720">
            <a:off x="10703963" y="4450405"/>
            <a:ext cx="833397" cy="1598843"/>
          </a:xfrm>
          <a:custGeom>
            <a:avLst/>
            <a:gdLst/>
            <a:ahLst/>
            <a:cxnLst/>
            <a:rect l="l" t="t" r="r" b="b"/>
            <a:pathLst>
              <a:path w="833397" h="1598843">
                <a:moveTo>
                  <a:pt x="0" y="0"/>
                </a:moveTo>
                <a:lnTo>
                  <a:pt x="833396" y="0"/>
                </a:lnTo>
                <a:lnTo>
                  <a:pt x="833396" y="1598843"/>
                </a:lnTo>
                <a:lnTo>
                  <a:pt x="0" y="15988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3384800"/>
            <a:ext cx="9970565" cy="0"/>
          </a:xfrm>
          <a:prstGeom prst="line">
            <a:avLst/>
          </a:prstGeom>
          <a:ln w="114300" cap="flat">
            <a:solidFill>
              <a:srgbClr val="1E3E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12180227" y="0"/>
            <a:ext cx="6107773" cy="10287000"/>
            <a:chOff x="0" y="0"/>
            <a:chExt cx="946254" cy="1593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6254" cy="1593725"/>
            </a:xfrm>
            <a:custGeom>
              <a:avLst/>
              <a:gdLst/>
              <a:ahLst/>
              <a:cxnLst/>
              <a:rect l="l" t="t" r="r" b="b"/>
              <a:pathLst>
                <a:path w="946254" h="1593725">
                  <a:moveTo>
                    <a:pt x="0" y="0"/>
                  </a:moveTo>
                  <a:lnTo>
                    <a:pt x="946254" y="0"/>
                  </a:lnTo>
                  <a:lnTo>
                    <a:pt x="94625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26710" r="-25611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5" name="Freeform 5"/>
          <p:cNvSpPr/>
          <p:nvPr/>
        </p:nvSpPr>
        <p:spPr>
          <a:xfrm>
            <a:off x="8941839" y="1028700"/>
            <a:ext cx="2057426" cy="648089"/>
          </a:xfrm>
          <a:custGeom>
            <a:avLst/>
            <a:gdLst/>
            <a:ahLst/>
            <a:cxnLst/>
            <a:rect l="l" t="t" r="r" b="b"/>
            <a:pathLst>
              <a:path w="2057426" h="648089">
                <a:moveTo>
                  <a:pt x="0" y="0"/>
                </a:moveTo>
                <a:lnTo>
                  <a:pt x="2057426" y="0"/>
                </a:lnTo>
                <a:lnTo>
                  <a:pt x="2057426" y="648089"/>
                </a:lnTo>
                <a:lnTo>
                  <a:pt x="0" y="648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Freeform 6"/>
          <p:cNvSpPr/>
          <p:nvPr/>
        </p:nvSpPr>
        <p:spPr>
          <a:xfrm>
            <a:off x="1028700" y="8610211"/>
            <a:ext cx="2057426" cy="648089"/>
          </a:xfrm>
          <a:custGeom>
            <a:avLst/>
            <a:gdLst/>
            <a:ahLst/>
            <a:cxnLst/>
            <a:rect l="l" t="t" r="r" b="b"/>
            <a:pathLst>
              <a:path w="2057426" h="648089">
                <a:moveTo>
                  <a:pt x="0" y="0"/>
                </a:moveTo>
                <a:lnTo>
                  <a:pt x="2057426" y="0"/>
                </a:lnTo>
                <a:lnTo>
                  <a:pt x="2057426" y="648089"/>
                </a:lnTo>
                <a:lnTo>
                  <a:pt x="0" y="648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Freeform 7"/>
          <p:cNvSpPr/>
          <p:nvPr/>
        </p:nvSpPr>
        <p:spPr>
          <a:xfrm>
            <a:off x="677203" y="396868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TextBox 8"/>
          <p:cNvSpPr txBox="1"/>
          <p:nvPr/>
        </p:nvSpPr>
        <p:spPr>
          <a:xfrm>
            <a:off x="1028700" y="1792640"/>
            <a:ext cx="10812915" cy="127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 b="1">
                <a:solidFill>
                  <a:srgbClr val="D83A00"/>
                </a:solidFill>
                <a:latin typeface="Oswald Bold"/>
                <a:ea typeface="Oswald Bold"/>
                <a:cs typeface="Oswald Bold"/>
                <a:sym typeface="Oswald Bold"/>
              </a:rPr>
              <a:t>HETEROEVALUACIÓN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1547" y="5116754"/>
            <a:ext cx="3302258" cy="81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4800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19/01/2026</a:t>
            </a:r>
            <a:endParaRPr lang="en-US" sz="4821" b="1" dirty="0">
              <a:solidFill>
                <a:srgbClr val="004AA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64418" y="6012689"/>
            <a:ext cx="1314738" cy="69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0"/>
              </a:lnSpc>
            </a:pPr>
            <a:r>
              <a:rPr lang="en-US" sz="4635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hasta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0659" y="6621145"/>
            <a:ext cx="3302258" cy="81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4800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25/01/2026</a:t>
            </a:r>
            <a:endParaRPr lang="en-US" sz="4821" b="1" dirty="0">
              <a:solidFill>
                <a:srgbClr val="004AA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100654" y="2883162"/>
            <a:ext cx="3041486" cy="480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2"/>
              </a:lnSpc>
            </a:pPr>
            <a:r>
              <a:rPr lang="en-US" sz="3928" b="1" dirty="0">
                <a:solidFill>
                  <a:srgbClr val="027361"/>
                </a:solidFill>
                <a:latin typeface="TT Hoves Bold"/>
                <a:ea typeface="TT Hoves Bold"/>
                <a:cs typeface="TT Hoves Bold"/>
                <a:sym typeface="TT Hoves Bold"/>
              </a:rPr>
              <a:t>27.702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3931114"/>
            <a:ext cx="9505160" cy="0"/>
          </a:xfrm>
          <a:prstGeom prst="line">
            <a:avLst/>
          </a:prstGeom>
          <a:ln w="114300" cap="flat">
            <a:solidFill>
              <a:srgbClr val="1E3E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1028700" y="2479601"/>
            <a:ext cx="10812915" cy="127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 b="1">
                <a:solidFill>
                  <a:srgbClr val="D83A00"/>
                </a:solidFill>
                <a:latin typeface="Oswald Bold"/>
                <a:ea typeface="Oswald Bold"/>
                <a:cs typeface="Oswald Bold"/>
                <a:sym typeface="Oswald Bold"/>
              </a:rPr>
              <a:t>AUTOEVALUACIÓN</a:t>
            </a:r>
          </a:p>
        </p:txBody>
      </p:sp>
      <p:sp>
        <p:nvSpPr>
          <p:cNvPr id="4" name="Freeform 4"/>
          <p:cNvSpPr/>
          <p:nvPr/>
        </p:nvSpPr>
        <p:spPr>
          <a:xfrm rot="5400000" flipV="1">
            <a:off x="11826331" y="514350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0" y="6817419"/>
                </a:moveTo>
                <a:lnTo>
                  <a:pt x="6817420" y="6817419"/>
                </a:lnTo>
                <a:lnTo>
                  <a:pt x="6817420" y="0"/>
                </a:lnTo>
                <a:lnTo>
                  <a:pt x="0" y="0"/>
                </a:lnTo>
                <a:lnTo>
                  <a:pt x="0" y="68174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5" name="Group 5"/>
          <p:cNvGrpSpPr/>
          <p:nvPr/>
        </p:nvGrpSpPr>
        <p:grpSpPr>
          <a:xfrm>
            <a:off x="11826331" y="1447342"/>
            <a:ext cx="4894927" cy="7392317"/>
            <a:chOff x="0" y="0"/>
            <a:chExt cx="1289199" cy="19469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89199" cy="1946948"/>
            </a:xfrm>
            <a:custGeom>
              <a:avLst/>
              <a:gdLst/>
              <a:ahLst/>
              <a:cxnLst/>
              <a:rect l="l" t="t" r="r" b="b"/>
              <a:pathLst>
                <a:path w="1289199" h="1946948">
                  <a:moveTo>
                    <a:pt x="0" y="0"/>
                  </a:moveTo>
                  <a:lnTo>
                    <a:pt x="1289199" y="0"/>
                  </a:lnTo>
                  <a:lnTo>
                    <a:pt x="1289199" y="1946948"/>
                  </a:lnTo>
                  <a:lnTo>
                    <a:pt x="0" y="1946948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89199" cy="1985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67677" y="1675478"/>
            <a:ext cx="4412236" cy="6936044"/>
            <a:chOff x="0" y="0"/>
            <a:chExt cx="683571" cy="10745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83571" cy="1074575"/>
            </a:xfrm>
            <a:custGeom>
              <a:avLst/>
              <a:gdLst/>
              <a:ahLst/>
              <a:cxnLst/>
              <a:rect l="l" t="t" r="r" b="b"/>
              <a:pathLst>
                <a:path w="683571" h="1074575">
                  <a:moveTo>
                    <a:pt x="0" y="0"/>
                  </a:moveTo>
                  <a:lnTo>
                    <a:pt x="683571" y="0"/>
                  </a:lnTo>
                  <a:lnTo>
                    <a:pt x="683571" y="1074575"/>
                  </a:lnTo>
                  <a:lnTo>
                    <a:pt x="0" y="1074575"/>
                  </a:lnTo>
                  <a:close/>
                </a:path>
              </a:pathLst>
            </a:custGeom>
            <a:blipFill>
              <a:blip r:embed="rId4"/>
              <a:stretch>
                <a:fillRect l="-75285" r="-83986" b="-10091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941839" y="1028700"/>
            <a:ext cx="2057426" cy="648089"/>
          </a:xfrm>
          <a:custGeom>
            <a:avLst/>
            <a:gdLst/>
            <a:ahLst/>
            <a:cxnLst/>
            <a:rect l="l" t="t" r="r" b="b"/>
            <a:pathLst>
              <a:path w="2057426" h="648089">
                <a:moveTo>
                  <a:pt x="0" y="0"/>
                </a:moveTo>
                <a:lnTo>
                  <a:pt x="2057426" y="0"/>
                </a:lnTo>
                <a:lnTo>
                  <a:pt x="2057426" y="648089"/>
                </a:lnTo>
                <a:lnTo>
                  <a:pt x="0" y="648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>
          <a:xfrm>
            <a:off x="1028700" y="8610211"/>
            <a:ext cx="2057426" cy="648089"/>
          </a:xfrm>
          <a:custGeom>
            <a:avLst/>
            <a:gdLst/>
            <a:ahLst/>
            <a:cxnLst/>
            <a:rect l="l" t="t" r="r" b="b"/>
            <a:pathLst>
              <a:path w="2057426" h="648089">
                <a:moveTo>
                  <a:pt x="0" y="0"/>
                </a:moveTo>
                <a:lnTo>
                  <a:pt x="2057426" y="0"/>
                </a:lnTo>
                <a:lnTo>
                  <a:pt x="2057426" y="648089"/>
                </a:lnTo>
                <a:lnTo>
                  <a:pt x="0" y="648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2" name="Freeform 12"/>
          <p:cNvSpPr/>
          <p:nvPr/>
        </p:nvSpPr>
        <p:spPr>
          <a:xfrm>
            <a:off x="4098438" y="4496722"/>
            <a:ext cx="4443087" cy="4437533"/>
          </a:xfrm>
          <a:custGeom>
            <a:avLst/>
            <a:gdLst/>
            <a:ahLst/>
            <a:cxnLst/>
            <a:rect l="l" t="t" r="r" b="b"/>
            <a:pathLst>
              <a:path w="4443087" h="4437533">
                <a:moveTo>
                  <a:pt x="0" y="0"/>
                </a:moveTo>
                <a:lnTo>
                  <a:pt x="4443087" y="0"/>
                </a:lnTo>
                <a:lnTo>
                  <a:pt x="4443087" y="4437533"/>
                </a:lnTo>
                <a:lnTo>
                  <a:pt x="0" y="4437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3" name="TextBox 13"/>
          <p:cNvSpPr txBox="1"/>
          <p:nvPr/>
        </p:nvSpPr>
        <p:spPr>
          <a:xfrm>
            <a:off x="4361946" y="5732040"/>
            <a:ext cx="3561261" cy="88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02/02/2026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86612" y="6709825"/>
            <a:ext cx="1417856" cy="7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8"/>
              </a:lnSpc>
            </a:pPr>
            <a:r>
              <a:rPr lang="en-US" sz="4998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hasta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14909" y="7354424"/>
            <a:ext cx="3561261" cy="88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06/02/2026</a:t>
            </a:r>
            <a:endParaRPr lang="es-MX" dirty="0"/>
          </a:p>
        </p:txBody>
      </p:sp>
      <p:sp>
        <p:nvSpPr>
          <p:cNvPr id="16" name="TextBox 16"/>
          <p:cNvSpPr txBox="1"/>
          <p:nvPr/>
        </p:nvSpPr>
        <p:spPr>
          <a:xfrm>
            <a:off x="8541525" y="3250693"/>
            <a:ext cx="2084051" cy="670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5228" b="1" dirty="0">
                <a:solidFill>
                  <a:srgbClr val="027361"/>
                </a:solidFill>
                <a:latin typeface="TT Hoves Bold"/>
                <a:ea typeface="TT Hoves Bold"/>
                <a:cs typeface="TT Hoves Bold"/>
                <a:sym typeface="TT Hoves Bold"/>
              </a:rPr>
              <a:t>1.461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3931114"/>
            <a:ext cx="9505160" cy="0"/>
          </a:xfrm>
          <a:prstGeom prst="line">
            <a:avLst/>
          </a:prstGeom>
          <a:ln w="114300" cap="flat">
            <a:solidFill>
              <a:srgbClr val="1E3E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1028700" y="2479601"/>
            <a:ext cx="10812915" cy="127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 b="1">
                <a:solidFill>
                  <a:srgbClr val="D83A00"/>
                </a:solidFill>
                <a:latin typeface="Oswald Bold"/>
                <a:ea typeface="Oswald Bold"/>
                <a:cs typeface="Oswald Bold"/>
                <a:sym typeface="Oswald Bold"/>
              </a:rPr>
              <a:t>COEVALUACIÓN</a:t>
            </a:r>
          </a:p>
        </p:txBody>
      </p:sp>
      <p:sp>
        <p:nvSpPr>
          <p:cNvPr id="4" name="Freeform 4"/>
          <p:cNvSpPr/>
          <p:nvPr/>
        </p:nvSpPr>
        <p:spPr>
          <a:xfrm rot="5400000" flipV="1">
            <a:off x="11826331" y="514350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0" y="6817419"/>
                </a:moveTo>
                <a:lnTo>
                  <a:pt x="6817420" y="6817419"/>
                </a:lnTo>
                <a:lnTo>
                  <a:pt x="6817420" y="0"/>
                </a:lnTo>
                <a:lnTo>
                  <a:pt x="0" y="0"/>
                </a:lnTo>
                <a:lnTo>
                  <a:pt x="0" y="68174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5" name="Group 5"/>
          <p:cNvGrpSpPr/>
          <p:nvPr/>
        </p:nvGrpSpPr>
        <p:grpSpPr>
          <a:xfrm>
            <a:off x="11826331" y="1447342"/>
            <a:ext cx="4894927" cy="7392317"/>
            <a:chOff x="0" y="0"/>
            <a:chExt cx="1289199" cy="19469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89199" cy="1946948"/>
            </a:xfrm>
            <a:custGeom>
              <a:avLst/>
              <a:gdLst/>
              <a:ahLst/>
              <a:cxnLst/>
              <a:rect l="l" t="t" r="r" b="b"/>
              <a:pathLst>
                <a:path w="1289199" h="1946948">
                  <a:moveTo>
                    <a:pt x="0" y="0"/>
                  </a:moveTo>
                  <a:lnTo>
                    <a:pt x="1289199" y="0"/>
                  </a:lnTo>
                  <a:lnTo>
                    <a:pt x="1289199" y="1946948"/>
                  </a:lnTo>
                  <a:lnTo>
                    <a:pt x="0" y="1946948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89199" cy="1985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67677" y="1675478"/>
            <a:ext cx="4412236" cy="6936044"/>
            <a:chOff x="0" y="0"/>
            <a:chExt cx="683571" cy="10745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83571" cy="1074575"/>
            </a:xfrm>
            <a:custGeom>
              <a:avLst/>
              <a:gdLst/>
              <a:ahLst/>
              <a:cxnLst/>
              <a:rect l="l" t="t" r="r" b="b"/>
              <a:pathLst>
                <a:path w="683571" h="1074575">
                  <a:moveTo>
                    <a:pt x="0" y="0"/>
                  </a:moveTo>
                  <a:lnTo>
                    <a:pt x="683571" y="0"/>
                  </a:lnTo>
                  <a:lnTo>
                    <a:pt x="683571" y="1074575"/>
                  </a:lnTo>
                  <a:lnTo>
                    <a:pt x="0" y="1074575"/>
                  </a:lnTo>
                  <a:close/>
                </a:path>
              </a:pathLst>
            </a:custGeom>
            <a:blipFill>
              <a:blip r:embed="rId4"/>
              <a:stretch>
                <a:fillRect l="-75285" r="-83986" b="-10091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941839" y="1028700"/>
            <a:ext cx="2057426" cy="648089"/>
          </a:xfrm>
          <a:custGeom>
            <a:avLst/>
            <a:gdLst/>
            <a:ahLst/>
            <a:cxnLst/>
            <a:rect l="l" t="t" r="r" b="b"/>
            <a:pathLst>
              <a:path w="2057426" h="648089">
                <a:moveTo>
                  <a:pt x="0" y="0"/>
                </a:moveTo>
                <a:lnTo>
                  <a:pt x="2057426" y="0"/>
                </a:lnTo>
                <a:lnTo>
                  <a:pt x="2057426" y="648089"/>
                </a:lnTo>
                <a:lnTo>
                  <a:pt x="0" y="648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>
          <a:xfrm>
            <a:off x="1028700" y="8610211"/>
            <a:ext cx="2057426" cy="648089"/>
          </a:xfrm>
          <a:custGeom>
            <a:avLst/>
            <a:gdLst/>
            <a:ahLst/>
            <a:cxnLst/>
            <a:rect l="l" t="t" r="r" b="b"/>
            <a:pathLst>
              <a:path w="2057426" h="648089">
                <a:moveTo>
                  <a:pt x="0" y="0"/>
                </a:moveTo>
                <a:lnTo>
                  <a:pt x="2057426" y="0"/>
                </a:lnTo>
                <a:lnTo>
                  <a:pt x="2057426" y="648089"/>
                </a:lnTo>
                <a:lnTo>
                  <a:pt x="0" y="648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2" name="Freeform 12"/>
          <p:cNvSpPr/>
          <p:nvPr/>
        </p:nvSpPr>
        <p:spPr>
          <a:xfrm>
            <a:off x="4098438" y="4496722"/>
            <a:ext cx="4443087" cy="4437533"/>
          </a:xfrm>
          <a:custGeom>
            <a:avLst/>
            <a:gdLst/>
            <a:ahLst/>
            <a:cxnLst/>
            <a:rect l="l" t="t" r="r" b="b"/>
            <a:pathLst>
              <a:path w="4443087" h="4437533">
                <a:moveTo>
                  <a:pt x="0" y="0"/>
                </a:moveTo>
                <a:lnTo>
                  <a:pt x="4443087" y="0"/>
                </a:lnTo>
                <a:lnTo>
                  <a:pt x="4443087" y="4437533"/>
                </a:lnTo>
                <a:lnTo>
                  <a:pt x="0" y="4437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3" name="TextBox 13"/>
          <p:cNvSpPr txBox="1"/>
          <p:nvPr/>
        </p:nvSpPr>
        <p:spPr>
          <a:xfrm>
            <a:off x="4361946" y="5732040"/>
            <a:ext cx="3561261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02/02/2026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86612" y="6709825"/>
            <a:ext cx="1417856" cy="7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8"/>
              </a:lnSpc>
            </a:pPr>
            <a:r>
              <a:rPr lang="en-US" sz="4998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hasta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14909" y="7354424"/>
            <a:ext cx="3561261" cy="88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13/02/2026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40462" y="2789650"/>
            <a:ext cx="4607075" cy="827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2"/>
              </a:lnSpc>
            </a:pPr>
            <a:r>
              <a:rPr lang="en-US" sz="2947">
                <a:solidFill>
                  <a:srgbClr val="112A5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Directivo</a:t>
            </a:r>
          </a:p>
          <a:p>
            <a:pPr algn="ctr">
              <a:lnSpc>
                <a:spcPts val="3242"/>
              </a:lnSpc>
              <a:spcBef>
                <a:spcPct val="0"/>
              </a:spcBef>
            </a:pPr>
            <a:r>
              <a:rPr lang="en-US" sz="2947">
                <a:solidFill>
                  <a:srgbClr val="112A5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Pares Académicos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13398225" y="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6817419" y="6817419"/>
                </a:moveTo>
                <a:lnTo>
                  <a:pt x="0" y="6817419"/>
                </a:lnTo>
                <a:lnTo>
                  <a:pt x="0" y="0"/>
                </a:lnTo>
                <a:lnTo>
                  <a:pt x="6817419" y="0"/>
                </a:lnTo>
                <a:lnTo>
                  <a:pt x="6817419" y="68174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2651104" y="0"/>
            <a:ext cx="10747121" cy="10287000"/>
            <a:chOff x="0" y="0"/>
            <a:chExt cx="14329495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29495" cy="13716000"/>
            </a:xfrm>
            <a:custGeom>
              <a:avLst/>
              <a:gdLst/>
              <a:ahLst/>
              <a:cxnLst/>
              <a:rect l="l" t="t" r="r" b="b"/>
              <a:pathLst>
                <a:path w="14329495" h="13716000">
                  <a:moveTo>
                    <a:pt x="0" y="0"/>
                  </a:moveTo>
                  <a:lnTo>
                    <a:pt x="14329495" y="0"/>
                  </a:lnTo>
                  <a:lnTo>
                    <a:pt x="14329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3620093" y="6397507"/>
              <a:ext cx="4199934" cy="485893"/>
              <a:chOff x="0" y="0"/>
              <a:chExt cx="829617" cy="9597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29617" cy="95979"/>
              </a:xfrm>
              <a:custGeom>
                <a:avLst/>
                <a:gdLst/>
                <a:ahLst/>
                <a:cxnLst/>
                <a:rect l="l" t="t" r="r" b="b"/>
                <a:pathLst>
                  <a:path w="829617" h="95979">
                    <a:moveTo>
                      <a:pt x="0" y="0"/>
                    </a:moveTo>
                    <a:lnTo>
                      <a:pt x="829617" y="0"/>
                    </a:lnTo>
                    <a:lnTo>
                      <a:pt x="829617" y="95979"/>
                    </a:lnTo>
                    <a:lnTo>
                      <a:pt x="0" y="95979"/>
                    </a:lnTo>
                    <a:close/>
                  </a:path>
                </a:pathLst>
              </a:custGeom>
              <a:solidFill>
                <a:srgbClr val="3C313A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29617" cy="1626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215"/>
                  </a:lnSpc>
                </a:pPr>
                <a:r>
                  <a:rPr lang="en-US" sz="1582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CEDEÑO LUNA RITHA</a:t>
                </a:r>
              </a:p>
            </p:txBody>
          </p:sp>
        </p:grpSp>
      </p:grpSp>
      <p:sp>
        <p:nvSpPr>
          <p:cNvPr id="8" name="Freeform 8"/>
          <p:cNvSpPr/>
          <p:nvPr/>
        </p:nvSpPr>
        <p:spPr>
          <a:xfrm rot="-5400000">
            <a:off x="-3438487" y="4073526"/>
            <a:ext cx="10011452" cy="2139948"/>
          </a:xfrm>
          <a:custGeom>
            <a:avLst/>
            <a:gdLst/>
            <a:ahLst/>
            <a:cxnLst/>
            <a:rect l="l" t="t" r="r" b="b"/>
            <a:pathLst>
              <a:path w="10011452" h="2139948">
                <a:moveTo>
                  <a:pt x="0" y="0"/>
                </a:moveTo>
                <a:lnTo>
                  <a:pt x="10011453" y="0"/>
                </a:lnTo>
                <a:lnTo>
                  <a:pt x="10011453" y="2139948"/>
                </a:lnTo>
                <a:lnTo>
                  <a:pt x="0" y="2139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TextBox 9"/>
          <p:cNvSpPr txBox="1"/>
          <p:nvPr/>
        </p:nvSpPr>
        <p:spPr>
          <a:xfrm>
            <a:off x="1257851" y="1808991"/>
            <a:ext cx="618778" cy="630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2"/>
              </a:lnSpc>
            </a:pPr>
            <a:r>
              <a:rPr lang="en-US" sz="6902" spc="-138">
                <a:solidFill>
                  <a:srgbClr val="004AAD"/>
                </a:solidFill>
                <a:latin typeface="Disket Mono"/>
                <a:ea typeface="Disket Mono"/>
                <a:cs typeface="Disket Mono"/>
                <a:sym typeface="Disket Mono"/>
              </a:rPr>
              <a:t>TUTORIAS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13398225" y="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6817419" y="6817419"/>
                </a:moveTo>
                <a:lnTo>
                  <a:pt x="0" y="6817419"/>
                </a:lnTo>
                <a:lnTo>
                  <a:pt x="0" y="0"/>
                </a:lnTo>
                <a:lnTo>
                  <a:pt x="6817419" y="0"/>
                </a:lnTo>
                <a:lnTo>
                  <a:pt x="6817419" y="68174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1028700" y="240405"/>
            <a:ext cx="5818460" cy="9806190"/>
          </a:xfrm>
          <a:custGeom>
            <a:avLst/>
            <a:gdLst/>
            <a:ahLst/>
            <a:cxnLst/>
            <a:rect l="l" t="t" r="r" b="b"/>
            <a:pathLst>
              <a:path w="5818460" h="9806190">
                <a:moveTo>
                  <a:pt x="0" y="0"/>
                </a:moveTo>
                <a:lnTo>
                  <a:pt x="5818460" y="0"/>
                </a:lnTo>
                <a:lnTo>
                  <a:pt x="5818460" y="9806190"/>
                </a:lnTo>
                <a:lnTo>
                  <a:pt x="0" y="9806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7497262" y="240405"/>
            <a:ext cx="5749739" cy="9806190"/>
          </a:xfrm>
          <a:custGeom>
            <a:avLst/>
            <a:gdLst/>
            <a:ahLst/>
            <a:cxnLst/>
            <a:rect l="l" t="t" r="r" b="b"/>
            <a:pathLst>
              <a:path w="5749739" h="9806190">
                <a:moveTo>
                  <a:pt x="0" y="0"/>
                </a:moveTo>
                <a:lnTo>
                  <a:pt x="5749739" y="0"/>
                </a:lnTo>
                <a:lnTo>
                  <a:pt x="5749739" y="9806190"/>
                </a:lnTo>
                <a:lnTo>
                  <a:pt x="0" y="9806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>
            <a:off x="7802062" y="2285141"/>
            <a:ext cx="3407776" cy="5811968"/>
          </a:xfrm>
          <a:custGeom>
            <a:avLst/>
            <a:gdLst/>
            <a:ahLst/>
            <a:cxnLst/>
            <a:rect l="l" t="t" r="r" b="b"/>
            <a:pathLst>
              <a:path w="3407776" h="5811968">
                <a:moveTo>
                  <a:pt x="0" y="0"/>
                </a:moveTo>
                <a:lnTo>
                  <a:pt x="3407776" y="0"/>
                </a:lnTo>
                <a:lnTo>
                  <a:pt x="3407776" y="5811968"/>
                </a:lnTo>
                <a:lnTo>
                  <a:pt x="0" y="5811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TextBox 6"/>
          <p:cNvSpPr txBox="1"/>
          <p:nvPr/>
        </p:nvSpPr>
        <p:spPr>
          <a:xfrm>
            <a:off x="257522" y="2298514"/>
            <a:ext cx="618778" cy="630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2"/>
              </a:lnSpc>
            </a:pPr>
            <a:r>
              <a:rPr lang="en-US" sz="6902" spc="-138">
                <a:solidFill>
                  <a:srgbClr val="004AAD"/>
                </a:solidFill>
                <a:latin typeface="Disket Mono"/>
                <a:ea typeface="Disket Mono"/>
                <a:cs typeface="Disket Mono"/>
                <a:sym typeface="Disket Mono"/>
              </a:rPr>
              <a:t>TUTORIAS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13398225" y="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6817419" y="6817419"/>
                </a:moveTo>
                <a:lnTo>
                  <a:pt x="0" y="6817419"/>
                </a:lnTo>
                <a:lnTo>
                  <a:pt x="0" y="0"/>
                </a:lnTo>
                <a:lnTo>
                  <a:pt x="6817419" y="0"/>
                </a:lnTo>
                <a:lnTo>
                  <a:pt x="6817419" y="68174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458089" y="210085"/>
            <a:ext cx="5496659" cy="9724858"/>
          </a:xfrm>
          <a:custGeom>
            <a:avLst/>
            <a:gdLst/>
            <a:ahLst/>
            <a:cxnLst/>
            <a:rect l="l" t="t" r="r" b="b"/>
            <a:pathLst>
              <a:path w="5496659" h="9724858">
                <a:moveTo>
                  <a:pt x="0" y="0"/>
                </a:moveTo>
                <a:lnTo>
                  <a:pt x="5496659" y="0"/>
                </a:lnTo>
                <a:lnTo>
                  <a:pt x="5496659" y="9724858"/>
                </a:lnTo>
                <a:lnTo>
                  <a:pt x="0" y="972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8265889" y="210085"/>
            <a:ext cx="5409452" cy="9632778"/>
          </a:xfrm>
          <a:custGeom>
            <a:avLst/>
            <a:gdLst/>
            <a:ahLst/>
            <a:cxnLst/>
            <a:rect l="l" t="t" r="r" b="b"/>
            <a:pathLst>
              <a:path w="5409452" h="9632778">
                <a:moveTo>
                  <a:pt x="0" y="0"/>
                </a:moveTo>
                <a:lnTo>
                  <a:pt x="5409452" y="0"/>
                </a:lnTo>
                <a:lnTo>
                  <a:pt x="5409452" y="9632778"/>
                </a:lnTo>
                <a:lnTo>
                  <a:pt x="0" y="9632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13398225" y="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6817419" y="6817419"/>
                </a:moveTo>
                <a:lnTo>
                  <a:pt x="0" y="6817419"/>
                </a:lnTo>
                <a:lnTo>
                  <a:pt x="0" y="0"/>
                </a:lnTo>
                <a:lnTo>
                  <a:pt x="6817419" y="0"/>
                </a:lnTo>
                <a:lnTo>
                  <a:pt x="6817419" y="68174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2284597" y="2775036"/>
            <a:ext cx="11113628" cy="7083850"/>
            <a:chOff x="0" y="0"/>
            <a:chExt cx="14818171" cy="94451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17595" cy="9445133"/>
            </a:xfrm>
            <a:custGeom>
              <a:avLst/>
              <a:gdLst/>
              <a:ahLst/>
              <a:cxnLst/>
              <a:rect l="l" t="t" r="r" b="b"/>
              <a:pathLst>
                <a:path w="13917595" h="9445133">
                  <a:moveTo>
                    <a:pt x="0" y="0"/>
                  </a:moveTo>
                  <a:lnTo>
                    <a:pt x="13917595" y="0"/>
                  </a:lnTo>
                  <a:lnTo>
                    <a:pt x="13917595" y="9445133"/>
                  </a:lnTo>
                  <a:lnTo>
                    <a:pt x="0" y="9445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Freeform 5"/>
            <p:cNvSpPr/>
            <p:nvPr/>
          </p:nvSpPr>
          <p:spPr>
            <a:xfrm>
              <a:off x="2810946" y="845923"/>
              <a:ext cx="836496" cy="993677"/>
            </a:xfrm>
            <a:custGeom>
              <a:avLst/>
              <a:gdLst/>
              <a:ahLst/>
              <a:cxnLst/>
              <a:rect l="l" t="t" r="r" b="b"/>
              <a:pathLst>
                <a:path w="836496" h="993677">
                  <a:moveTo>
                    <a:pt x="0" y="0"/>
                  </a:moveTo>
                  <a:lnTo>
                    <a:pt x="836495" y="0"/>
                  </a:lnTo>
                  <a:lnTo>
                    <a:pt x="836495" y="993677"/>
                  </a:lnTo>
                  <a:lnTo>
                    <a:pt x="0" y="993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Freeform 6"/>
            <p:cNvSpPr/>
            <p:nvPr/>
          </p:nvSpPr>
          <p:spPr>
            <a:xfrm>
              <a:off x="4375048" y="2894148"/>
              <a:ext cx="923330" cy="1370434"/>
            </a:xfrm>
            <a:custGeom>
              <a:avLst/>
              <a:gdLst/>
              <a:ahLst/>
              <a:cxnLst/>
              <a:rect l="l" t="t" r="r" b="b"/>
              <a:pathLst>
                <a:path w="923330" h="1370434">
                  <a:moveTo>
                    <a:pt x="0" y="0"/>
                  </a:moveTo>
                  <a:lnTo>
                    <a:pt x="923330" y="0"/>
                  </a:lnTo>
                  <a:lnTo>
                    <a:pt x="923330" y="1370434"/>
                  </a:lnTo>
                  <a:lnTo>
                    <a:pt x="0" y="1370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sp>
          <p:nvSpPr>
            <p:cNvPr id="7" name="Freeform 7"/>
            <p:cNvSpPr/>
            <p:nvPr/>
          </p:nvSpPr>
          <p:spPr>
            <a:xfrm>
              <a:off x="4211889" y="5733596"/>
              <a:ext cx="1086489" cy="1091949"/>
            </a:xfrm>
            <a:custGeom>
              <a:avLst/>
              <a:gdLst/>
              <a:ahLst/>
              <a:cxnLst/>
              <a:rect l="l" t="t" r="r" b="b"/>
              <a:pathLst>
                <a:path w="1086489" h="1091949">
                  <a:moveTo>
                    <a:pt x="0" y="0"/>
                  </a:moveTo>
                  <a:lnTo>
                    <a:pt x="1086489" y="0"/>
                  </a:lnTo>
                  <a:lnTo>
                    <a:pt x="1086489" y="1091949"/>
                  </a:lnTo>
                  <a:lnTo>
                    <a:pt x="0" y="1091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sp>
          <p:nvSpPr>
            <p:cNvPr id="8" name="Freeform 8"/>
            <p:cNvSpPr/>
            <p:nvPr/>
          </p:nvSpPr>
          <p:spPr>
            <a:xfrm>
              <a:off x="2810946" y="7177588"/>
              <a:ext cx="967651" cy="1014575"/>
            </a:xfrm>
            <a:custGeom>
              <a:avLst/>
              <a:gdLst/>
              <a:ahLst/>
              <a:cxnLst/>
              <a:rect l="l" t="t" r="r" b="b"/>
              <a:pathLst>
                <a:path w="967651" h="1014575">
                  <a:moveTo>
                    <a:pt x="0" y="0"/>
                  </a:moveTo>
                  <a:lnTo>
                    <a:pt x="967651" y="0"/>
                  </a:lnTo>
                  <a:lnTo>
                    <a:pt x="967651" y="1014575"/>
                  </a:lnTo>
                  <a:lnTo>
                    <a:pt x="0" y="1014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965242" y="32623"/>
              <a:ext cx="4474355" cy="813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4"/>
                </a:lnSpc>
              </a:pPr>
              <a:r>
                <a:rPr lang="en-US" sz="3396">
                  <a:solidFill>
                    <a:srgbClr val="E61358"/>
                  </a:solidFill>
                  <a:latin typeface="Arial"/>
                  <a:ea typeface="Arial"/>
                  <a:cs typeface="Arial"/>
                  <a:sym typeface="Arial"/>
                </a:rPr>
                <a:t>Heteroevaluación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984519" y="3060737"/>
              <a:ext cx="3892243" cy="814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06"/>
                </a:lnSpc>
              </a:pPr>
              <a:r>
                <a:rPr lang="en-US" sz="3361">
                  <a:solidFill>
                    <a:srgbClr val="ED7D1F"/>
                  </a:solidFill>
                  <a:latin typeface="Arial"/>
                  <a:ea typeface="Arial"/>
                  <a:cs typeface="Arial"/>
                  <a:sym typeface="Arial"/>
                </a:rPr>
                <a:t>Autoevaluación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989614" y="5554169"/>
              <a:ext cx="3839761" cy="814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25"/>
                </a:lnSpc>
              </a:pPr>
              <a:r>
                <a:rPr lang="en-US" sz="3375" spc="185">
                  <a:solidFill>
                    <a:srgbClr val="A7CC3F"/>
                  </a:solidFill>
                  <a:latin typeface="Arial"/>
                  <a:ea typeface="Arial"/>
                  <a:cs typeface="Arial"/>
                  <a:sym typeface="Arial"/>
                </a:rPr>
                <a:t>Coevaluación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43186" y="5633942"/>
              <a:ext cx="1344878" cy="1083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25"/>
                </a:lnSpc>
              </a:pPr>
              <a:r>
                <a:rPr lang="en-US" sz="4875">
                  <a:solidFill>
                    <a:srgbClr val="A7CC3F"/>
                  </a:solidFill>
                  <a:latin typeface="Barlow Condensed Bold"/>
                  <a:ea typeface="Barlow Condensed Bold"/>
                  <a:cs typeface="Barlow Condensed Bold"/>
                  <a:sym typeface="Barlow Condensed Bold"/>
                </a:rPr>
                <a:t>65%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989614" y="6094881"/>
              <a:ext cx="4828556" cy="814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7"/>
                </a:lnSpc>
              </a:pPr>
              <a:r>
                <a:rPr lang="en-US" sz="3369" spc="26">
                  <a:solidFill>
                    <a:srgbClr val="A7CC3F"/>
                  </a:solidFill>
                  <a:latin typeface="Arial"/>
                  <a:ea typeface="Arial"/>
                  <a:cs typeface="Arial"/>
                  <a:sym typeface="Arial"/>
                </a:rPr>
                <a:t>Pares Académicos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907138" y="8150135"/>
              <a:ext cx="4164954" cy="1294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5"/>
                </a:lnSpc>
              </a:pPr>
              <a:r>
                <a:rPr lang="en-US" sz="3456">
                  <a:solidFill>
                    <a:srgbClr val="0097B2"/>
                  </a:solidFill>
                  <a:latin typeface="Arial"/>
                  <a:ea typeface="Arial"/>
                  <a:cs typeface="Arial"/>
                  <a:sym typeface="Arial"/>
                </a:rPr>
                <a:t>Coevaluación</a:t>
              </a:r>
            </a:p>
            <a:p>
              <a:pPr algn="ctr">
                <a:lnSpc>
                  <a:spcPts val="3525"/>
                </a:lnSpc>
              </a:pPr>
              <a:r>
                <a:rPr lang="en-US" sz="3456">
                  <a:solidFill>
                    <a:srgbClr val="0097B2"/>
                  </a:solidFill>
                  <a:latin typeface="Arial"/>
                  <a:ea typeface="Arial"/>
                  <a:cs typeface="Arial"/>
                  <a:sym typeface="Arial"/>
                </a:rPr>
                <a:t>Directivo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49354" y="2789373"/>
              <a:ext cx="1332542" cy="1083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25"/>
                </a:lnSpc>
              </a:pPr>
              <a:r>
                <a:rPr lang="en-US" sz="4875">
                  <a:solidFill>
                    <a:srgbClr val="ED7D1F"/>
                  </a:solidFill>
                  <a:latin typeface="Barlow Condensed Bold"/>
                  <a:ea typeface="Barlow Condensed Bold"/>
                  <a:cs typeface="Barlow Condensed Bold"/>
                  <a:sym typeface="Barlow Condensed Bold"/>
                </a:rPr>
                <a:t>70%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610405" y="-104775"/>
              <a:ext cx="1365578" cy="1083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25"/>
                </a:lnSpc>
              </a:pPr>
              <a:r>
                <a:rPr lang="en-US" sz="4875">
                  <a:solidFill>
                    <a:srgbClr val="E61358"/>
                  </a:solidFill>
                  <a:latin typeface="Barlow Condensed Bold"/>
                  <a:ea typeface="Barlow Condensed Bold"/>
                  <a:cs typeface="Barlow Condensed Bold"/>
                  <a:sym typeface="Barlow Condensed Bold"/>
                </a:rPr>
                <a:t>94%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610824" y="7943282"/>
              <a:ext cx="1344042" cy="1083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25"/>
                </a:lnSpc>
              </a:pPr>
              <a:r>
                <a:rPr lang="en-US" sz="4875">
                  <a:solidFill>
                    <a:srgbClr val="0097B2"/>
                  </a:solidFill>
                  <a:latin typeface="Barlow Condensed Bold"/>
                  <a:ea typeface="Barlow Condensed Bold"/>
                  <a:cs typeface="Barlow Condensed Bold"/>
                  <a:sym typeface="Barlow Condensed Bold"/>
                </a:rPr>
                <a:t>55%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251136" y="509253"/>
            <a:ext cx="9130055" cy="87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5"/>
              </a:lnSpc>
            </a:pPr>
            <a:r>
              <a:rPr lang="en-US" sz="7619">
                <a:solidFill>
                  <a:srgbClr val="1E3E70"/>
                </a:solidFill>
                <a:latin typeface="Monument Bold"/>
                <a:ea typeface="Monument Bold"/>
                <a:cs typeface="Monument Bold"/>
                <a:sym typeface="Monument Bold"/>
              </a:rPr>
              <a:t>ESTADÍSTICA</a:t>
            </a:r>
          </a:p>
        </p:txBody>
      </p:sp>
      <p:sp>
        <p:nvSpPr>
          <p:cNvPr id="19" name="Freeform 19"/>
          <p:cNvSpPr/>
          <p:nvPr/>
        </p:nvSpPr>
        <p:spPr>
          <a:xfrm>
            <a:off x="-483541" y="-427377"/>
            <a:ext cx="14982049" cy="3202413"/>
          </a:xfrm>
          <a:custGeom>
            <a:avLst/>
            <a:gdLst/>
            <a:ahLst/>
            <a:cxnLst/>
            <a:rect l="l" t="t" r="r" b="b"/>
            <a:pathLst>
              <a:path w="14982049" h="3202413">
                <a:moveTo>
                  <a:pt x="0" y="0"/>
                </a:moveTo>
                <a:lnTo>
                  <a:pt x="14982049" y="0"/>
                </a:lnTo>
                <a:lnTo>
                  <a:pt x="14982049" y="3202413"/>
                </a:lnTo>
                <a:lnTo>
                  <a:pt x="0" y="32024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34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672568"/>
            <a:ext cx="9258300" cy="9258300"/>
          </a:xfrm>
          <a:custGeom>
            <a:avLst/>
            <a:gdLst/>
            <a:ahLst/>
            <a:cxnLst/>
            <a:rect l="l" t="t" r="r" b="b"/>
            <a:pathLst>
              <a:path w="9258300" h="9258300">
                <a:moveTo>
                  <a:pt x="0" y="0"/>
                </a:moveTo>
                <a:lnTo>
                  <a:pt x="9258300" y="0"/>
                </a:lnTo>
                <a:lnTo>
                  <a:pt x="92583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10604732" y="1028700"/>
            <a:ext cx="6654568" cy="8229600"/>
            <a:chOff x="0" y="0"/>
            <a:chExt cx="175264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2643" cy="2167467"/>
            </a:xfrm>
            <a:custGeom>
              <a:avLst/>
              <a:gdLst/>
              <a:ahLst/>
              <a:cxnLst/>
              <a:rect l="l" t="t" r="r" b="b"/>
              <a:pathLst>
                <a:path w="1752643" h="2167467">
                  <a:moveTo>
                    <a:pt x="0" y="0"/>
                  </a:moveTo>
                  <a:lnTo>
                    <a:pt x="1752643" y="0"/>
                  </a:lnTo>
                  <a:lnTo>
                    <a:pt x="175264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5264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78129" y="1323921"/>
            <a:ext cx="6107773" cy="7639157"/>
            <a:chOff x="0" y="0"/>
            <a:chExt cx="946254" cy="11835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6254" cy="1183505"/>
            </a:xfrm>
            <a:custGeom>
              <a:avLst/>
              <a:gdLst/>
              <a:ahLst/>
              <a:cxnLst/>
              <a:rect l="l" t="t" r="r" b="b"/>
              <a:pathLst>
                <a:path w="946254" h="1183505">
                  <a:moveTo>
                    <a:pt x="0" y="0"/>
                  </a:moveTo>
                  <a:lnTo>
                    <a:pt x="946254" y="0"/>
                  </a:lnTo>
                  <a:lnTo>
                    <a:pt x="946254" y="1183505"/>
                  </a:lnTo>
                  <a:lnTo>
                    <a:pt x="0" y="1183505"/>
                  </a:lnTo>
                  <a:close/>
                </a:path>
              </a:pathLst>
            </a:custGeom>
            <a:blipFill>
              <a:blip r:embed="rId4"/>
              <a:stretch>
                <a:fillRect l="-43804" r="-43804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1028700" y="4218002"/>
            <a:ext cx="5836533" cy="0"/>
          </a:xfrm>
          <a:prstGeom prst="line">
            <a:avLst/>
          </a:prstGeom>
          <a:ln w="114300" cap="flat">
            <a:solidFill>
              <a:srgbClr val="1E3E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9" name="Freeform 9"/>
          <p:cNvSpPr/>
          <p:nvPr/>
        </p:nvSpPr>
        <p:spPr>
          <a:xfrm>
            <a:off x="1028700" y="1028700"/>
            <a:ext cx="2057426" cy="648089"/>
          </a:xfrm>
          <a:custGeom>
            <a:avLst/>
            <a:gdLst/>
            <a:ahLst/>
            <a:cxnLst/>
            <a:rect l="l" t="t" r="r" b="b"/>
            <a:pathLst>
              <a:path w="2057426" h="648089">
                <a:moveTo>
                  <a:pt x="0" y="0"/>
                </a:moveTo>
                <a:lnTo>
                  <a:pt x="2057426" y="0"/>
                </a:lnTo>
                <a:lnTo>
                  <a:pt x="2057426" y="648089"/>
                </a:lnTo>
                <a:lnTo>
                  <a:pt x="0" y="648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0" name="Freeform 10"/>
          <p:cNvSpPr/>
          <p:nvPr/>
        </p:nvSpPr>
        <p:spPr>
          <a:xfrm>
            <a:off x="7086574" y="8610211"/>
            <a:ext cx="2057426" cy="648089"/>
          </a:xfrm>
          <a:custGeom>
            <a:avLst/>
            <a:gdLst/>
            <a:ahLst/>
            <a:cxnLst/>
            <a:rect l="l" t="t" r="r" b="b"/>
            <a:pathLst>
              <a:path w="2057426" h="648089">
                <a:moveTo>
                  <a:pt x="0" y="0"/>
                </a:moveTo>
                <a:lnTo>
                  <a:pt x="2057426" y="0"/>
                </a:lnTo>
                <a:lnTo>
                  <a:pt x="2057426" y="648089"/>
                </a:lnTo>
                <a:lnTo>
                  <a:pt x="0" y="648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11" name="Group 11"/>
          <p:cNvGrpSpPr/>
          <p:nvPr/>
        </p:nvGrpSpPr>
        <p:grpSpPr>
          <a:xfrm>
            <a:off x="884539" y="4472850"/>
            <a:ext cx="5696808" cy="1341338"/>
            <a:chOff x="-138314" y="-77786"/>
            <a:chExt cx="1500394" cy="3532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2080" cy="210400"/>
            </a:xfrm>
            <a:custGeom>
              <a:avLst/>
              <a:gdLst/>
              <a:ahLst/>
              <a:cxnLst/>
              <a:rect l="l" t="t" r="r" b="b"/>
              <a:pathLst>
                <a:path w="1362080" h="210400">
                  <a:moveTo>
                    <a:pt x="0" y="0"/>
                  </a:moveTo>
                  <a:lnTo>
                    <a:pt x="1362080" y="0"/>
                  </a:lnTo>
                  <a:lnTo>
                    <a:pt x="1362080" y="210400"/>
                  </a:lnTo>
                  <a:lnTo>
                    <a:pt x="0" y="21040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138314" y="-77786"/>
              <a:ext cx="1362080" cy="35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55"/>
                </a:lnSpc>
              </a:pPr>
              <a:r>
                <a:rPr lang="en-US" sz="3682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DOCENCIA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05643" y="5568245"/>
            <a:ext cx="5175708" cy="1341338"/>
            <a:chOff x="-2712" y="-83210"/>
            <a:chExt cx="1363149" cy="3532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60437" cy="210400"/>
            </a:xfrm>
            <a:custGeom>
              <a:avLst/>
              <a:gdLst/>
              <a:ahLst/>
              <a:cxnLst/>
              <a:rect l="l" t="t" r="r" b="b"/>
              <a:pathLst>
                <a:path w="1360437" h="210400">
                  <a:moveTo>
                    <a:pt x="0" y="0"/>
                  </a:moveTo>
                  <a:lnTo>
                    <a:pt x="1360437" y="0"/>
                  </a:lnTo>
                  <a:lnTo>
                    <a:pt x="1360437" y="210400"/>
                  </a:lnTo>
                  <a:lnTo>
                    <a:pt x="0" y="21040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2712" y="-83210"/>
              <a:ext cx="1360436" cy="35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55"/>
                </a:lnSpc>
              </a:pPr>
              <a:r>
                <a:rPr lang="en-US" sz="3682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INVESTIGACIÓN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06625" y="6671135"/>
            <a:ext cx="5174722" cy="1341338"/>
            <a:chOff x="-10848" y="-85922"/>
            <a:chExt cx="1362890" cy="3532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52042" cy="210400"/>
            </a:xfrm>
            <a:custGeom>
              <a:avLst/>
              <a:gdLst/>
              <a:ahLst/>
              <a:cxnLst/>
              <a:rect l="l" t="t" r="r" b="b"/>
              <a:pathLst>
                <a:path w="1352042" h="210400">
                  <a:moveTo>
                    <a:pt x="0" y="0"/>
                  </a:moveTo>
                  <a:lnTo>
                    <a:pt x="1352042" y="0"/>
                  </a:lnTo>
                  <a:lnTo>
                    <a:pt x="1352042" y="210400"/>
                  </a:lnTo>
                  <a:lnTo>
                    <a:pt x="0" y="21040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10848" y="-85922"/>
              <a:ext cx="1352042" cy="35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55"/>
                </a:lnSpc>
              </a:pPr>
              <a:r>
                <a:rPr lang="en-US" sz="3682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VINCULACIÓN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06625" y="7835810"/>
            <a:ext cx="5212835" cy="1341338"/>
            <a:chOff x="-10848" y="-72361"/>
            <a:chExt cx="1372928" cy="3532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62080" cy="210400"/>
            </a:xfrm>
            <a:custGeom>
              <a:avLst/>
              <a:gdLst/>
              <a:ahLst/>
              <a:cxnLst/>
              <a:rect l="l" t="t" r="r" b="b"/>
              <a:pathLst>
                <a:path w="1362080" h="210400">
                  <a:moveTo>
                    <a:pt x="0" y="0"/>
                  </a:moveTo>
                  <a:lnTo>
                    <a:pt x="1362080" y="0"/>
                  </a:lnTo>
                  <a:lnTo>
                    <a:pt x="1362080" y="210400"/>
                  </a:lnTo>
                  <a:lnTo>
                    <a:pt x="0" y="210400"/>
                  </a:lnTo>
                  <a:close/>
                </a:path>
              </a:pathLst>
            </a:custGeom>
            <a:solidFill>
              <a:srgbClr val="1E3E70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-10848" y="-72361"/>
              <a:ext cx="1362080" cy="35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55"/>
                </a:lnSpc>
              </a:pPr>
              <a:r>
                <a:rPr lang="en-US" sz="3682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GESTIÓN EDUCATIVA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45156" y="4689596"/>
            <a:ext cx="859769" cy="877459"/>
          </a:xfrm>
          <a:custGeom>
            <a:avLst/>
            <a:gdLst/>
            <a:ahLst/>
            <a:cxnLst/>
            <a:rect l="l" t="t" r="r" b="b"/>
            <a:pathLst>
              <a:path w="859769" h="877459">
                <a:moveTo>
                  <a:pt x="0" y="0"/>
                </a:moveTo>
                <a:lnTo>
                  <a:pt x="859769" y="0"/>
                </a:lnTo>
                <a:lnTo>
                  <a:pt x="859769" y="877459"/>
                </a:lnTo>
                <a:lnTo>
                  <a:pt x="0" y="8774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4" name="Freeform 24"/>
          <p:cNvSpPr/>
          <p:nvPr/>
        </p:nvSpPr>
        <p:spPr>
          <a:xfrm>
            <a:off x="445156" y="5777232"/>
            <a:ext cx="887550" cy="905812"/>
          </a:xfrm>
          <a:custGeom>
            <a:avLst/>
            <a:gdLst/>
            <a:ahLst/>
            <a:cxnLst/>
            <a:rect l="l" t="t" r="r" b="b"/>
            <a:pathLst>
              <a:path w="887550" h="905812">
                <a:moveTo>
                  <a:pt x="0" y="0"/>
                </a:moveTo>
                <a:lnTo>
                  <a:pt x="887550" y="0"/>
                </a:lnTo>
                <a:lnTo>
                  <a:pt x="887550" y="905812"/>
                </a:lnTo>
                <a:lnTo>
                  <a:pt x="0" y="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5" name="Freeform 25"/>
          <p:cNvSpPr/>
          <p:nvPr/>
        </p:nvSpPr>
        <p:spPr>
          <a:xfrm>
            <a:off x="445156" y="6892594"/>
            <a:ext cx="859769" cy="877459"/>
          </a:xfrm>
          <a:custGeom>
            <a:avLst/>
            <a:gdLst/>
            <a:ahLst/>
            <a:cxnLst/>
            <a:rect l="l" t="t" r="r" b="b"/>
            <a:pathLst>
              <a:path w="859769" h="877459">
                <a:moveTo>
                  <a:pt x="0" y="0"/>
                </a:moveTo>
                <a:lnTo>
                  <a:pt x="859769" y="0"/>
                </a:lnTo>
                <a:lnTo>
                  <a:pt x="859769" y="877459"/>
                </a:lnTo>
                <a:lnTo>
                  <a:pt x="0" y="8774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6" name="Freeform 26"/>
          <p:cNvSpPr/>
          <p:nvPr/>
        </p:nvSpPr>
        <p:spPr>
          <a:xfrm>
            <a:off x="445142" y="8008178"/>
            <a:ext cx="859783" cy="877474"/>
          </a:xfrm>
          <a:custGeom>
            <a:avLst/>
            <a:gdLst/>
            <a:ahLst/>
            <a:cxnLst/>
            <a:rect l="l" t="t" r="r" b="b"/>
            <a:pathLst>
              <a:path w="859783" h="877474">
                <a:moveTo>
                  <a:pt x="0" y="0"/>
                </a:moveTo>
                <a:lnTo>
                  <a:pt x="859783" y="0"/>
                </a:lnTo>
                <a:lnTo>
                  <a:pt x="859783" y="877475"/>
                </a:lnTo>
                <a:lnTo>
                  <a:pt x="0" y="877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7" name="TextBox 27"/>
          <p:cNvSpPr txBox="1"/>
          <p:nvPr/>
        </p:nvSpPr>
        <p:spPr>
          <a:xfrm>
            <a:off x="1028700" y="2766489"/>
            <a:ext cx="6515126" cy="127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 b="1">
                <a:solidFill>
                  <a:srgbClr val="D83A00"/>
                </a:solidFill>
                <a:latin typeface="Oswald Bold"/>
                <a:ea typeface="Oswald Bold"/>
                <a:cs typeface="Oswald Bold"/>
                <a:sym typeface="Oswald Bold"/>
              </a:rPr>
              <a:t>ACTIVIDADES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5316" y="1540616"/>
            <a:ext cx="17441095" cy="7717684"/>
          </a:xfrm>
          <a:custGeom>
            <a:avLst/>
            <a:gdLst/>
            <a:ahLst/>
            <a:cxnLst/>
            <a:rect l="l" t="t" r="r" b="b"/>
            <a:pathLst>
              <a:path w="17441095" h="7717684">
                <a:moveTo>
                  <a:pt x="0" y="0"/>
                </a:moveTo>
                <a:lnTo>
                  <a:pt x="17441095" y="0"/>
                </a:lnTo>
                <a:lnTo>
                  <a:pt x="17441095" y="7717684"/>
                </a:lnTo>
                <a:lnTo>
                  <a:pt x="0" y="7717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13398225" y="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6817419" y="6817419"/>
                </a:moveTo>
                <a:lnTo>
                  <a:pt x="0" y="6817419"/>
                </a:lnTo>
                <a:lnTo>
                  <a:pt x="0" y="0"/>
                </a:lnTo>
                <a:lnTo>
                  <a:pt x="6817419" y="0"/>
                </a:lnTo>
                <a:lnTo>
                  <a:pt x="6817419" y="68174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TextBox 4"/>
          <p:cNvSpPr txBox="1"/>
          <p:nvPr/>
        </p:nvSpPr>
        <p:spPr>
          <a:xfrm>
            <a:off x="-427836" y="331709"/>
            <a:ext cx="9130055" cy="56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5"/>
              </a:lnSpc>
            </a:pPr>
            <a:r>
              <a:rPr lang="en-US" sz="5019">
                <a:solidFill>
                  <a:srgbClr val="1E3E70"/>
                </a:solidFill>
                <a:latin typeface="Monument Bold"/>
                <a:ea typeface="Monument Bold"/>
                <a:cs typeface="Monument Bold"/>
                <a:sym typeface="Monument Bold"/>
              </a:rPr>
              <a:t>APLICATIVO PARA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96924" y="971275"/>
            <a:ext cx="9130055" cy="56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5"/>
              </a:lnSpc>
            </a:pPr>
            <a:r>
              <a:rPr lang="en-US" sz="5019">
                <a:solidFill>
                  <a:srgbClr val="E61F27"/>
                </a:solidFill>
                <a:latin typeface="Monument Bold"/>
                <a:ea typeface="Monument Bold"/>
                <a:cs typeface="Monument Bold"/>
                <a:sym typeface="Monument Bold"/>
              </a:rPr>
              <a:t>MONITOREO EIDPA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180" y="9462633"/>
            <a:ext cx="17051735" cy="66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s://apps.uleam.edu.ec/reportesEIDPA/Forms/Seguimiento/Heteroevaluacion"/>
              </a:rPr>
              <a:t>https://apps.uleam.edu.ec/reportesEIDPA/Forms/Seguimiento/Heteroevaluacion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0183" y="1540616"/>
            <a:ext cx="16166752" cy="8144001"/>
          </a:xfrm>
          <a:custGeom>
            <a:avLst/>
            <a:gdLst/>
            <a:ahLst/>
            <a:cxnLst/>
            <a:rect l="l" t="t" r="r" b="b"/>
            <a:pathLst>
              <a:path w="16166752" h="8144001">
                <a:moveTo>
                  <a:pt x="0" y="0"/>
                </a:moveTo>
                <a:lnTo>
                  <a:pt x="16166752" y="0"/>
                </a:lnTo>
                <a:lnTo>
                  <a:pt x="16166752" y="8144001"/>
                </a:lnTo>
                <a:lnTo>
                  <a:pt x="0" y="8144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13398225" y="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6817419" y="6817419"/>
                </a:moveTo>
                <a:lnTo>
                  <a:pt x="0" y="6817419"/>
                </a:lnTo>
                <a:lnTo>
                  <a:pt x="0" y="0"/>
                </a:lnTo>
                <a:lnTo>
                  <a:pt x="6817419" y="0"/>
                </a:lnTo>
                <a:lnTo>
                  <a:pt x="6817419" y="68174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TextBox 4"/>
          <p:cNvSpPr txBox="1"/>
          <p:nvPr/>
        </p:nvSpPr>
        <p:spPr>
          <a:xfrm>
            <a:off x="-427836" y="331709"/>
            <a:ext cx="9130055" cy="56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5"/>
              </a:lnSpc>
            </a:pPr>
            <a:r>
              <a:rPr lang="en-US" sz="5019">
                <a:solidFill>
                  <a:srgbClr val="1E3E70"/>
                </a:solidFill>
                <a:latin typeface="Monument Bold"/>
                <a:ea typeface="Monument Bold"/>
                <a:cs typeface="Monument Bold"/>
                <a:sym typeface="Monument Bold"/>
              </a:rPr>
              <a:t>APLICATIVO PARA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96924" y="971275"/>
            <a:ext cx="9130055" cy="56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5"/>
              </a:lnSpc>
            </a:pPr>
            <a:r>
              <a:rPr lang="en-US" sz="5019">
                <a:solidFill>
                  <a:srgbClr val="E61F27"/>
                </a:solidFill>
                <a:latin typeface="Monument Bold"/>
                <a:ea typeface="Monument Bold"/>
                <a:cs typeface="Monument Bold"/>
                <a:sym typeface="Monument Bold"/>
              </a:rPr>
              <a:t>MONITOREO EIDPA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180" y="9462633"/>
            <a:ext cx="17051735" cy="66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s://apps.uleam.edu.ec/reportesEIDPA/Forms/Seguimiento/Heteroevaluacion"/>
              </a:rPr>
              <a:t>https://apps.uleam.edu.ec/reportesEIDPA/Forms/Seguimiento/Heteroevaluacion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13398225" y="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6817419" y="6817419"/>
                </a:moveTo>
                <a:lnTo>
                  <a:pt x="0" y="6817419"/>
                </a:lnTo>
                <a:lnTo>
                  <a:pt x="0" y="0"/>
                </a:lnTo>
                <a:lnTo>
                  <a:pt x="6817419" y="0"/>
                </a:lnTo>
                <a:lnTo>
                  <a:pt x="6817419" y="68174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5582" y="5482397"/>
            <a:ext cx="4654986" cy="2670044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8" name="Freeform 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t="-3228" b="-3228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9" name="Freeform 9"/>
          <p:cNvSpPr/>
          <p:nvPr/>
        </p:nvSpPr>
        <p:spPr>
          <a:xfrm>
            <a:off x="4890568" y="5702443"/>
            <a:ext cx="12867673" cy="3324541"/>
          </a:xfrm>
          <a:custGeom>
            <a:avLst/>
            <a:gdLst/>
            <a:ahLst/>
            <a:cxnLst/>
            <a:rect l="l" t="t" r="r" b="b"/>
            <a:pathLst>
              <a:path w="12867673" h="3324541">
                <a:moveTo>
                  <a:pt x="0" y="0"/>
                </a:moveTo>
                <a:lnTo>
                  <a:pt x="12867673" y="0"/>
                </a:lnTo>
                <a:lnTo>
                  <a:pt x="12867673" y="3324542"/>
                </a:lnTo>
                <a:lnTo>
                  <a:pt x="0" y="3324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99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0" name="TextBox 10"/>
          <p:cNvSpPr txBox="1"/>
          <p:nvPr/>
        </p:nvSpPr>
        <p:spPr>
          <a:xfrm>
            <a:off x="-213255" y="548614"/>
            <a:ext cx="14883635" cy="145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5"/>
              </a:lnSpc>
              <a:spcBef>
                <a:spcPct val="0"/>
              </a:spcBef>
            </a:pPr>
            <a:r>
              <a:rPr lang="en-US" sz="4218" b="1">
                <a:solidFill>
                  <a:srgbClr val="1E3E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 CASOS SE CONSIDERAN PARA UN PLAN DE PERFECCIONAMIENTO DOCENTE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07038" y="2400628"/>
            <a:ext cx="4575435" cy="152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5"/>
              </a:lnSpc>
            </a:pPr>
            <a:r>
              <a:rPr lang="en-US" sz="10372" b="1">
                <a:solidFill>
                  <a:srgbClr val="E61F27"/>
                </a:solidFill>
                <a:latin typeface="Oswald Bold"/>
                <a:ea typeface="Oswald Bold"/>
                <a:cs typeface="Oswald Bold"/>
                <a:sym typeface="Oswald Bold"/>
              </a:rPr>
              <a:t>75%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56377" y="3841712"/>
            <a:ext cx="8404821" cy="77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GUIA METODOLOGICA EIDPA </a:t>
            </a:r>
          </a:p>
        </p:txBody>
      </p:sp>
      <p:sp>
        <p:nvSpPr>
          <p:cNvPr id="13" name="Freeform 13"/>
          <p:cNvSpPr/>
          <p:nvPr/>
        </p:nvSpPr>
        <p:spPr>
          <a:xfrm>
            <a:off x="-483541" y="-427377"/>
            <a:ext cx="14982049" cy="3202413"/>
          </a:xfrm>
          <a:custGeom>
            <a:avLst/>
            <a:gdLst/>
            <a:ahLst/>
            <a:cxnLst/>
            <a:rect l="l" t="t" r="r" b="b"/>
            <a:pathLst>
              <a:path w="14982049" h="3202413">
                <a:moveTo>
                  <a:pt x="0" y="0"/>
                </a:moveTo>
                <a:lnTo>
                  <a:pt x="14982049" y="0"/>
                </a:lnTo>
                <a:lnTo>
                  <a:pt x="14982049" y="3202413"/>
                </a:lnTo>
                <a:lnTo>
                  <a:pt x="0" y="32024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4" name="TextBox 14"/>
          <p:cNvSpPr txBox="1"/>
          <p:nvPr/>
        </p:nvSpPr>
        <p:spPr>
          <a:xfrm>
            <a:off x="5109432" y="4782174"/>
            <a:ext cx="6415376" cy="64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</a:pPr>
            <a:r>
              <a:rPr lang="en-US" sz="37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5. Política, literal “w”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13398225" y="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6817419" y="6817419"/>
                </a:moveTo>
                <a:lnTo>
                  <a:pt x="0" y="6817419"/>
                </a:lnTo>
                <a:lnTo>
                  <a:pt x="0" y="0"/>
                </a:lnTo>
                <a:lnTo>
                  <a:pt x="6817419" y="0"/>
                </a:lnTo>
                <a:lnTo>
                  <a:pt x="6817419" y="68174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1028700" y="4288386"/>
            <a:ext cx="15463493" cy="3170016"/>
          </a:xfrm>
          <a:custGeom>
            <a:avLst/>
            <a:gdLst/>
            <a:ahLst/>
            <a:cxnLst/>
            <a:rect l="l" t="t" r="r" b="b"/>
            <a:pathLst>
              <a:path w="15463493" h="3170016">
                <a:moveTo>
                  <a:pt x="0" y="0"/>
                </a:moveTo>
                <a:lnTo>
                  <a:pt x="15463493" y="0"/>
                </a:lnTo>
                <a:lnTo>
                  <a:pt x="15463493" y="3170016"/>
                </a:lnTo>
                <a:lnTo>
                  <a:pt x="0" y="3170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-138252" y="6301879"/>
            <a:ext cx="8073686" cy="5379094"/>
          </a:xfrm>
          <a:custGeom>
            <a:avLst/>
            <a:gdLst/>
            <a:ahLst/>
            <a:cxnLst/>
            <a:rect l="l" t="t" r="r" b="b"/>
            <a:pathLst>
              <a:path w="8073686" h="5379094">
                <a:moveTo>
                  <a:pt x="0" y="0"/>
                </a:moveTo>
                <a:lnTo>
                  <a:pt x="8073687" y="0"/>
                </a:lnTo>
                <a:lnTo>
                  <a:pt x="8073687" y="5379094"/>
                </a:lnTo>
                <a:lnTo>
                  <a:pt x="0" y="5379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>
            <a:off x="-540691" y="-427377"/>
            <a:ext cx="14982049" cy="3202413"/>
          </a:xfrm>
          <a:custGeom>
            <a:avLst/>
            <a:gdLst/>
            <a:ahLst/>
            <a:cxnLst/>
            <a:rect l="l" t="t" r="r" b="b"/>
            <a:pathLst>
              <a:path w="14982049" h="3202413">
                <a:moveTo>
                  <a:pt x="0" y="0"/>
                </a:moveTo>
                <a:lnTo>
                  <a:pt x="14982049" y="0"/>
                </a:lnTo>
                <a:lnTo>
                  <a:pt x="14982049" y="3202413"/>
                </a:lnTo>
                <a:lnTo>
                  <a:pt x="0" y="32024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TextBox 6"/>
          <p:cNvSpPr txBox="1"/>
          <p:nvPr/>
        </p:nvSpPr>
        <p:spPr>
          <a:xfrm>
            <a:off x="6856282" y="7731491"/>
            <a:ext cx="4575435" cy="152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5"/>
              </a:lnSpc>
            </a:pPr>
            <a:r>
              <a:rPr lang="en-US" sz="10372" b="1">
                <a:solidFill>
                  <a:srgbClr val="E61F27"/>
                </a:solidFill>
                <a:latin typeface="Oswald Bold"/>
                <a:ea typeface="Oswald Bold"/>
                <a:cs typeface="Oswald Bold"/>
                <a:sym typeface="Oswald Bold"/>
              </a:rPr>
              <a:t>70%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1796" y="735757"/>
            <a:ext cx="13571424" cy="134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4"/>
              </a:lnSpc>
              <a:spcBef>
                <a:spcPct val="0"/>
              </a:spcBef>
            </a:pPr>
            <a:r>
              <a:rPr lang="en-US" sz="4749" b="1">
                <a:solidFill>
                  <a:srgbClr val="1E3E70"/>
                </a:solidFill>
                <a:latin typeface="Arial Bold"/>
                <a:ea typeface="Arial Bold"/>
                <a:cs typeface="Arial Bold"/>
                <a:sym typeface="Arial Bold"/>
              </a:rPr>
              <a:t>QUE CASOS SE CONSIDERAN PARA EL CESE DE FUNCIONES POR RESULTADO EIDPA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0262" y="3668376"/>
            <a:ext cx="13941418" cy="435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spcBef>
                <a:spcPct val="0"/>
              </a:spcBef>
            </a:pPr>
            <a:r>
              <a:rPr lang="en-US" sz="280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REGLAMENTO DE CARRERA Y ESCALAFON DEL PERSONAL ACADEMICO - CES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440"/>
            <a:ext cx="9144000" cy="937260"/>
          </a:xfrm>
          <a:custGeom>
            <a:avLst/>
            <a:gdLst/>
            <a:ahLst/>
            <a:cxnLst/>
            <a:rect l="l" t="t" r="r" b="b"/>
            <a:pathLst>
              <a:path w="9144000" h="937260">
                <a:moveTo>
                  <a:pt x="0" y="0"/>
                </a:moveTo>
                <a:lnTo>
                  <a:pt x="9144000" y="0"/>
                </a:lnTo>
                <a:lnTo>
                  <a:pt x="9144000" y="937260"/>
                </a:lnTo>
                <a:lnTo>
                  <a:pt x="0" y="93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3896735" y="1616889"/>
            <a:ext cx="10494530" cy="2289773"/>
          </a:xfrm>
          <a:custGeom>
            <a:avLst/>
            <a:gdLst/>
            <a:ahLst/>
            <a:cxnLst/>
            <a:rect l="l" t="t" r="r" b="b"/>
            <a:pathLst>
              <a:path w="10494530" h="2289773">
                <a:moveTo>
                  <a:pt x="0" y="0"/>
                </a:moveTo>
                <a:lnTo>
                  <a:pt x="10494530" y="0"/>
                </a:lnTo>
                <a:lnTo>
                  <a:pt x="10494530" y="2289773"/>
                </a:lnTo>
                <a:lnTo>
                  <a:pt x="0" y="22897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300" b="-11300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TextBox 4"/>
          <p:cNvSpPr txBox="1"/>
          <p:nvPr/>
        </p:nvSpPr>
        <p:spPr>
          <a:xfrm>
            <a:off x="3240608" y="4409126"/>
            <a:ext cx="13870212" cy="451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7"/>
              </a:lnSpc>
              <a:spcBef>
                <a:spcPct val="0"/>
              </a:spcBef>
            </a:pPr>
            <a:r>
              <a:rPr lang="en-US" sz="42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Según el Reglamento Interno de Carrera y Escalafon del Personal Académico – ULEAM establece en el artículo 103 literal “d” “…una función del Consejo de Facultad/Extensión,… Informar al Rector y Vicerrector Académico el listado de profesores que han obtenido una calificación menor a los 70% en la evaluación”.</a:t>
            </a:r>
          </a:p>
        </p:txBody>
      </p:sp>
      <p:sp>
        <p:nvSpPr>
          <p:cNvPr id="5" name="Freeform 5"/>
          <p:cNvSpPr/>
          <p:nvPr/>
        </p:nvSpPr>
        <p:spPr>
          <a:xfrm rot="5400000" flipH="1" flipV="1">
            <a:off x="13398225" y="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6817419" y="6817419"/>
                </a:moveTo>
                <a:lnTo>
                  <a:pt x="0" y="6817419"/>
                </a:lnTo>
                <a:lnTo>
                  <a:pt x="0" y="0"/>
                </a:lnTo>
                <a:lnTo>
                  <a:pt x="6817419" y="0"/>
                </a:lnTo>
                <a:lnTo>
                  <a:pt x="6817419" y="68174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Freeform 6"/>
          <p:cNvSpPr/>
          <p:nvPr/>
        </p:nvSpPr>
        <p:spPr>
          <a:xfrm>
            <a:off x="1509434" y="1078508"/>
            <a:ext cx="15749866" cy="3366534"/>
          </a:xfrm>
          <a:custGeom>
            <a:avLst/>
            <a:gdLst/>
            <a:ahLst/>
            <a:cxnLst/>
            <a:rect l="l" t="t" r="r" b="b"/>
            <a:pathLst>
              <a:path w="15749866" h="3366534">
                <a:moveTo>
                  <a:pt x="0" y="0"/>
                </a:moveTo>
                <a:lnTo>
                  <a:pt x="15749866" y="0"/>
                </a:lnTo>
                <a:lnTo>
                  <a:pt x="15749866" y="3366534"/>
                </a:lnTo>
                <a:lnTo>
                  <a:pt x="0" y="3366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Freeform 7"/>
          <p:cNvSpPr/>
          <p:nvPr/>
        </p:nvSpPr>
        <p:spPr>
          <a:xfrm>
            <a:off x="-274573" y="1616889"/>
            <a:ext cx="7030362" cy="4042458"/>
          </a:xfrm>
          <a:custGeom>
            <a:avLst/>
            <a:gdLst/>
            <a:ahLst/>
            <a:cxnLst/>
            <a:rect l="l" t="t" r="r" b="b"/>
            <a:pathLst>
              <a:path w="7030362" h="4042458">
                <a:moveTo>
                  <a:pt x="0" y="0"/>
                </a:moveTo>
                <a:lnTo>
                  <a:pt x="7030362" y="0"/>
                </a:lnTo>
                <a:lnTo>
                  <a:pt x="7030362" y="4042458"/>
                </a:lnTo>
                <a:lnTo>
                  <a:pt x="0" y="4042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Freeform 8"/>
          <p:cNvSpPr/>
          <p:nvPr/>
        </p:nvSpPr>
        <p:spPr>
          <a:xfrm>
            <a:off x="0" y="5219700"/>
            <a:ext cx="2721908" cy="5067300"/>
          </a:xfrm>
          <a:custGeom>
            <a:avLst/>
            <a:gdLst/>
            <a:ahLst/>
            <a:cxnLst/>
            <a:rect l="l" t="t" r="r" b="b"/>
            <a:pathLst>
              <a:path w="2721908" h="5067300">
                <a:moveTo>
                  <a:pt x="0" y="0"/>
                </a:moveTo>
                <a:lnTo>
                  <a:pt x="2721908" y="0"/>
                </a:lnTo>
                <a:lnTo>
                  <a:pt x="2721908" y="5067300"/>
                </a:lnTo>
                <a:lnTo>
                  <a:pt x="0" y="50673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9812" r="-19812"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7601" y="271698"/>
            <a:ext cx="17078192" cy="9563788"/>
          </a:xfrm>
          <a:custGeom>
            <a:avLst/>
            <a:gdLst/>
            <a:ahLst/>
            <a:cxnLst/>
            <a:rect l="l" t="t" r="r" b="b"/>
            <a:pathLst>
              <a:path w="17078192" h="9563788">
                <a:moveTo>
                  <a:pt x="0" y="0"/>
                </a:moveTo>
                <a:lnTo>
                  <a:pt x="17078192" y="0"/>
                </a:lnTo>
                <a:lnTo>
                  <a:pt x="17078192" y="9563788"/>
                </a:lnTo>
                <a:lnTo>
                  <a:pt x="0" y="956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13398225" y="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6817419" y="6817419"/>
                </a:moveTo>
                <a:lnTo>
                  <a:pt x="0" y="6817419"/>
                </a:lnTo>
                <a:lnTo>
                  <a:pt x="0" y="0"/>
                </a:lnTo>
                <a:lnTo>
                  <a:pt x="6817419" y="0"/>
                </a:lnTo>
                <a:lnTo>
                  <a:pt x="6817419" y="68174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6466" y="1028700"/>
            <a:ext cx="19040931" cy="8757454"/>
          </a:xfrm>
          <a:custGeom>
            <a:avLst/>
            <a:gdLst/>
            <a:ahLst/>
            <a:cxnLst/>
            <a:rect l="l" t="t" r="r" b="b"/>
            <a:pathLst>
              <a:path w="19040931" h="8757454">
                <a:moveTo>
                  <a:pt x="0" y="0"/>
                </a:moveTo>
                <a:lnTo>
                  <a:pt x="19040932" y="0"/>
                </a:lnTo>
                <a:lnTo>
                  <a:pt x="19040932" y="8757454"/>
                </a:lnTo>
                <a:lnTo>
                  <a:pt x="0" y="8757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5" r="-1245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13398225" y="0"/>
            <a:ext cx="6817419" cy="6817419"/>
          </a:xfrm>
          <a:custGeom>
            <a:avLst/>
            <a:gdLst/>
            <a:ahLst/>
            <a:cxnLst/>
            <a:rect l="l" t="t" r="r" b="b"/>
            <a:pathLst>
              <a:path w="6817419" h="6817419">
                <a:moveTo>
                  <a:pt x="6817419" y="6817419"/>
                </a:moveTo>
                <a:lnTo>
                  <a:pt x="0" y="6817419"/>
                </a:lnTo>
                <a:lnTo>
                  <a:pt x="0" y="0"/>
                </a:lnTo>
                <a:lnTo>
                  <a:pt x="6817419" y="0"/>
                </a:lnTo>
                <a:lnTo>
                  <a:pt x="6817419" y="681741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0" y="69243"/>
            <a:ext cx="9144000" cy="937260"/>
          </a:xfrm>
          <a:custGeom>
            <a:avLst/>
            <a:gdLst/>
            <a:ahLst/>
            <a:cxnLst/>
            <a:rect l="l" t="t" r="r" b="b"/>
            <a:pathLst>
              <a:path w="9144000" h="937260">
                <a:moveTo>
                  <a:pt x="0" y="0"/>
                </a:moveTo>
                <a:lnTo>
                  <a:pt x="9144000" y="0"/>
                </a:lnTo>
                <a:lnTo>
                  <a:pt x="9144000" y="937260"/>
                </a:lnTo>
                <a:lnTo>
                  <a:pt x="0" y="9372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TextBox 5"/>
          <p:cNvSpPr txBox="1"/>
          <p:nvPr/>
        </p:nvSpPr>
        <p:spPr>
          <a:xfrm>
            <a:off x="12219697" y="1891846"/>
            <a:ext cx="3769675" cy="70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4761">
                <a:solidFill>
                  <a:srgbClr val="FFFFFF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Microsoft Team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63230" y="1464993"/>
            <a:ext cx="5626929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350" spc="135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SEPTEMBER 9, 2019 | 2:00 PM | FINDLAY RESIDENCE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440"/>
            <a:ext cx="9144000" cy="937260"/>
          </a:xfrm>
          <a:custGeom>
            <a:avLst/>
            <a:gdLst/>
            <a:ahLst/>
            <a:cxnLst/>
            <a:rect l="l" t="t" r="r" b="b"/>
            <a:pathLst>
              <a:path w="9144000" h="937260">
                <a:moveTo>
                  <a:pt x="0" y="0"/>
                </a:moveTo>
                <a:lnTo>
                  <a:pt x="9144000" y="0"/>
                </a:lnTo>
                <a:lnTo>
                  <a:pt x="9144000" y="937260"/>
                </a:lnTo>
                <a:lnTo>
                  <a:pt x="0" y="93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-218417" y="1519585"/>
            <a:ext cx="18506417" cy="8767415"/>
          </a:xfrm>
          <a:custGeom>
            <a:avLst/>
            <a:gdLst/>
            <a:ahLst/>
            <a:cxnLst/>
            <a:rect l="l" t="t" r="r" b="b"/>
            <a:pathLst>
              <a:path w="18506417" h="8767415">
                <a:moveTo>
                  <a:pt x="0" y="0"/>
                </a:moveTo>
                <a:lnTo>
                  <a:pt x="18506417" y="0"/>
                </a:lnTo>
                <a:lnTo>
                  <a:pt x="18506417" y="8767415"/>
                </a:lnTo>
                <a:lnTo>
                  <a:pt x="0" y="8767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TextBox 4"/>
          <p:cNvSpPr txBox="1"/>
          <p:nvPr/>
        </p:nvSpPr>
        <p:spPr>
          <a:xfrm>
            <a:off x="12843174" y="463747"/>
            <a:ext cx="5845546" cy="90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2"/>
              </a:lnSpc>
            </a:pPr>
            <a:r>
              <a:rPr lang="en-US" sz="7335" spc="-146">
                <a:solidFill>
                  <a:srgbClr val="004AAD"/>
                </a:solidFill>
                <a:latin typeface="TAN Buster"/>
                <a:ea typeface="TAN Buster"/>
                <a:cs typeface="TAN Buster"/>
                <a:sym typeface="TAN Buster"/>
              </a:rPr>
              <a:t>Moodle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1552" y="2126119"/>
            <a:ext cx="18752653" cy="70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2"/>
              </a:lnSpc>
            </a:pPr>
            <a:r>
              <a:rPr lang="en-US" sz="4023" u="sng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  <a:hlinkClick r:id="rId4" tooltip="https://moodlehistoricos2.uleam.edu.ec/moodle_grado_2024/course/"/>
              </a:rPr>
              <a:t>https://moodlehistoricos2.uleam.edu.ec/moodle_grado_2024/course/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440"/>
            <a:ext cx="9144000" cy="937260"/>
          </a:xfrm>
          <a:custGeom>
            <a:avLst/>
            <a:gdLst/>
            <a:ahLst/>
            <a:cxnLst/>
            <a:rect l="l" t="t" r="r" b="b"/>
            <a:pathLst>
              <a:path w="9144000" h="937260">
                <a:moveTo>
                  <a:pt x="0" y="0"/>
                </a:moveTo>
                <a:lnTo>
                  <a:pt x="9144000" y="0"/>
                </a:lnTo>
                <a:lnTo>
                  <a:pt x="9144000" y="937260"/>
                </a:lnTo>
                <a:lnTo>
                  <a:pt x="0" y="93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-371032" y="2186207"/>
            <a:ext cx="19030064" cy="7564450"/>
          </a:xfrm>
          <a:custGeom>
            <a:avLst/>
            <a:gdLst/>
            <a:ahLst/>
            <a:cxnLst/>
            <a:rect l="l" t="t" r="r" b="b"/>
            <a:pathLst>
              <a:path w="19030064" h="7564450">
                <a:moveTo>
                  <a:pt x="0" y="0"/>
                </a:moveTo>
                <a:lnTo>
                  <a:pt x="19030064" y="0"/>
                </a:lnTo>
                <a:lnTo>
                  <a:pt x="19030064" y="7564450"/>
                </a:lnTo>
                <a:lnTo>
                  <a:pt x="0" y="756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TextBox 4"/>
          <p:cNvSpPr txBox="1"/>
          <p:nvPr/>
        </p:nvSpPr>
        <p:spPr>
          <a:xfrm>
            <a:off x="12257346" y="534046"/>
            <a:ext cx="5845546" cy="90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2"/>
              </a:lnSpc>
            </a:pPr>
            <a:r>
              <a:rPr lang="en-US" sz="7335" spc="-146">
                <a:solidFill>
                  <a:srgbClr val="004AAD"/>
                </a:solidFill>
                <a:latin typeface="TAN Buster"/>
                <a:ea typeface="TAN Buster"/>
                <a:cs typeface="TAN Buster"/>
                <a:sym typeface="TAN Buster"/>
              </a:rPr>
              <a:t>Moodle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7100117" y="-1361844"/>
            <a:ext cx="11390919" cy="7760064"/>
          </a:xfrm>
          <a:custGeom>
            <a:avLst/>
            <a:gdLst/>
            <a:ahLst/>
            <a:cxnLst/>
            <a:rect l="l" t="t" r="r" b="b"/>
            <a:pathLst>
              <a:path w="11390919" h="7760064">
                <a:moveTo>
                  <a:pt x="0" y="7760063"/>
                </a:moveTo>
                <a:lnTo>
                  <a:pt x="11390919" y="7760063"/>
                </a:lnTo>
                <a:lnTo>
                  <a:pt x="11390919" y="0"/>
                </a:lnTo>
                <a:lnTo>
                  <a:pt x="0" y="0"/>
                </a:lnTo>
                <a:lnTo>
                  <a:pt x="0" y="776006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11151072" y="373135"/>
            <a:ext cx="8087850" cy="80878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12A50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22213" y="744275"/>
            <a:ext cx="7345569" cy="734556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4"/>
              <a:stretch>
                <a:fillRect l="-38833" r="-11260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14505" y="6956683"/>
            <a:ext cx="8073495" cy="6660633"/>
          </a:xfrm>
          <a:custGeom>
            <a:avLst/>
            <a:gdLst/>
            <a:ahLst/>
            <a:cxnLst/>
            <a:rect l="l" t="t" r="r" b="b"/>
            <a:pathLst>
              <a:path w="8073495" h="6660633">
                <a:moveTo>
                  <a:pt x="0" y="0"/>
                </a:moveTo>
                <a:lnTo>
                  <a:pt x="8073495" y="0"/>
                </a:lnTo>
                <a:lnTo>
                  <a:pt x="8073495" y="6660634"/>
                </a:lnTo>
                <a:lnTo>
                  <a:pt x="0" y="6660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AutoShape 9"/>
          <p:cNvSpPr/>
          <p:nvPr/>
        </p:nvSpPr>
        <p:spPr>
          <a:xfrm>
            <a:off x="1903213" y="5971994"/>
            <a:ext cx="6071417" cy="0"/>
          </a:xfrm>
          <a:prstGeom prst="line">
            <a:avLst/>
          </a:prstGeom>
          <a:ln w="152400" cap="flat">
            <a:solidFill>
              <a:srgbClr val="1E3E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grpSp>
        <p:nvGrpSpPr>
          <p:cNvPr id="10" name="Group 10"/>
          <p:cNvGrpSpPr/>
          <p:nvPr/>
        </p:nvGrpSpPr>
        <p:grpSpPr>
          <a:xfrm>
            <a:off x="9477612" y="5355926"/>
            <a:ext cx="6635928" cy="66359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12A50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813000" y="5691314"/>
            <a:ext cx="5965152" cy="596515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796726" y="-1043126"/>
            <a:ext cx="4809388" cy="4610379"/>
          </a:xfrm>
          <a:custGeom>
            <a:avLst/>
            <a:gdLst/>
            <a:ahLst/>
            <a:cxnLst/>
            <a:rect l="l" t="t" r="r" b="b"/>
            <a:pathLst>
              <a:path w="4809388" h="4610379">
                <a:moveTo>
                  <a:pt x="0" y="0"/>
                </a:moveTo>
                <a:lnTo>
                  <a:pt x="4809388" y="0"/>
                </a:lnTo>
                <a:lnTo>
                  <a:pt x="4809388" y="4610379"/>
                </a:lnTo>
                <a:lnTo>
                  <a:pt x="0" y="46103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6" name="TextBox 16"/>
          <p:cNvSpPr txBox="1"/>
          <p:nvPr/>
        </p:nvSpPr>
        <p:spPr>
          <a:xfrm>
            <a:off x="1903213" y="4038781"/>
            <a:ext cx="6071417" cy="1771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59"/>
              </a:lnSpc>
            </a:pPr>
            <a:r>
              <a:rPr lang="en-US" sz="10328" b="1">
                <a:solidFill>
                  <a:srgbClr val="112A50"/>
                </a:solidFill>
                <a:latin typeface="Oswald Bold"/>
                <a:ea typeface="Oswald Bold"/>
                <a:cs typeface="Oswald Bold"/>
                <a:sym typeface="Oswald Bold"/>
              </a:rPr>
              <a:t>GRACIAS!!!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14505" y="3626367"/>
            <a:ext cx="8073495" cy="6660633"/>
          </a:xfrm>
          <a:custGeom>
            <a:avLst/>
            <a:gdLst/>
            <a:ahLst/>
            <a:cxnLst/>
            <a:rect l="l" t="t" r="r" b="b"/>
            <a:pathLst>
              <a:path w="8073495" h="6660633">
                <a:moveTo>
                  <a:pt x="0" y="0"/>
                </a:moveTo>
                <a:lnTo>
                  <a:pt x="8073495" y="0"/>
                </a:lnTo>
                <a:lnTo>
                  <a:pt x="8073495" y="6660633"/>
                </a:lnTo>
                <a:lnTo>
                  <a:pt x="0" y="666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11179999" y="1481607"/>
            <a:ext cx="4894927" cy="6727676"/>
            <a:chOff x="0" y="0"/>
            <a:chExt cx="1289199" cy="17718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9199" cy="1771898"/>
            </a:xfrm>
            <a:custGeom>
              <a:avLst/>
              <a:gdLst/>
              <a:ahLst/>
              <a:cxnLst/>
              <a:rect l="l" t="t" r="r" b="b"/>
              <a:pathLst>
                <a:path w="1289199" h="1771898">
                  <a:moveTo>
                    <a:pt x="0" y="0"/>
                  </a:moveTo>
                  <a:lnTo>
                    <a:pt x="1289199" y="0"/>
                  </a:lnTo>
                  <a:lnTo>
                    <a:pt x="1289199" y="1771898"/>
                  </a:lnTo>
                  <a:lnTo>
                    <a:pt x="0" y="1771898"/>
                  </a:lnTo>
                  <a:close/>
                </a:path>
              </a:pathLst>
            </a:custGeom>
            <a:solidFill>
              <a:srgbClr val="D83A00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89199" cy="1809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21345" y="1722950"/>
            <a:ext cx="4412236" cy="6244991"/>
            <a:chOff x="0" y="0"/>
            <a:chExt cx="683571" cy="9675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3571" cy="967513"/>
            </a:xfrm>
            <a:custGeom>
              <a:avLst/>
              <a:gdLst/>
              <a:ahLst/>
              <a:cxnLst/>
              <a:rect l="l" t="t" r="r" b="b"/>
              <a:pathLst>
                <a:path w="683571" h="967513">
                  <a:moveTo>
                    <a:pt x="0" y="0"/>
                  </a:moveTo>
                  <a:lnTo>
                    <a:pt x="683571" y="0"/>
                  </a:lnTo>
                  <a:lnTo>
                    <a:pt x="683571" y="967513"/>
                  </a:lnTo>
                  <a:lnTo>
                    <a:pt x="0" y="967513"/>
                  </a:lnTo>
                  <a:close/>
                </a:path>
              </a:pathLst>
            </a:custGeom>
            <a:blipFill>
              <a:blip r:embed="rId4"/>
              <a:stretch>
                <a:fillRect l="-73728" r="-39110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8" name="AutoShape 8"/>
          <p:cNvSpPr/>
          <p:nvPr/>
        </p:nvSpPr>
        <p:spPr>
          <a:xfrm>
            <a:off x="1028700" y="3828094"/>
            <a:ext cx="6515126" cy="0"/>
          </a:xfrm>
          <a:prstGeom prst="line">
            <a:avLst/>
          </a:prstGeom>
          <a:ln w="114300" cap="flat">
            <a:solidFill>
              <a:srgbClr val="1E3E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9" name="TextBox 9"/>
          <p:cNvSpPr txBox="1"/>
          <p:nvPr/>
        </p:nvSpPr>
        <p:spPr>
          <a:xfrm>
            <a:off x="1028700" y="2376581"/>
            <a:ext cx="7480929" cy="127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 b="1">
                <a:solidFill>
                  <a:srgbClr val="D83A00"/>
                </a:solidFill>
                <a:latin typeface="Oswald Bold"/>
                <a:ea typeface="Oswald Bold"/>
                <a:cs typeface="Oswald Bold"/>
                <a:sym typeface="Oswald Bold"/>
              </a:rPr>
              <a:t>PROCESO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371611"/>
            <a:ext cx="4804851" cy="127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 b="1">
                <a:solidFill>
                  <a:srgbClr val="112A50"/>
                </a:solidFill>
                <a:latin typeface="Oswald Bold"/>
                <a:ea typeface="Oswald Bold"/>
                <a:cs typeface="Oswald Bold"/>
                <a:sym typeface="Oswald Bold"/>
              </a:rPr>
              <a:t>FASES DEL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8337" y="4726021"/>
            <a:ext cx="4345214" cy="893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44"/>
              </a:lnSpc>
            </a:pPr>
            <a:r>
              <a:rPr lang="en-US" sz="7464" spc="-223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DIFUSIÓN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8337" y="6460507"/>
            <a:ext cx="6055490" cy="893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44"/>
              </a:lnSpc>
            </a:pPr>
            <a:r>
              <a:rPr lang="en-US" sz="7464" spc="-223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EJECUCIÓN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8337" y="7881491"/>
            <a:ext cx="5516528" cy="893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44"/>
              </a:lnSpc>
              <a:spcBef>
                <a:spcPct val="0"/>
              </a:spcBef>
            </a:pPr>
            <a:r>
              <a:rPr lang="en-US" sz="7464" b="1" u="none" strike="noStrike" spc="-223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RESULTADOS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825079" y="5705455"/>
            <a:ext cx="2583447" cy="354057"/>
            <a:chOff x="0" y="0"/>
            <a:chExt cx="3444596" cy="4720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44621" cy="472186"/>
            </a:xfrm>
            <a:custGeom>
              <a:avLst/>
              <a:gdLst/>
              <a:ahLst/>
              <a:cxnLst/>
              <a:rect l="l" t="t" r="r" b="b"/>
              <a:pathLst>
                <a:path w="3444621" h="472186">
                  <a:moveTo>
                    <a:pt x="0" y="0"/>
                  </a:moveTo>
                  <a:lnTo>
                    <a:pt x="3256153" y="0"/>
                  </a:lnTo>
                  <a:lnTo>
                    <a:pt x="3444621" y="236093"/>
                  </a:lnTo>
                  <a:lnTo>
                    <a:pt x="3256153" y="472186"/>
                  </a:lnTo>
                  <a:lnTo>
                    <a:pt x="0" y="472186"/>
                  </a:lnTo>
                  <a:lnTo>
                    <a:pt x="188468" y="236093"/>
                  </a:lnTo>
                  <a:close/>
                </a:path>
              </a:pathLst>
            </a:custGeom>
            <a:solidFill>
              <a:srgbClr val="E61358"/>
            </a:solid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932634" y="7417648"/>
            <a:ext cx="2583447" cy="354057"/>
            <a:chOff x="0" y="0"/>
            <a:chExt cx="3444596" cy="47207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44621" cy="472186"/>
            </a:xfrm>
            <a:custGeom>
              <a:avLst/>
              <a:gdLst/>
              <a:ahLst/>
              <a:cxnLst/>
              <a:rect l="l" t="t" r="r" b="b"/>
              <a:pathLst>
                <a:path w="3444621" h="472186">
                  <a:moveTo>
                    <a:pt x="0" y="0"/>
                  </a:moveTo>
                  <a:lnTo>
                    <a:pt x="3256153" y="0"/>
                  </a:lnTo>
                  <a:lnTo>
                    <a:pt x="3444621" y="236093"/>
                  </a:lnTo>
                  <a:lnTo>
                    <a:pt x="3256153" y="472186"/>
                  </a:lnTo>
                  <a:lnTo>
                    <a:pt x="0" y="472186"/>
                  </a:lnTo>
                  <a:lnTo>
                    <a:pt x="188468" y="236093"/>
                  </a:lnTo>
                  <a:close/>
                </a:path>
              </a:pathLst>
            </a:custGeom>
            <a:solidFill>
              <a:srgbClr val="ED7D1F"/>
            </a:solidFill>
          </p:spPr>
          <p:txBody>
            <a:bodyPr/>
            <a:lstStyle/>
            <a:p>
              <a:endParaRPr lang="es-EC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204" y="4179420"/>
            <a:ext cx="17697592" cy="5242912"/>
          </a:xfrm>
          <a:custGeom>
            <a:avLst/>
            <a:gdLst/>
            <a:ahLst/>
            <a:cxnLst/>
            <a:rect l="l" t="t" r="r" b="b"/>
            <a:pathLst>
              <a:path w="17697592" h="5242912">
                <a:moveTo>
                  <a:pt x="0" y="0"/>
                </a:moveTo>
                <a:lnTo>
                  <a:pt x="17697592" y="0"/>
                </a:lnTo>
                <a:lnTo>
                  <a:pt x="17697592" y="5242912"/>
                </a:lnTo>
                <a:lnTo>
                  <a:pt x="0" y="5242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-189822" y="-331105"/>
            <a:ext cx="18686179" cy="4199565"/>
          </a:xfrm>
          <a:custGeom>
            <a:avLst/>
            <a:gdLst/>
            <a:ahLst/>
            <a:cxnLst/>
            <a:rect l="l" t="t" r="r" b="b"/>
            <a:pathLst>
              <a:path w="18686179" h="4199565">
                <a:moveTo>
                  <a:pt x="0" y="0"/>
                </a:moveTo>
                <a:lnTo>
                  <a:pt x="18686179" y="0"/>
                </a:lnTo>
                <a:lnTo>
                  <a:pt x="18686179" y="4199565"/>
                </a:lnTo>
                <a:lnTo>
                  <a:pt x="0" y="4199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5711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14162845" y="-520065"/>
            <a:ext cx="4333513" cy="4154195"/>
          </a:xfrm>
          <a:custGeom>
            <a:avLst/>
            <a:gdLst/>
            <a:ahLst/>
            <a:cxnLst/>
            <a:rect l="l" t="t" r="r" b="b"/>
            <a:pathLst>
              <a:path w="4333513" h="4154195">
                <a:moveTo>
                  <a:pt x="0" y="0"/>
                </a:moveTo>
                <a:lnTo>
                  <a:pt x="4333512" y="0"/>
                </a:lnTo>
                <a:lnTo>
                  <a:pt x="4333512" y="4154194"/>
                </a:lnTo>
                <a:lnTo>
                  <a:pt x="0" y="4154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TextBox 5"/>
          <p:cNvSpPr txBox="1"/>
          <p:nvPr/>
        </p:nvSpPr>
        <p:spPr>
          <a:xfrm rot="-268812">
            <a:off x="1660586" y="640375"/>
            <a:ext cx="11253658" cy="336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27"/>
              </a:lnSpc>
              <a:spcBef>
                <a:spcPct val="0"/>
              </a:spcBef>
            </a:pPr>
            <a:r>
              <a:rPr lang="en-US" sz="29409">
                <a:solidFill>
                  <a:srgbClr val="004AAD"/>
                </a:solidFill>
                <a:latin typeface="Moontime"/>
                <a:ea typeface="Moontime"/>
                <a:cs typeface="Moontime"/>
                <a:sym typeface="Moontime"/>
              </a:rPr>
              <a:t>Ponderación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055738"/>
            <a:ext cx="6900994" cy="0"/>
          </a:xfrm>
          <a:prstGeom prst="line">
            <a:avLst/>
          </a:prstGeom>
          <a:ln w="114300" cap="flat">
            <a:solidFill>
              <a:srgbClr val="1E3E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1028700" y="1575631"/>
            <a:ext cx="10016161" cy="127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 b="1">
                <a:solidFill>
                  <a:srgbClr val="D83A00"/>
                </a:solidFill>
                <a:latin typeface="Oswald Bold"/>
                <a:ea typeface="Oswald Bold"/>
                <a:cs typeface="Oswald Bold"/>
                <a:sym typeface="Oswald Bold"/>
              </a:rPr>
              <a:t>SOCIALIZACIÓN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617529"/>
            <a:ext cx="6515126" cy="127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 b="1">
                <a:solidFill>
                  <a:srgbClr val="112A50"/>
                </a:solidFill>
                <a:latin typeface="Oswald Bold"/>
                <a:ea typeface="Oswald Bold"/>
                <a:cs typeface="Oswald Bold"/>
                <a:sym typeface="Oswald Bold"/>
              </a:rPr>
              <a:t>INSTRUMENTO</a:t>
            </a:r>
          </a:p>
        </p:txBody>
      </p:sp>
      <p:sp>
        <p:nvSpPr>
          <p:cNvPr id="5" name="Freeform 5"/>
          <p:cNvSpPr/>
          <p:nvPr/>
        </p:nvSpPr>
        <p:spPr>
          <a:xfrm rot="5319499">
            <a:off x="-551341" y="3273949"/>
            <a:ext cx="8199952" cy="8199952"/>
          </a:xfrm>
          <a:custGeom>
            <a:avLst/>
            <a:gdLst/>
            <a:ahLst/>
            <a:cxnLst/>
            <a:rect l="l" t="t" r="r" b="b"/>
            <a:pathLst>
              <a:path w="8199952" h="8199952">
                <a:moveTo>
                  <a:pt x="0" y="0"/>
                </a:moveTo>
                <a:lnTo>
                  <a:pt x="8199951" y="0"/>
                </a:lnTo>
                <a:lnTo>
                  <a:pt x="8199951" y="8199952"/>
                </a:lnTo>
                <a:lnTo>
                  <a:pt x="0" y="8199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Freeform 6"/>
          <p:cNvSpPr/>
          <p:nvPr/>
        </p:nvSpPr>
        <p:spPr>
          <a:xfrm>
            <a:off x="9591675" y="171673"/>
            <a:ext cx="7097283" cy="9943654"/>
          </a:xfrm>
          <a:custGeom>
            <a:avLst/>
            <a:gdLst/>
            <a:ahLst/>
            <a:cxnLst/>
            <a:rect l="l" t="t" r="r" b="b"/>
            <a:pathLst>
              <a:path w="7097283" h="9943654">
                <a:moveTo>
                  <a:pt x="0" y="0"/>
                </a:moveTo>
                <a:lnTo>
                  <a:pt x="7097283" y="0"/>
                </a:lnTo>
                <a:lnTo>
                  <a:pt x="7097283" y="9943654"/>
                </a:lnTo>
                <a:lnTo>
                  <a:pt x="0" y="99436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552681" y="1028700"/>
          <a:ext cx="16212863" cy="7154483"/>
        </p:xfrm>
        <a:graphic>
          <a:graphicData uri="http://schemas.openxmlformats.org/drawingml/2006/table">
            <a:tbl>
              <a:tblPr/>
              <a:tblGrid>
                <a:gridCol w="4686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8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8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09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98221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CRITERIO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PREGUNTA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FUENTE DE INFORMACIÓN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DE GENERAR LA FUENTE DE INFORMACIÓN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519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Cumplimiento del Sílabo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 profesor evidencia la aprobación del sílabo y de ser el caso la guia de estudio, de manera oportuna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Informe Consolidado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Presidente de Comisión Académica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960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Abordaje Didáctico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APLICA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632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Recursos y tecnología educativa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APLICA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632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Estrategia de evaluación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APLICA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8519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Orientación por tutorías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 profesor evidencia el registro de las actividades de tutrias académicas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Reporte de Cumplimiento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35"/>
                        </a:lnSpc>
                        <a:defRPr/>
                      </a:pPr>
                      <a:r>
                        <a:rPr lang="en-US" sz="18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de tutorías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 rot="-5400000">
            <a:off x="-3822324" y="4037542"/>
            <a:ext cx="9543446" cy="113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1"/>
              </a:lnSpc>
              <a:spcBef>
                <a:spcPct val="0"/>
              </a:spcBef>
            </a:pPr>
            <a:r>
              <a:rPr lang="en-US" sz="10001">
                <a:solidFill>
                  <a:srgbClr val="004AAD"/>
                </a:solidFill>
                <a:latin typeface="Moontime"/>
                <a:ea typeface="Moontime"/>
                <a:cs typeface="Moontime"/>
                <a:sym typeface="Moontime"/>
              </a:rPr>
              <a:t>Medios de Verificación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07807" y="382120"/>
            <a:ext cx="3727156" cy="60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4814" b="1">
                <a:solidFill>
                  <a:srgbClr val="027361"/>
                </a:solidFill>
                <a:latin typeface="TT Hoves Bold"/>
                <a:ea typeface="TT Hoves Bold"/>
                <a:cs typeface="TT Hoves Bold"/>
                <a:sym typeface="TT Hoves Bold"/>
              </a:rPr>
              <a:t>DIRECTIVO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434863" y="485775"/>
          <a:ext cx="15164244" cy="9315450"/>
        </p:xfrm>
        <a:graphic>
          <a:graphicData uri="http://schemas.openxmlformats.org/drawingml/2006/table">
            <a:tbl>
              <a:tblPr/>
              <a:tblGrid>
                <a:gridCol w="3471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6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6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8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2925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CRITERIO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PREGUNTA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FUENTE DE INFORMACIÓN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RESPONSABLE DE GENERAR LA FUENTE DE INFORMACIÓN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9412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Seguimiento de prácticas pre profesionales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 profesor evidencia registro de las actividades de supervisión de prácticas pre profesionales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Registro / Reporte PAP-01-F-003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de prácticas pre profesionales de la Facultad, sede o extensión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8875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Dirección de Titulación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 evidencia que el profesor, durante el periodo académico, ha realizado las actividades planificadas de acuerdo a las fases de desarrollo del proyecto de vinculación.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Informe de cumplimiento de ejecución de las actividades / reporte de cumplimiento de actividades del SAPIS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de la Comisión de Vinculación y Emprendimiento de la facultad, sede o extensión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5363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Cumplimiento de responsabilidades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5"/>
                        </a:lnSpc>
                        <a:defRPr/>
                      </a:pPr>
                      <a:r>
                        <a:rPr lang="en-US" sz="15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 evidencia que el profesor cumple con los procesos y/o tareas asignadas que tienen a su cargo en la carrera o instancia   institucional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Carrera</a:t>
                      </a: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</a:t>
                      </a:r>
                      <a:endParaRPr lang="en-US" sz="1100"/>
                    </a:p>
                    <a:p>
                      <a:pPr algn="ctr">
                        <a:lnSpc>
                          <a:spcPts val="2355"/>
                        </a:lnSpc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Informe final de productos y resultados obtenidos en el periodo académico </a:t>
                      </a:r>
                    </a:p>
                    <a:p>
                      <a:pPr algn="ctr">
                        <a:lnSpc>
                          <a:spcPts val="2355"/>
                        </a:lnSpc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Institucional</a:t>
                      </a: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</a:t>
                      </a:r>
                    </a:p>
                    <a:p>
                      <a:pPr algn="ctr">
                        <a:lnSpc>
                          <a:spcPts val="2355"/>
                        </a:lnSpc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Informe de cumplimiento mensuales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Directo/a de carrera</a:t>
                      </a:r>
                      <a:endParaRPr lang="en-US" sz="1100"/>
                    </a:p>
                    <a:p>
                      <a:pPr algn="ctr">
                        <a:lnSpc>
                          <a:spcPts val="2355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355"/>
                        </a:lnSpc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Autoridades institucionales o directores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8875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Investigación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 profesor evidencia haber cumplido de manera oportuna las actividades asignadas en el proyecto de investigación, durante el periodo evaluado?</a:t>
                      </a:r>
                      <a:endParaRPr lang="en-US" sz="1100"/>
                    </a:p>
                    <a:p>
                      <a:pPr algn="ctr">
                        <a:lnSpc>
                          <a:spcPts val="2355"/>
                        </a:lnSpc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Reporte técnico de las actividades cumplidas en la ejecución del proyecto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de la Comisión de Investigación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 rot="-5400000">
            <a:off x="-3219920" y="4408946"/>
            <a:ext cx="9328047" cy="1285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0"/>
              </a:lnSpc>
              <a:spcBef>
                <a:spcPct val="0"/>
              </a:spcBef>
            </a:pPr>
            <a:r>
              <a:rPr lang="en-US" sz="11287">
                <a:solidFill>
                  <a:srgbClr val="004AAD"/>
                </a:solidFill>
                <a:latin typeface="Moontime"/>
                <a:ea typeface="Moontime"/>
                <a:cs typeface="Moontime"/>
                <a:sym typeface="Moontime"/>
              </a:rPr>
              <a:t>Medios de Verificación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713876" y="1681757"/>
            <a:ext cx="2869344" cy="47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706" b="1">
                <a:solidFill>
                  <a:srgbClr val="027361"/>
                </a:solidFill>
                <a:latin typeface="TT Hoves Bold"/>
                <a:ea typeface="TT Hoves Bold"/>
                <a:cs typeface="TT Hoves Bold"/>
                <a:sym typeface="TT Hoves Bold"/>
              </a:rPr>
              <a:t>DIRECTIVO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517799" y="1063983"/>
          <a:ext cx="16212863" cy="8969600"/>
        </p:xfrm>
        <a:graphic>
          <a:graphicData uri="http://schemas.openxmlformats.org/drawingml/2006/table">
            <a:tbl>
              <a:tblPr/>
              <a:tblGrid>
                <a:gridCol w="4005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4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4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8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87017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CRITERIO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PREGUNTA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FUENTE DE INFORMACIÓN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DE GENERAR LA FUENTE DE INFORMACIÓN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8850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Cumplimiento del Sílabo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 evidencia que el profesor ha publicado el sílabo y la guía de estudio de ser el caso, en el aula virtual y socializado con los estudiantes, a través de una actividad o recursos?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Aula Virtual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Profesor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7017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Cumplimiento del Sílabo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 evidencia que el profesor ha desarrollado las actividades planificadas en el sílabo, dentro del aula virtual?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Aula Virtual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Profesor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2682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Abordaje Didáctico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 evidencia que el profesor dentro del aula virtual estableció mecanismo y directrices de comunicación para el correcto desarrollo de las actividades planificadas en el sílabo?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7017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Recursos y tecnología educativa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 evidencia que el profesor dentro del aula virtual, además de la biblioteca virtual, utilizó otros recursos tecnológicos educativos de fácil acceso a los estudiantes?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7017"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Estrategias de Evaluación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r>
                        <a:rPr lang="en-US" sz="17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 evidencia que el profesor evaluó a los estudiantes con los criterios normativos de evaluación establecidos en el sílabo, a través del aula virtual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5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 rot="-5400000">
            <a:off x="-3822324" y="4037542"/>
            <a:ext cx="9543446" cy="113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1"/>
              </a:lnSpc>
              <a:spcBef>
                <a:spcPct val="0"/>
              </a:spcBef>
            </a:pPr>
            <a:r>
              <a:rPr lang="en-US" sz="10001">
                <a:solidFill>
                  <a:srgbClr val="004AAD"/>
                </a:solidFill>
                <a:latin typeface="Moontime"/>
                <a:ea typeface="Moontime"/>
                <a:cs typeface="Moontime"/>
                <a:sym typeface="Moontime"/>
              </a:rPr>
              <a:t>Medios de Verificación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07807" y="382120"/>
            <a:ext cx="6796894" cy="60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4814" b="1">
                <a:solidFill>
                  <a:srgbClr val="027361"/>
                </a:solidFill>
                <a:latin typeface="TT Hoves Bold"/>
                <a:ea typeface="TT Hoves Bold"/>
                <a:cs typeface="TT Hoves Bold"/>
                <a:sym typeface="TT Hoves Bold"/>
              </a:rPr>
              <a:t>PARES ACADÉMICOS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054775" y="0"/>
          <a:ext cx="15796938" cy="10920521"/>
        </p:xfrm>
        <a:graphic>
          <a:graphicData uri="http://schemas.openxmlformats.org/drawingml/2006/table">
            <a:tbl>
              <a:tblPr/>
              <a:tblGrid>
                <a:gridCol w="3048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4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3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0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2302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CRITERIO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PREGUNTA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FUENTE DE INFORMACIÓN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RESPONSABLE DE GENERAR LA FUENTE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302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Seguimiento de prácticas pre profesionales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APLICA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APLICA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APLICA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668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Dirección de Titulación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NO APLICA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NO APLICA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APLICA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6844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Orientación por tutorias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 evidencias que el profesor ha registrado tutorias a sus estudiantes, a través de las plataformas institucionales?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Reporte semestral de tutorías académicas PAA-002-F-003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de Tutorías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1228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Cumplimiento con la ejecución de vinculación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5"/>
                        </a:lnSpc>
                        <a:defRPr/>
                      </a:pPr>
                      <a:r>
                        <a:rPr lang="en-US" sz="15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 evidencia que el profesor durante el periodo académico ha realizado las actividades planificadas de acuerdo a las fases de desarrollo del proyecto de vinculación?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Informe de cumplimiento de ejecución de actividades/reporte de cumplimiento de actividades del SAPIS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de la comisión de vinculación y emprendimiento de la facultad, sede o extensión.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7537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Investigación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 evidencia que el profesor durante el periodo académico ha generado el/los productos de las actividades planificadas para el periodo académico (informes, libros, capítulos de libro, artículo científico en una revista indexada  (bases regionales o de impacto mundial, patentado propiedad intelectua con afiliación a la Uleam? intelectual o registro propiedad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Reporte de cumplimiento de entrega de los productos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de Comisión de Investigación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5640"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Cumplimiento de responsabilidades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86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¿El profesor entregó a tiempo documentos habilitantes (informes, registros, matrices u otros de similar jerarquía) de las actividades de gestión asignadas?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Carrera</a:t>
                      </a: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</a:t>
                      </a:r>
                      <a:endParaRPr lang="en-US" sz="1100"/>
                    </a:p>
                    <a:p>
                      <a:pPr algn="ctr">
                        <a:lnSpc>
                          <a:spcPts val="2355"/>
                        </a:lnSpc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Informe final de productos y resultados obtenidos en el periodo académico </a:t>
                      </a:r>
                    </a:p>
                    <a:p>
                      <a:pPr algn="ctr">
                        <a:lnSpc>
                          <a:spcPts val="2355"/>
                        </a:lnSpc>
                      </a:pPr>
                      <a:r>
                        <a:rPr lang="en-US" sz="1682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Institucional</a:t>
                      </a: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</a:t>
                      </a:r>
                    </a:p>
                    <a:p>
                      <a:pPr algn="ctr">
                        <a:lnSpc>
                          <a:spcPts val="2355"/>
                        </a:lnSpc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Informe de cumplimiento mensuales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5"/>
                        </a:lnSpc>
                        <a:defRPr/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Director/a de carrera</a:t>
                      </a:r>
                      <a:endParaRPr lang="en-US" sz="1100"/>
                    </a:p>
                    <a:p>
                      <a:pPr algn="ctr">
                        <a:lnSpc>
                          <a:spcPts val="2355"/>
                        </a:lnSpc>
                      </a:pPr>
                      <a:r>
                        <a:rPr lang="en-US" sz="1682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Autoridades institucionales o directores</a:t>
                      </a:r>
                    </a:p>
                    <a:p>
                      <a:pPr algn="ctr">
                        <a:lnSpc>
                          <a:spcPts val="2355"/>
                        </a:lnSpc>
                      </a:pPr>
                      <a:endParaRPr lang="en-US" sz="1682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 rot="-5400000">
            <a:off x="-3754792" y="4408946"/>
            <a:ext cx="9328047" cy="1285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0"/>
              </a:lnSpc>
              <a:spcBef>
                <a:spcPct val="0"/>
              </a:spcBef>
            </a:pPr>
            <a:r>
              <a:rPr lang="en-US" sz="11287">
                <a:solidFill>
                  <a:srgbClr val="004AAD"/>
                </a:solidFill>
                <a:latin typeface="Moontime"/>
                <a:ea typeface="Moontime"/>
                <a:cs typeface="Moontime"/>
                <a:sym typeface="Moontime"/>
              </a:rPr>
              <a:t>Medios de Verificación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-692487" y="2865481"/>
            <a:ext cx="4779684" cy="405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2"/>
              </a:lnSpc>
            </a:pPr>
            <a:r>
              <a:rPr lang="en-US" sz="3171" b="1">
                <a:solidFill>
                  <a:srgbClr val="027361"/>
                </a:solidFill>
                <a:latin typeface="TT Hoves Bold"/>
                <a:ea typeface="TT Hoves Bold"/>
                <a:cs typeface="TT Hoves Bold"/>
                <a:sym typeface="TT Hoves Bold"/>
              </a:rPr>
              <a:t>PARES ACADÉMICOS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1008</Words>
  <Application>Microsoft Office PowerPoint</Application>
  <PresentationFormat>Personalizado</PresentationFormat>
  <Paragraphs>180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8" baseType="lpstr">
      <vt:lpstr>Open Sauce Bold</vt:lpstr>
      <vt:lpstr>Barlow Condensed Bold</vt:lpstr>
      <vt:lpstr>JetBrains Mono</vt:lpstr>
      <vt:lpstr>Disket Mono</vt:lpstr>
      <vt:lpstr>Oswald Bold</vt:lpstr>
      <vt:lpstr>Open Sans</vt:lpstr>
      <vt:lpstr>TT Hoves Bold</vt:lpstr>
      <vt:lpstr>Monument Bold</vt:lpstr>
      <vt:lpstr>Calibri</vt:lpstr>
      <vt:lpstr>Arimo</vt:lpstr>
      <vt:lpstr>Arial Bold</vt:lpstr>
      <vt:lpstr>Moontime</vt:lpstr>
      <vt:lpstr>Open Sans Bold</vt:lpstr>
      <vt:lpstr>Playlist Script</vt:lpstr>
      <vt:lpstr>Barlow Bold</vt:lpstr>
      <vt:lpstr>Arial</vt:lpstr>
      <vt:lpstr>TAN Buster</vt:lpstr>
      <vt:lpstr>Lato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Eidpa 2025</dc:title>
  <dc:creator>User</dc:creator>
  <cp:lastModifiedBy>VELEZ GILER HORIO NAVIGIO</cp:lastModifiedBy>
  <cp:revision>38</cp:revision>
  <dcterms:created xsi:type="dcterms:W3CDTF">2006-08-16T00:00:00Z</dcterms:created>
  <dcterms:modified xsi:type="dcterms:W3CDTF">2026-01-06T19:22:38Z</dcterms:modified>
  <dc:identifier>DAGqtw1QyPo</dc:identifier>
</cp:coreProperties>
</file>