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rimo"/>
      <p:regular r:id="rId31"/>
    </p:embeddedFont>
    <p:embeddedFont>
      <p:font typeface="Have Heart One" panose="020B0604020202020204" charset="0"/>
      <p:regular r:id="rId32"/>
    </p:embeddedFont>
    <p:embeddedFont>
      <p:font typeface="Inter Bold" panose="020B0604020202020204" charset="0"/>
      <p:regular r:id="rId33"/>
    </p:embeddedFont>
    <p:embeddedFont>
      <p:font typeface="Libre Franklin Heavy" panose="020B0604020202020204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Bold" panose="020B0806030504020204" charset="0"/>
      <p:regular r:id="rId39"/>
      <p:bold r:id="rId40"/>
    </p:embeddedFont>
    <p:embeddedFont>
      <p:font typeface="Poppins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1956" y="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uleam.edu.ec/reportesEIDPA/Forms/Seguimiento/Heteroevaluacion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odlehistoricos2.uleam.edu.ec/moodle_grado_2024/course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odlehistoricos2.uleam.edu.ec/moodle_grado_2024/course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93371" y="3300996"/>
            <a:ext cx="8094629" cy="3318798"/>
          </a:xfrm>
          <a:custGeom>
            <a:avLst/>
            <a:gdLst/>
            <a:ahLst/>
            <a:cxnLst/>
            <a:rect l="l" t="t" r="r" b="b"/>
            <a:pathLst>
              <a:path w="8094629" h="3318798">
                <a:moveTo>
                  <a:pt x="0" y="0"/>
                </a:moveTo>
                <a:lnTo>
                  <a:pt x="8094629" y="0"/>
                </a:lnTo>
                <a:lnTo>
                  <a:pt x="8094629" y="3318798"/>
                </a:lnTo>
                <a:lnTo>
                  <a:pt x="0" y="3318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856554" y="3515036"/>
            <a:ext cx="14993151" cy="292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49"/>
              </a:lnSpc>
            </a:pPr>
            <a:r>
              <a:rPr lang="en-US" sz="2435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EIDPA</a:t>
            </a:r>
          </a:p>
        </p:txBody>
      </p:sp>
      <p:grpSp>
        <p:nvGrpSpPr>
          <p:cNvPr id="4" name="Group 4"/>
          <p:cNvGrpSpPr/>
          <p:nvPr/>
        </p:nvGrpSpPr>
        <p:grpSpPr>
          <a:xfrm rot="-77999">
            <a:off x="2538286" y="5851169"/>
            <a:ext cx="13629687" cy="2213591"/>
            <a:chOff x="0" y="0"/>
            <a:chExt cx="3589712" cy="5830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9712" cy="583003"/>
            </a:xfrm>
            <a:custGeom>
              <a:avLst/>
              <a:gdLst/>
              <a:ahLst/>
              <a:cxnLst/>
              <a:rect l="l" t="t" r="r" b="b"/>
              <a:pathLst>
                <a:path w="3589712" h="583003">
                  <a:moveTo>
                    <a:pt x="11928" y="0"/>
                  </a:moveTo>
                  <a:lnTo>
                    <a:pt x="3577784" y="0"/>
                  </a:lnTo>
                  <a:cubicBezTo>
                    <a:pt x="3580947" y="0"/>
                    <a:pt x="3583981" y="1257"/>
                    <a:pt x="3586218" y="3494"/>
                  </a:cubicBezTo>
                  <a:cubicBezTo>
                    <a:pt x="3588455" y="5731"/>
                    <a:pt x="3589712" y="8765"/>
                    <a:pt x="3589712" y="11928"/>
                  </a:cubicBezTo>
                  <a:lnTo>
                    <a:pt x="3589712" y="571075"/>
                  </a:lnTo>
                  <a:cubicBezTo>
                    <a:pt x="3589712" y="574238"/>
                    <a:pt x="3588455" y="577273"/>
                    <a:pt x="3586218" y="579510"/>
                  </a:cubicBezTo>
                  <a:cubicBezTo>
                    <a:pt x="3583981" y="581747"/>
                    <a:pt x="3580947" y="583003"/>
                    <a:pt x="3577784" y="583003"/>
                  </a:cubicBezTo>
                  <a:lnTo>
                    <a:pt x="11928" y="583003"/>
                  </a:lnTo>
                  <a:cubicBezTo>
                    <a:pt x="8765" y="583003"/>
                    <a:pt x="5731" y="581747"/>
                    <a:pt x="3494" y="579510"/>
                  </a:cubicBezTo>
                  <a:cubicBezTo>
                    <a:pt x="1257" y="577273"/>
                    <a:pt x="0" y="574238"/>
                    <a:pt x="0" y="571075"/>
                  </a:cubicBezTo>
                  <a:lnTo>
                    <a:pt x="0" y="11928"/>
                  </a:lnTo>
                  <a:cubicBezTo>
                    <a:pt x="0" y="8765"/>
                    <a:pt x="1257" y="5731"/>
                    <a:pt x="3494" y="3494"/>
                  </a:cubicBezTo>
                  <a:cubicBezTo>
                    <a:pt x="5731" y="1257"/>
                    <a:pt x="8765" y="0"/>
                    <a:pt x="11928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3589712" cy="50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 rot="-9339835">
            <a:off x="47526" y="2733681"/>
            <a:ext cx="8062377" cy="7772226"/>
          </a:xfrm>
          <a:custGeom>
            <a:avLst/>
            <a:gdLst/>
            <a:ahLst/>
            <a:cxnLst/>
            <a:rect l="l" t="t" r="r" b="b"/>
            <a:pathLst>
              <a:path w="8062377" h="7772226">
                <a:moveTo>
                  <a:pt x="0" y="0"/>
                </a:moveTo>
                <a:lnTo>
                  <a:pt x="8062376" y="0"/>
                </a:lnTo>
                <a:lnTo>
                  <a:pt x="8062376" y="7772226"/>
                </a:lnTo>
                <a:lnTo>
                  <a:pt x="0" y="7772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Freeform 9"/>
          <p:cNvSpPr/>
          <p:nvPr/>
        </p:nvSpPr>
        <p:spPr>
          <a:xfrm>
            <a:off x="434841" y="152307"/>
            <a:ext cx="17418318" cy="1752787"/>
          </a:xfrm>
          <a:custGeom>
            <a:avLst/>
            <a:gdLst/>
            <a:ahLst/>
            <a:cxnLst/>
            <a:rect l="l" t="t" r="r" b="b"/>
            <a:pathLst>
              <a:path w="17418318" h="1752787">
                <a:moveTo>
                  <a:pt x="0" y="0"/>
                </a:moveTo>
                <a:lnTo>
                  <a:pt x="17418318" y="0"/>
                </a:lnTo>
                <a:lnTo>
                  <a:pt x="17418318" y="1752786"/>
                </a:lnTo>
                <a:lnTo>
                  <a:pt x="0" y="1752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TextBox 10"/>
          <p:cNvSpPr txBox="1"/>
          <p:nvPr/>
        </p:nvSpPr>
        <p:spPr>
          <a:xfrm rot="-79491">
            <a:off x="5054978" y="6245249"/>
            <a:ext cx="8134266" cy="1949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67"/>
              </a:lnSpc>
            </a:pPr>
            <a:r>
              <a:rPr lang="en-US" sz="16241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2026</a:t>
            </a:r>
          </a:p>
        </p:txBody>
      </p:sp>
      <p:sp>
        <p:nvSpPr>
          <p:cNvPr id="11" name="TextBox 11"/>
          <p:cNvSpPr txBox="1"/>
          <p:nvPr/>
        </p:nvSpPr>
        <p:spPr>
          <a:xfrm rot="-75805">
            <a:off x="3889556" y="8181429"/>
            <a:ext cx="11192798" cy="38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EVALUACIÓN INTEGRAL DEL PERSONAL ACADÉMICO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0186">
            <a:off x="-2352459" y="7722611"/>
            <a:ext cx="6557450" cy="4114800"/>
          </a:xfrm>
          <a:custGeom>
            <a:avLst/>
            <a:gdLst/>
            <a:ahLst/>
            <a:cxnLst/>
            <a:rect l="l" t="t" r="r" b="b"/>
            <a:pathLst>
              <a:path w="6557450" h="4114800">
                <a:moveTo>
                  <a:pt x="0" y="0"/>
                </a:moveTo>
                <a:lnTo>
                  <a:pt x="6557450" y="0"/>
                </a:lnTo>
                <a:lnTo>
                  <a:pt x="6557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1028700" y="2482725"/>
            <a:ext cx="15735460" cy="2576682"/>
          </a:xfrm>
          <a:custGeom>
            <a:avLst/>
            <a:gdLst/>
            <a:ahLst/>
            <a:cxnLst/>
            <a:rect l="l" t="t" r="r" b="b"/>
            <a:pathLst>
              <a:path w="15735460" h="2576682">
                <a:moveTo>
                  <a:pt x="0" y="0"/>
                </a:moveTo>
                <a:lnTo>
                  <a:pt x="15735460" y="0"/>
                </a:lnTo>
                <a:lnTo>
                  <a:pt x="15735460" y="2576682"/>
                </a:lnTo>
                <a:lnTo>
                  <a:pt x="0" y="2576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2940028" y="5288007"/>
            <a:ext cx="12644196" cy="4235806"/>
          </a:xfrm>
          <a:custGeom>
            <a:avLst/>
            <a:gdLst/>
            <a:ahLst/>
            <a:cxnLst/>
            <a:rect l="l" t="t" r="r" b="b"/>
            <a:pathLst>
              <a:path w="12644196" h="4235806">
                <a:moveTo>
                  <a:pt x="0" y="0"/>
                </a:moveTo>
                <a:lnTo>
                  <a:pt x="12644196" y="0"/>
                </a:lnTo>
                <a:lnTo>
                  <a:pt x="12644196" y="4235805"/>
                </a:lnTo>
                <a:lnTo>
                  <a:pt x="0" y="4235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752042" y="163096"/>
            <a:ext cx="2187986" cy="1569441"/>
          </a:xfrm>
          <a:custGeom>
            <a:avLst/>
            <a:gdLst/>
            <a:ahLst/>
            <a:cxnLst/>
            <a:rect l="l" t="t" r="r" b="b"/>
            <a:pathLst>
              <a:path w="2187986" h="1569441">
                <a:moveTo>
                  <a:pt x="0" y="0"/>
                </a:moveTo>
                <a:lnTo>
                  <a:pt x="2187986" y="0"/>
                </a:lnTo>
                <a:lnTo>
                  <a:pt x="2187986" y="1569442"/>
                </a:lnTo>
                <a:lnTo>
                  <a:pt x="0" y="1569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3674180" y="389037"/>
            <a:ext cx="10419377" cy="90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2"/>
              </a:lnSpc>
            </a:pPr>
            <a:r>
              <a:rPr lang="en-US" sz="7514" b="1">
                <a:solidFill>
                  <a:srgbClr val="EC0614"/>
                </a:solidFill>
                <a:latin typeface="Inter Bold"/>
                <a:ea typeface="Inter Bold"/>
                <a:cs typeface="Inter Bold"/>
                <a:sym typeface="Inter Bold"/>
              </a:rPr>
              <a:t>CÁLCULO</a:t>
            </a:r>
          </a:p>
        </p:txBody>
      </p:sp>
      <p:grpSp>
        <p:nvGrpSpPr>
          <p:cNvPr id="7" name="Group 7"/>
          <p:cNvGrpSpPr/>
          <p:nvPr/>
        </p:nvGrpSpPr>
        <p:grpSpPr>
          <a:xfrm rot="-173514">
            <a:off x="3692548" y="1118594"/>
            <a:ext cx="6795206" cy="1002429"/>
            <a:chOff x="0" y="0"/>
            <a:chExt cx="3952028" cy="5830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52028" cy="583003"/>
            </a:xfrm>
            <a:custGeom>
              <a:avLst/>
              <a:gdLst/>
              <a:ahLst/>
              <a:cxnLst/>
              <a:rect l="l" t="t" r="r" b="b"/>
              <a:pathLst>
                <a:path w="3952028" h="583003">
                  <a:moveTo>
                    <a:pt x="23926" y="0"/>
                  </a:moveTo>
                  <a:lnTo>
                    <a:pt x="3928102" y="0"/>
                  </a:lnTo>
                  <a:cubicBezTo>
                    <a:pt x="3941316" y="0"/>
                    <a:pt x="3952028" y="10712"/>
                    <a:pt x="3952028" y="23926"/>
                  </a:cubicBezTo>
                  <a:lnTo>
                    <a:pt x="3952028" y="559078"/>
                  </a:lnTo>
                  <a:cubicBezTo>
                    <a:pt x="3952028" y="565423"/>
                    <a:pt x="3949507" y="571509"/>
                    <a:pt x="3945020" y="575996"/>
                  </a:cubicBezTo>
                  <a:cubicBezTo>
                    <a:pt x="3940534" y="580483"/>
                    <a:pt x="3934448" y="583003"/>
                    <a:pt x="3928102" y="583003"/>
                  </a:cubicBezTo>
                  <a:lnTo>
                    <a:pt x="23926" y="583003"/>
                  </a:lnTo>
                  <a:cubicBezTo>
                    <a:pt x="10712" y="583003"/>
                    <a:pt x="0" y="572291"/>
                    <a:pt x="0" y="559078"/>
                  </a:cubicBezTo>
                  <a:lnTo>
                    <a:pt x="0" y="23926"/>
                  </a:lnTo>
                  <a:cubicBezTo>
                    <a:pt x="0" y="17580"/>
                    <a:pt x="2521" y="11495"/>
                    <a:pt x="7008" y="7008"/>
                  </a:cubicBezTo>
                  <a:cubicBezTo>
                    <a:pt x="11495" y="2521"/>
                    <a:pt x="17580" y="0"/>
                    <a:pt x="23926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6200"/>
              <a:ext cx="3952028" cy="50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-175005">
            <a:off x="3288279" y="1312371"/>
            <a:ext cx="7550369" cy="7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5"/>
              </a:lnSpc>
            </a:pPr>
            <a:r>
              <a:rPr lang="en-US" sz="64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MATEMÁTICO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0186">
            <a:off x="-2352459" y="7825370"/>
            <a:ext cx="6557450" cy="4114800"/>
          </a:xfrm>
          <a:custGeom>
            <a:avLst/>
            <a:gdLst/>
            <a:ahLst/>
            <a:cxnLst/>
            <a:rect l="l" t="t" r="r" b="b"/>
            <a:pathLst>
              <a:path w="6557450" h="4114800">
                <a:moveTo>
                  <a:pt x="0" y="0"/>
                </a:moveTo>
                <a:lnTo>
                  <a:pt x="6557450" y="0"/>
                </a:lnTo>
                <a:lnTo>
                  <a:pt x="6557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679334" y="167203"/>
            <a:ext cx="2187986" cy="1569441"/>
          </a:xfrm>
          <a:custGeom>
            <a:avLst/>
            <a:gdLst/>
            <a:ahLst/>
            <a:cxnLst/>
            <a:rect l="l" t="t" r="r" b="b"/>
            <a:pathLst>
              <a:path w="2187986" h="1569441">
                <a:moveTo>
                  <a:pt x="0" y="0"/>
                </a:moveTo>
                <a:lnTo>
                  <a:pt x="2187985" y="0"/>
                </a:lnTo>
                <a:lnTo>
                  <a:pt x="2187985" y="1569441"/>
                </a:lnTo>
                <a:lnTo>
                  <a:pt x="0" y="156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143710" y="2089069"/>
            <a:ext cx="10501952" cy="2244792"/>
          </a:xfrm>
          <a:custGeom>
            <a:avLst/>
            <a:gdLst/>
            <a:ahLst/>
            <a:cxnLst/>
            <a:rect l="l" t="t" r="r" b="b"/>
            <a:pathLst>
              <a:path w="10501952" h="2244792">
                <a:moveTo>
                  <a:pt x="0" y="0"/>
                </a:moveTo>
                <a:lnTo>
                  <a:pt x="10501952" y="0"/>
                </a:lnTo>
                <a:lnTo>
                  <a:pt x="10501952" y="2244792"/>
                </a:lnTo>
                <a:lnTo>
                  <a:pt x="0" y="2244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TextBox 5"/>
          <p:cNvSpPr txBox="1"/>
          <p:nvPr/>
        </p:nvSpPr>
        <p:spPr>
          <a:xfrm>
            <a:off x="3674180" y="389037"/>
            <a:ext cx="10419377" cy="90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2"/>
              </a:lnSpc>
            </a:pPr>
            <a:r>
              <a:rPr lang="en-US" sz="7514" b="1">
                <a:solidFill>
                  <a:srgbClr val="EC0614"/>
                </a:solidFill>
                <a:latin typeface="Inter Bold"/>
                <a:ea typeface="Inter Bold"/>
                <a:cs typeface="Inter Bold"/>
                <a:sym typeface="Inter Bold"/>
              </a:rPr>
              <a:t>CÁLCULO</a:t>
            </a:r>
          </a:p>
        </p:txBody>
      </p:sp>
      <p:grpSp>
        <p:nvGrpSpPr>
          <p:cNvPr id="6" name="Group 6"/>
          <p:cNvGrpSpPr/>
          <p:nvPr/>
        </p:nvGrpSpPr>
        <p:grpSpPr>
          <a:xfrm rot="-173514">
            <a:off x="3692548" y="1118594"/>
            <a:ext cx="6795206" cy="1002429"/>
            <a:chOff x="0" y="0"/>
            <a:chExt cx="3952028" cy="5830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52028" cy="583003"/>
            </a:xfrm>
            <a:custGeom>
              <a:avLst/>
              <a:gdLst/>
              <a:ahLst/>
              <a:cxnLst/>
              <a:rect l="l" t="t" r="r" b="b"/>
              <a:pathLst>
                <a:path w="3952028" h="583003">
                  <a:moveTo>
                    <a:pt x="23926" y="0"/>
                  </a:moveTo>
                  <a:lnTo>
                    <a:pt x="3928102" y="0"/>
                  </a:lnTo>
                  <a:cubicBezTo>
                    <a:pt x="3941316" y="0"/>
                    <a:pt x="3952028" y="10712"/>
                    <a:pt x="3952028" y="23926"/>
                  </a:cubicBezTo>
                  <a:lnTo>
                    <a:pt x="3952028" y="559078"/>
                  </a:lnTo>
                  <a:cubicBezTo>
                    <a:pt x="3952028" y="565423"/>
                    <a:pt x="3949507" y="571509"/>
                    <a:pt x="3945020" y="575996"/>
                  </a:cubicBezTo>
                  <a:cubicBezTo>
                    <a:pt x="3940534" y="580483"/>
                    <a:pt x="3934448" y="583003"/>
                    <a:pt x="3928102" y="583003"/>
                  </a:cubicBezTo>
                  <a:lnTo>
                    <a:pt x="23926" y="583003"/>
                  </a:lnTo>
                  <a:cubicBezTo>
                    <a:pt x="10712" y="583003"/>
                    <a:pt x="0" y="572291"/>
                    <a:pt x="0" y="559078"/>
                  </a:cubicBezTo>
                  <a:lnTo>
                    <a:pt x="0" y="23926"/>
                  </a:lnTo>
                  <a:cubicBezTo>
                    <a:pt x="0" y="17580"/>
                    <a:pt x="2521" y="11495"/>
                    <a:pt x="7008" y="7008"/>
                  </a:cubicBezTo>
                  <a:cubicBezTo>
                    <a:pt x="11495" y="2521"/>
                    <a:pt x="17580" y="0"/>
                    <a:pt x="23926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3952028" cy="50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407896" y="4112080"/>
            <a:ext cx="15215220" cy="4830832"/>
          </a:xfrm>
          <a:custGeom>
            <a:avLst/>
            <a:gdLst/>
            <a:ahLst/>
            <a:cxnLst/>
            <a:rect l="l" t="t" r="r" b="b"/>
            <a:pathLst>
              <a:path w="15215220" h="4830832">
                <a:moveTo>
                  <a:pt x="0" y="0"/>
                </a:moveTo>
                <a:lnTo>
                  <a:pt x="15215220" y="0"/>
                </a:lnTo>
                <a:lnTo>
                  <a:pt x="15215220" y="4830832"/>
                </a:lnTo>
                <a:lnTo>
                  <a:pt x="0" y="4830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Freeform 10"/>
          <p:cNvSpPr/>
          <p:nvPr/>
        </p:nvSpPr>
        <p:spPr>
          <a:xfrm>
            <a:off x="10721862" y="2291800"/>
            <a:ext cx="7456698" cy="1379489"/>
          </a:xfrm>
          <a:custGeom>
            <a:avLst/>
            <a:gdLst/>
            <a:ahLst/>
            <a:cxnLst/>
            <a:rect l="l" t="t" r="r" b="b"/>
            <a:pathLst>
              <a:path w="7456698" h="1379489">
                <a:moveTo>
                  <a:pt x="0" y="0"/>
                </a:moveTo>
                <a:lnTo>
                  <a:pt x="7456698" y="0"/>
                </a:lnTo>
                <a:lnTo>
                  <a:pt x="7456698" y="1379489"/>
                </a:lnTo>
                <a:lnTo>
                  <a:pt x="0" y="137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>
          <a:xfrm>
            <a:off x="2867319" y="8942912"/>
            <a:ext cx="8149266" cy="1221018"/>
          </a:xfrm>
          <a:custGeom>
            <a:avLst/>
            <a:gdLst/>
            <a:ahLst/>
            <a:cxnLst/>
            <a:rect l="l" t="t" r="r" b="b"/>
            <a:pathLst>
              <a:path w="8149266" h="1221018">
                <a:moveTo>
                  <a:pt x="0" y="0"/>
                </a:moveTo>
                <a:lnTo>
                  <a:pt x="8149267" y="0"/>
                </a:lnTo>
                <a:lnTo>
                  <a:pt x="8149267" y="1221018"/>
                </a:lnTo>
                <a:lnTo>
                  <a:pt x="0" y="1221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2" name="Freeform 12"/>
          <p:cNvSpPr/>
          <p:nvPr/>
        </p:nvSpPr>
        <p:spPr>
          <a:xfrm rot="-2169404">
            <a:off x="2058104" y="7439246"/>
            <a:ext cx="1263692" cy="2177683"/>
          </a:xfrm>
          <a:custGeom>
            <a:avLst/>
            <a:gdLst/>
            <a:ahLst/>
            <a:cxnLst/>
            <a:rect l="l" t="t" r="r" b="b"/>
            <a:pathLst>
              <a:path w="1263692" h="2177683">
                <a:moveTo>
                  <a:pt x="0" y="0"/>
                </a:moveTo>
                <a:lnTo>
                  <a:pt x="1263692" y="0"/>
                </a:lnTo>
                <a:lnTo>
                  <a:pt x="1263692" y="2177683"/>
                </a:lnTo>
                <a:lnTo>
                  <a:pt x="0" y="2177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3" name="Freeform 13"/>
          <p:cNvSpPr/>
          <p:nvPr/>
        </p:nvSpPr>
        <p:spPr>
          <a:xfrm>
            <a:off x="11265158" y="3111534"/>
            <a:ext cx="1413191" cy="2435310"/>
          </a:xfrm>
          <a:custGeom>
            <a:avLst/>
            <a:gdLst/>
            <a:ahLst/>
            <a:cxnLst/>
            <a:rect l="l" t="t" r="r" b="b"/>
            <a:pathLst>
              <a:path w="1413191" h="2435310">
                <a:moveTo>
                  <a:pt x="0" y="0"/>
                </a:moveTo>
                <a:lnTo>
                  <a:pt x="1413191" y="0"/>
                </a:lnTo>
                <a:lnTo>
                  <a:pt x="1413191" y="2435309"/>
                </a:lnTo>
                <a:lnTo>
                  <a:pt x="0" y="2435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4" name="TextBox 14"/>
          <p:cNvSpPr txBox="1"/>
          <p:nvPr/>
        </p:nvSpPr>
        <p:spPr>
          <a:xfrm rot="-175005">
            <a:off x="3288279" y="1312371"/>
            <a:ext cx="7550369" cy="7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5"/>
              </a:lnSpc>
            </a:pPr>
            <a:r>
              <a:rPr lang="en-US" sz="64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MATEMÁTICO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6266" y="2425276"/>
            <a:ext cx="9795596" cy="133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2"/>
              </a:lnSpc>
            </a:pPr>
            <a:r>
              <a:rPr lang="en-US" sz="4182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PORCENTAJE EQUIVALENTE </a:t>
            </a:r>
          </a:p>
          <a:p>
            <a:pPr algn="ctr">
              <a:lnSpc>
                <a:spcPts val="5312"/>
              </a:lnSpc>
            </a:pPr>
            <a:r>
              <a:rPr lang="en-US" sz="4182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 LA CARGA HORARIA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513" y="152307"/>
            <a:ext cx="17418318" cy="1752787"/>
          </a:xfrm>
          <a:custGeom>
            <a:avLst/>
            <a:gdLst/>
            <a:ahLst/>
            <a:cxnLst/>
            <a:rect l="l" t="t" r="r" b="b"/>
            <a:pathLst>
              <a:path w="17418318" h="1752787">
                <a:moveTo>
                  <a:pt x="0" y="0"/>
                </a:moveTo>
                <a:lnTo>
                  <a:pt x="17418317" y="0"/>
                </a:lnTo>
                <a:lnTo>
                  <a:pt x="17418317" y="1752786"/>
                </a:lnTo>
                <a:lnTo>
                  <a:pt x="0" y="1752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826612" y="3179997"/>
            <a:ext cx="16123637" cy="109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9"/>
              </a:lnSpc>
            </a:pPr>
            <a:r>
              <a:rPr lang="en-US" sz="9161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HETEROEVALUACIÓN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3401702" y="4261536"/>
            <a:ext cx="12641585" cy="1763928"/>
            <a:chOff x="0" y="0"/>
            <a:chExt cx="2927257" cy="4084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7257" cy="408451"/>
            </a:xfrm>
            <a:custGeom>
              <a:avLst/>
              <a:gdLst/>
              <a:ahLst/>
              <a:cxnLst/>
              <a:rect l="l" t="t" r="r" b="b"/>
              <a:pathLst>
                <a:path w="2927257" h="408451">
                  <a:moveTo>
                    <a:pt x="12861" y="0"/>
                  </a:moveTo>
                  <a:lnTo>
                    <a:pt x="2914396" y="0"/>
                  </a:lnTo>
                  <a:cubicBezTo>
                    <a:pt x="2917807" y="0"/>
                    <a:pt x="2921078" y="1355"/>
                    <a:pt x="2923490" y="3767"/>
                  </a:cubicBezTo>
                  <a:cubicBezTo>
                    <a:pt x="2925902" y="6179"/>
                    <a:pt x="2927257" y="9450"/>
                    <a:pt x="2927257" y="12861"/>
                  </a:cubicBezTo>
                  <a:lnTo>
                    <a:pt x="2927257" y="395591"/>
                  </a:lnTo>
                  <a:cubicBezTo>
                    <a:pt x="2927257" y="399001"/>
                    <a:pt x="2925902" y="402273"/>
                    <a:pt x="2923490" y="404684"/>
                  </a:cubicBezTo>
                  <a:cubicBezTo>
                    <a:pt x="2921078" y="407096"/>
                    <a:pt x="2917807" y="408451"/>
                    <a:pt x="2914396" y="408451"/>
                  </a:cubicBezTo>
                  <a:lnTo>
                    <a:pt x="12861" y="408451"/>
                  </a:lnTo>
                  <a:cubicBezTo>
                    <a:pt x="9450" y="408451"/>
                    <a:pt x="6179" y="407096"/>
                    <a:pt x="3767" y="404684"/>
                  </a:cubicBezTo>
                  <a:cubicBezTo>
                    <a:pt x="1355" y="402273"/>
                    <a:pt x="0" y="399001"/>
                    <a:pt x="0" y="395591"/>
                  </a:cubicBezTo>
                  <a:lnTo>
                    <a:pt x="0" y="12861"/>
                  </a:lnTo>
                  <a:cubicBezTo>
                    <a:pt x="0" y="9450"/>
                    <a:pt x="1355" y="6179"/>
                    <a:pt x="3767" y="3767"/>
                  </a:cubicBezTo>
                  <a:cubicBezTo>
                    <a:pt x="6179" y="1355"/>
                    <a:pt x="9450" y="0"/>
                    <a:pt x="12861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2927257" cy="33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131359">
            <a:off x="3865073" y="4806543"/>
            <a:ext cx="10817695" cy="18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2"/>
              </a:lnSpc>
            </a:pPr>
            <a:r>
              <a:rPr lang="en-US" sz="8258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27.206</a:t>
            </a:r>
          </a:p>
          <a:p>
            <a:pPr algn="ctr">
              <a:lnSpc>
                <a:spcPts val="7102"/>
              </a:lnSpc>
            </a:pPr>
            <a:endParaRPr lang="en-US" sz="8258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838486" y="6445073"/>
            <a:ext cx="15291344" cy="3268525"/>
          </a:xfrm>
          <a:custGeom>
            <a:avLst/>
            <a:gdLst/>
            <a:ahLst/>
            <a:cxnLst/>
            <a:rect l="l" t="t" r="r" b="b"/>
            <a:pathLst>
              <a:path w="15291344" h="3268525">
                <a:moveTo>
                  <a:pt x="0" y="0"/>
                </a:moveTo>
                <a:lnTo>
                  <a:pt x="15291344" y="0"/>
                </a:lnTo>
                <a:lnTo>
                  <a:pt x="15291344" y="3268525"/>
                </a:lnTo>
                <a:lnTo>
                  <a:pt x="0" y="326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Freeform 9"/>
          <p:cNvSpPr/>
          <p:nvPr/>
        </p:nvSpPr>
        <p:spPr>
          <a:xfrm>
            <a:off x="-2629625" y="20574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TextBox 10"/>
          <p:cNvSpPr txBox="1"/>
          <p:nvPr/>
        </p:nvSpPr>
        <p:spPr>
          <a:xfrm>
            <a:off x="6317952" y="7368337"/>
            <a:ext cx="10941348" cy="88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Desde 06 hasta el 17 de Julio 2026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513" y="152307"/>
            <a:ext cx="17418318" cy="1752787"/>
          </a:xfrm>
          <a:custGeom>
            <a:avLst/>
            <a:gdLst/>
            <a:ahLst/>
            <a:cxnLst/>
            <a:rect l="l" t="t" r="r" b="b"/>
            <a:pathLst>
              <a:path w="17418318" h="1752787">
                <a:moveTo>
                  <a:pt x="0" y="0"/>
                </a:moveTo>
                <a:lnTo>
                  <a:pt x="17418317" y="0"/>
                </a:lnTo>
                <a:lnTo>
                  <a:pt x="17418317" y="1752786"/>
                </a:lnTo>
                <a:lnTo>
                  <a:pt x="0" y="1752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650548" y="3207828"/>
            <a:ext cx="14246031" cy="98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80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AUTOEVALUACIÓN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3406296" y="4222563"/>
            <a:ext cx="10620242" cy="1565203"/>
            <a:chOff x="0" y="0"/>
            <a:chExt cx="2459199" cy="3624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9200" cy="362435"/>
            </a:xfrm>
            <a:custGeom>
              <a:avLst/>
              <a:gdLst/>
              <a:ahLst/>
              <a:cxnLst/>
              <a:rect l="l" t="t" r="r" b="b"/>
              <a:pathLst>
                <a:path w="2459200" h="362435">
                  <a:moveTo>
                    <a:pt x="15309" y="0"/>
                  </a:moveTo>
                  <a:lnTo>
                    <a:pt x="2443891" y="0"/>
                  </a:lnTo>
                  <a:cubicBezTo>
                    <a:pt x="2447951" y="0"/>
                    <a:pt x="2451845" y="1613"/>
                    <a:pt x="2454716" y="4484"/>
                  </a:cubicBezTo>
                  <a:cubicBezTo>
                    <a:pt x="2457587" y="7355"/>
                    <a:pt x="2459200" y="11248"/>
                    <a:pt x="2459200" y="15309"/>
                  </a:cubicBezTo>
                  <a:lnTo>
                    <a:pt x="2459200" y="347126"/>
                  </a:lnTo>
                  <a:cubicBezTo>
                    <a:pt x="2459200" y="355581"/>
                    <a:pt x="2452346" y="362435"/>
                    <a:pt x="2443891" y="362435"/>
                  </a:cubicBezTo>
                  <a:lnTo>
                    <a:pt x="15309" y="362435"/>
                  </a:lnTo>
                  <a:cubicBezTo>
                    <a:pt x="11248" y="362435"/>
                    <a:pt x="7355" y="360822"/>
                    <a:pt x="4484" y="357951"/>
                  </a:cubicBezTo>
                  <a:cubicBezTo>
                    <a:pt x="1613" y="355080"/>
                    <a:pt x="0" y="351186"/>
                    <a:pt x="0" y="347126"/>
                  </a:cubicBezTo>
                  <a:lnTo>
                    <a:pt x="0" y="15309"/>
                  </a:lnTo>
                  <a:cubicBezTo>
                    <a:pt x="0" y="6854"/>
                    <a:pt x="6854" y="0"/>
                    <a:pt x="15309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2459199" cy="286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131359">
            <a:off x="3003821" y="4631884"/>
            <a:ext cx="10124856" cy="92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772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1.412</a:t>
            </a:r>
          </a:p>
        </p:txBody>
      </p:sp>
      <p:sp>
        <p:nvSpPr>
          <p:cNvPr id="8" name="Freeform 8"/>
          <p:cNvSpPr/>
          <p:nvPr/>
        </p:nvSpPr>
        <p:spPr>
          <a:xfrm>
            <a:off x="2838486" y="6445073"/>
            <a:ext cx="15291344" cy="3268525"/>
          </a:xfrm>
          <a:custGeom>
            <a:avLst/>
            <a:gdLst/>
            <a:ahLst/>
            <a:cxnLst/>
            <a:rect l="l" t="t" r="r" b="b"/>
            <a:pathLst>
              <a:path w="15291344" h="3268525">
                <a:moveTo>
                  <a:pt x="0" y="0"/>
                </a:moveTo>
                <a:lnTo>
                  <a:pt x="15291344" y="0"/>
                </a:lnTo>
                <a:lnTo>
                  <a:pt x="15291344" y="3268525"/>
                </a:lnTo>
                <a:lnTo>
                  <a:pt x="0" y="326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Freeform 9"/>
          <p:cNvSpPr/>
          <p:nvPr/>
        </p:nvSpPr>
        <p:spPr>
          <a:xfrm>
            <a:off x="-3400969" y="1905093"/>
            <a:ext cx="11717807" cy="8803002"/>
          </a:xfrm>
          <a:custGeom>
            <a:avLst/>
            <a:gdLst/>
            <a:ahLst/>
            <a:cxnLst/>
            <a:rect l="l" t="t" r="r" b="b"/>
            <a:pathLst>
              <a:path w="11717807" h="8803002">
                <a:moveTo>
                  <a:pt x="0" y="0"/>
                </a:moveTo>
                <a:lnTo>
                  <a:pt x="11717807" y="0"/>
                </a:lnTo>
                <a:lnTo>
                  <a:pt x="11717807" y="8803003"/>
                </a:lnTo>
                <a:lnTo>
                  <a:pt x="0" y="880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TextBox 10"/>
          <p:cNvSpPr txBox="1"/>
          <p:nvPr/>
        </p:nvSpPr>
        <p:spPr>
          <a:xfrm>
            <a:off x="5664001" y="7418641"/>
            <a:ext cx="10941348" cy="88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Desde 13 hasta el 17 de Julio 2026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513" y="152307"/>
            <a:ext cx="17418318" cy="1752787"/>
          </a:xfrm>
          <a:custGeom>
            <a:avLst/>
            <a:gdLst/>
            <a:ahLst/>
            <a:cxnLst/>
            <a:rect l="l" t="t" r="r" b="b"/>
            <a:pathLst>
              <a:path w="17418318" h="1752787">
                <a:moveTo>
                  <a:pt x="0" y="0"/>
                </a:moveTo>
                <a:lnTo>
                  <a:pt x="17418317" y="0"/>
                </a:lnTo>
                <a:lnTo>
                  <a:pt x="17418317" y="1752786"/>
                </a:lnTo>
                <a:lnTo>
                  <a:pt x="0" y="1752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2540357" y="3169728"/>
            <a:ext cx="14246031" cy="98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80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PARES ACADÉMICOS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3406296" y="4222563"/>
            <a:ext cx="10620242" cy="1565203"/>
            <a:chOff x="0" y="0"/>
            <a:chExt cx="2459199" cy="3624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9200" cy="362435"/>
            </a:xfrm>
            <a:custGeom>
              <a:avLst/>
              <a:gdLst/>
              <a:ahLst/>
              <a:cxnLst/>
              <a:rect l="l" t="t" r="r" b="b"/>
              <a:pathLst>
                <a:path w="2459200" h="362435">
                  <a:moveTo>
                    <a:pt x="15309" y="0"/>
                  </a:moveTo>
                  <a:lnTo>
                    <a:pt x="2443891" y="0"/>
                  </a:lnTo>
                  <a:cubicBezTo>
                    <a:pt x="2447951" y="0"/>
                    <a:pt x="2451845" y="1613"/>
                    <a:pt x="2454716" y="4484"/>
                  </a:cubicBezTo>
                  <a:cubicBezTo>
                    <a:pt x="2457587" y="7355"/>
                    <a:pt x="2459200" y="11248"/>
                    <a:pt x="2459200" y="15309"/>
                  </a:cubicBezTo>
                  <a:lnTo>
                    <a:pt x="2459200" y="347126"/>
                  </a:lnTo>
                  <a:cubicBezTo>
                    <a:pt x="2459200" y="355581"/>
                    <a:pt x="2452346" y="362435"/>
                    <a:pt x="2443891" y="362435"/>
                  </a:cubicBezTo>
                  <a:lnTo>
                    <a:pt x="15309" y="362435"/>
                  </a:lnTo>
                  <a:cubicBezTo>
                    <a:pt x="11248" y="362435"/>
                    <a:pt x="7355" y="360822"/>
                    <a:pt x="4484" y="357951"/>
                  </a:cubicBezTo>
                  <a:cubicBezTo>
                    <a:pt x="1613" y="355080"/>
                    <a:pt x="0" y="351186"/>
                    <a:pt x="0" y="347126"/>
                  </a:cubicBezTo>
                  <a:lnTo>
                    <a:pt x="0" y="15309"/>
                  </a:lnTo>
                  <a:cubicBezTo>
                    <a:pt x="0" y="6854"/>
                    <a:pt x="6854" y="0"/>
                    <a:pt x="15309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2459199" cy="286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838486" y="6445073"/>
            <a:ext cx="15291344" cy="3268525"/>
          </a:xfrm>
          <a:custGeom>
            <a:avLst/>
            <a:gdLst/>
            <a:ahLst/>
            <a:cxnLst/>
            <a:rect l="l" t="t" r="r" b="b"/>
            <a:pathLst>
              <a:path w="15291344" h="3268525">
                <a:moveTo>
                  <a:pt x="0" y="0"/>
                </a:moveTo>
                <a:lnTo>
                  <a:pt x="15291344" y="0"/>
                </a:lnTo>
                <a:lnTo>
                  <a:pt x="15291344" y="3268525"/>
                </a:lnTo>
                <a:lnTo>
                  <a:pt x="0" y="326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-3635703" y="20574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TextBox 9"/>
          <p:cNvSpPr txBox="1"/>
          <p:nvPr/>
        </p:nvSpPr>
        <p:spPr>
          <a:xfrm rot="131359">
            <a:off x="7385903" y="4736354"/>
            <a:ext cx="6677398" cy="653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9"/>
              </a:lnSpc>
            </a:pPr>
            <a:r>
              <a:rPr lang="en-US" sz="542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3 O 5 MIEMBROS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7211958"/>
            <a:ext cx="7420076" cy="159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Desde 13 hasta el 17 de Julio 2026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513" y="152307"/>
            <a:ext cx="17418318" cy="1752787"/>
          </a:xfrm>
          <a:custGeom>
            <a:avLst/>
            <a:gdLst/>
            <a:ahLst/>
            <a:cxnLst/>
            <a:rect l="l" t="t" r="r" b="b"/>
            <a:pathLst>
              <a:path w="17418318" h="1752787">
                <a:moveTo>
                  <a:pt x="0" y="0"/>
                </a:moveTo>
                <a:lnTo>
                  <a:pt x="17418317" y="0"/>
                </a:lnTo>
                <a:lnTo>
                  <a:pt x="17418317" y="1752786"/>
                </a:lnTo>
                <a:lnTo>
                  <a:pt x="0" y="1752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408519" y="3270336"/>
            <a:ext cx="14246031" cy="98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80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DIRECTIVO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3406296" y="4222563"/>
            <a:ext cx="10620242" cy="1565203"/>
            <a:chOff x="0" y="0"/>
            <a:chExt cx="2459199" cy="3624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9200" cy="362435"/>
            </a:xfrm>
            <a:custGeom>
              <a:avLst/>
              <a:gdLst/>
              <a:ahLst/>
              <a:cxnLst/>
              <a:rect l="l" t="t" r="r" b="b"/>
              <a:pathLst>
                <a:path w="2459200" h="362435">
                  <a:moveTo>
                    <a:pt x="15309" y="0"/>
                  </a:moveTo>
                  <a:lnTo>
                    <a:pt x="2443891" y="0"/>
                  </a:lnTo>
                  <a:cubicBezTo>
                    <a:pt x="2447951" y="0"/>
                    <a:pt x="2451845" y="1613"/>
                    <a:pt x="2454716" y="4484"/>
                  </a:cubicBezTo>
                  <a:cubicBezTo>
                    <a:pt x="2457587" y="7355"/>
                    <a:pt x="2459200" y="11248"/>
                    <a:pt x="2459200" y="15309"/>
                  </a:cubicBezTo>
                  <a:lnTo>
                    <a:pt x="2459200" y="347126"/>
                  </a:lnTo>
                  <a:cubicBezTo>
                    <a:pt x="2459200" y="355581"/>
                    <a:pt x="2452346" y="362435"/>
                    <a:pt x="2443891" y="362435"/>
                  </a:cubicBezTo>
                  <a:lnTo>
                    <a:pt x="15309" y="362435"/>
                  </a:lnTo>
                  <a:cubicBezTo>
                    <a:pt x="11248" y="362435"/>
                    <a:pt x="7355" y="360822"/>
                    <a:pt x="4484" y="357951"/>
                  </a:cubicBezTo>
                  <a:cubicBezTo>
                    <a:pt x="1613" y="355080"/>
                    <a:pt x="0" y="351186"/>
                    <a:pt x="0" y="347126"/>
                  </a:cubicBezTo>
                  <a:lnTo>
                    <a:pt x="0" y="15309"/>
                  </a:lnTo>
                  <a:cubicBezTo>
                    <a:pt x="0" y="6854"/>
                    <a:pt x="6854" y="0"/>
                    <a:pt x="15309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2459199" cy="286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838486" y="6445073"/>
            <a:ext cx="15291344" cy="3268525"/>
          </a:xfrm>
          <a:custGeom>
            <a:avLst/>
            <a:gdLst/>
            <a:ahLst/>
            <a:cxnLst/>
            <a:rect l="l" t="t" r="r" b="b"/>
            <a:pathLst>
              <a:path w="15291344" h="3268525">
                <a:moveTo>
                  <a:pt x="0" y="0"/>
                </a:moveTo>
                <a:lnTo>
                  <a:pt x="15291344" y="0"/>
                </a:lnTo>
                <a:lnTo>
                  <a:pt x="15291344" y="3268525"/>
                </a:lnTo>
                <a:lnTo>
                  <a:pt x="0" y="3268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-4376429" y="20574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TextBox 9"/>
          <p:cNvSpPr txBox="1"/>
          <p:nvPr/>
        </p:nvSpPr>
        <p:spPr>
          <a:xfrm rot="131359">
            <a:off x="5215381" y="4815966"/>
            <a:ext cx="8405850" cy="50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</a:pPr>
            <a:r>
              <a:rPr lang="en-US" sz="412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DECANOS O COORDINADORES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7211958"/>
            <a:ext cx="7420076" cy="159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Desde 13 hasta el 17 de Julio 2026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513" y="152307"/>
            <a:ext cx="6132524" cy="1727365"/>
          </a:xfrm>
          <a:custGeom>
            <a:avLst/>
            <a:gdLst/>
            <a:ahLst/>
            <a:cxnLst/>
            <a:rect l="l" t="t" r="r" b="b"/>
            <a:pathLst>
              <a:path w="6132524" h="1727365">
                <a:moveTo>
                  <a:pt x="0" y="0"/>
                </a:moveTo>
                <a:lnTo>
                  <a:pt x="6132524" y="0"/>
                </a:lnTo>
                <a:lnTo>
                  <a:pt x="6132524" y="1727364"/>
                </a:lnTo>
                <a:lnTo>
                  <a:pt x="0" y="172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4031" b="-1471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-3345241" y="3193281"/>
            <a:ext cx="14246031" cy="98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80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TUTORIAS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-187170" y="3988089"/>
            <a:ext cx="7929889" cy="989613"/>
            <a:chOff x="0" y="0"/>
            <a:chExt cx="1836227" cy="229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6227" cy="229152"/>
            </a:xfrm>
            <a:custGeom>
              <a:avLst/>
              <a:gdLst/>
              <a:ahLst/>
              <a:cxnLst/>
              <a:rect l="l" t="t" r="r" b="b"/>
              <a:pathLst>
                <a:path w="1836227" h="229152">
                  <a:moveTo>
                    <a:pt x="20502" y="0"/>
                  </a:moveTo>
                  <a:lnTo>
                    <a:pt x="1815725" y="0"/>
                  </a:lnTo>
                  <a:cubicBezTo>
                    <a:pt x="1821162" y="0"/>
                    <a:pt x="1826377" y="2160"/>
                    <a:pt x="1830222" y="6005"/>
                  </a:cubicBezTo>
                  <a:cubicBezTo>
                    <a:pt x="1834067" y="9850"/>
                    <a:pt x="1836227" y="15065"/>
                    <a:pt x="1836227" y="20502"/>
                  </a:cubicBezTo>
                  <a:lnTo>
                    <a:pt x="1836227" y="208650"/>
                  </a:lnTo>
                  <a:cubicBezTo>
                    <a:pt x="1836227" y="219973"/>
                    <a:pt x="1827048" y="229152"/>
                    <a:pt x="1815725" y="229152"/>
                  </a:cubicBezTo>
                  <a:lnTo>
                    <a:pt x="20502" y="229152"/>
                  </a:lnTo>
                  <a:cubicBezTo>
                    <a:pt x="15065" y="229152"/>
                    <a:pt x="9850" y="226992"/>
                    <a:pt x="6005" y="223147"/>
                  </a:cubicBezTo>
                  <a:cubicBezTo>
                    <a:pt x="2160" y="219303"/>
                    <a:pt x="0" y="214088"/>
                    <a:pt x="0" y="208650"/>
                  </a:cubicBezTo>
                  <a:lnTo>
                    <a:pt x="0" y="20502"/>
                  </a:lnTo>
                  <a:cubicBezTo>
                    <a:pt x="0" y="15065"/>
                    <a:pt x="2160" y="9850"/>
                    <a:pt x="6005" y="6005"/>
                  </a:cubicBezTo>
                  <a:cubicBezTo>
                    <a:pt x="9850" y="2160"/>
                    <a:pt x="15065" y="0"/>
                    <a:pt x="20502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1836227" cy="152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491186" y="152307"/>
            <a:ext cx="10398352" cy="9956422"/>
          </a:xfrm>
          <a:custGeom>
            <a:avLst/>
            <a:gdLst/>
            <a:ahLst/>
            <a:cxnLst/>
            <a:rect l="l" t="t" r="r" b="b"/>
            <a:pathLst>
              <a:path w="10398352" h="9956422">
                <a:moveTo>
                  <a:pt x="0" y="0"/>
                </a:moveTo>
                <a:lnTo>
                  <a:pt x="10398352" y="0"/>
                </a:lnTo>
                <a:lnTo>
                  <a:pt x="10398352" y="9956422"/>
                </a:lnTo>
                <a:lnTo>
                  <a:pt x="0" y="9956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84752" y="7138804"/>
            <a:ext cx="4916512" cy="3275626"/>
          </a:xfrm>
          <a:custGeom>
            <a:avLst/>
            <a:gdLst/>
            <a:ahLst/>
            <a:cxnLst/>
            <a:rect l="l" t="t" r="r" b="b"/>
            <a:pathLst>
              <a:path w="4916512" h="3275626">
                <a:moveTo>
                  <a:pt x="0" y="0"/>
                </a:moveTo>
                <a:lnTo>
                  <a:pt x="4916512" y="0"/>
                </a:lnTo>
                <a:lnTo>
                  <a:pt x="4916512" y="3275626"/>
                </a:lnTo>
                <a:lnTo>
                  <a:pt x="0" y="3275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TextBox 9"/>
          <p:cNvSpPr txBox="1"/>
          <p:nvPr/>
        </p:nvSpPr>
        <p:spPr>
          <a:xfrm rot="131359">
            <a:off x="-658228" y="4293697"/>
            <a:ext cx="8405850" cy="50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</a:pPr>
            <a:r>
              <a:rPr lang="en-US" sz="412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ACADÉMICAS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14604" y="6481436"/>
            <a:ext cx="5515224" cy="138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0"/>
              </a:lnSpc>
            </a:pPr>
            <a:r>
              <a:rPr lang="en-US" sz="8710">
                <a:solidFill>
                  <a:srgbClr val="0171D3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tutoría dada</a:t>
            </a:r>
          </a:p>
          <a:p>
            <a:pPr algn="ctr">
              <a:lnSpc>
                <a:spcPts val="4790"/>
              </a:lnSpc>
            </a:pPr>
            <a:endParaRPr lang="en-US" sz="8710">
              <a:solidFill>
                <a:srgbClr val="0171D3"/>
              </a:solidFill>
              <a:latin typeface="Have Heart One"/>
              <a:ea typeface="Have Heart One"/>
              <a:cs typeface="Have Heart One"/>
              <a:sym typeface="Have Heart O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6425" y="7986050"/>
            <a:ext cx="3672451" cy="127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7911">
                <a:solidFill>
                  <a:srgbClr val="0171D3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tutoría </a:t>
            </a:r>
            <a:r>
              <a:rPr lang="en-US" sz="7911">
                <a:solidFill>
                  <a:srgbClr val="EC0614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evaluada!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513" y="152307"/>
            <a:ext cx="6132524" cy="1727365"/>
          </a:xfrm>
          <a:custGeom>
            <a:avLst/>
            <a:gdLst/>
            <a:ahLst/>
            <a:cxnLst/>
            <a:rect l="l" t="t" r="r" b="b"/>
            <a:pathLst>
              <a:path w="6132524" h="1727365">
                <a:moveTo>
                  <a:pt x="0" y="0"/>
                </a:moveTo>
                <a:lnTo>
                  <a:pt x="6132524" y="0"/>
                </a:lnTo>
                <a:lnTo>
                  <a:pt x="6132524" y="1727364"/>
                </a:lnTo>
                <a:lnTo>
                  <a:pt x="0" y="172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4031" b="-1471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-3345241" y="3193281"/>
            <a:ext cx="14246031" cy="98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80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TUTORIAS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-186925" y="3975410"/>
            <a:ext cx="7273511" cy="989613"/>
            <a:chOff x="0" y="0"/>
            <a:chExt cx="1684238" cy="229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84238" cy="229152"/>
            </a:xfrm>
            <a:custGeom>
              <a:avLst/>
              <a:gdLst/>
              <a:ahLst/>
              <a:cxnLst/>
              <a:rect l="l" t="t" r="r" b="b"/>
              <a:pathLst>
                <a:path w="1684238" h="229152">
                  <a:moveTo>
                    <a:pt x="22352" y="0"/>
                  </a:moveTo>
                  <a:lnTo>
                    <a:pt x="1661886" y="0"/>
                  </a:lnTo>
                  <a:cubicBezTo>
                    <a:pt x="1674230" y="0"/>
                    <a:pt x="1684238" y="10008"/>
                    <a:pt x="1684238" y="22352"/>
                  </a:cubicBezTo>
                  <a:lnTo>
                    <a:pt x="1684238" y="206800"/>
                  </a:lnTo>
                  <a:cubicBezTo>
                    <a:pt x="1684238" y="219145"/>
                    <a:pt x="1674230" y="229152"/>
                    <a:pt x="1661886" y="229152"/>
                  </a:cubicBezTo>
                  <a:lnTo>
                    <a:pt x="22352" y="229152"/>
                  </a:lnTo>
                  <a:cubicBezTo>
                    <a:pt x="16424" y="229152"/>
                    <a:pt x="10739" y="226797"/>
                    <a:pt x="6547" y="222606"/>
                  </a:cubicBezTo>
                  <a:cubicBezTo>
                    <a:pt x="2355" y="218414"/>
                    <a:pt x="0" y="212728"/>
                    <a:pt x="0" y="206800"/>
                  </a:cubicBezTo>
                  <a:lnTo>
                    <a:pt x="0" y="22352"/>
                  </a:lnTo>
                  <a:cubicBezTo>
                    <a:pt x="0" y="16424"/>
                    <a:pt x="2355" y="10739"/>
                    <a:pt x="6547" y="6547"/>
                  </a:cubicBezTo>
                  <a:cubicBezTo>
                    <a:pt x="10739" y="2355"/>
                    <a:pt x="16424" y="0"/>
                    <a:pt x="22352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1684238" cy="152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4752" y="7138804"/>
            <a:ext cx="4916512" cy="3275626"/>
          </a:xfrm>
          <a:custGeom>
            <a:avLst/>
            <a:gdLst/>
            <a:ahLst/>
            <a:cxnLst/>
            <a:rect l="l" t="t" r="r" b="b"/>
            <a:pathLst>
              <a:path w="4916512" h="3275626">
                <a:moveTo>
                  <a:pt x="0" y="0"/>
                </a:moveTo>
                <a:lnTo>
                  <a:pt x="4916512" y="0"/>
                </a:lnTo>
                <a:lnTo>
                  <a:pt x="4916512" y="3275626"/>
                </a:lnTo>
                <a:lnTo>
                  <a:pt x="0" y="3275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6844037" y="731519"/>
            <a:ext cx="11185012" cy="8975972"/>
          </a:xfrm>
          <a:custGeom>
            <a:avLst/>
            <a:gdLst/>
            <a:ahLst/>
            <a:cxnLst/>
            <a:rect l="l" t="t" r="r" b="b"/>
            <a:pathLst>
              <a:path w="11185012" h="8975972">
                <a:moveTo>
                  <a:pt x="0" y="0"/>
                </a:moveTo>
                <a:lnTo>
                  <a:pt x="11185012" y="0"/>
                </a:lnTo>
                <a:lnTo>
                  <a:pt x="11185012" y="8975972"/>
                </a:lnTo>
                <a:lnTo>
                  <a:pt x="0" y="8975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TextBox 9"/>
          <p:cNvSpPr txBox="1"/>
          <p:nvPr/>
        </p:nvSpPr>
        <p:spPr>
          <a:xfrm rot="131359">
            <a:off x="-657894" y="4276210"/>
            <a:ext cx="7490343" cy="50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</a:pPr>
            <a:r>
              <a:rPr lang="en-US" sz="412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ACADÉMICAS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664751" y="5752905"/>
            <a:ext cx="5515224" cy="78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0"/>
              </a:lnSpc>
            </a:pPr>
            <a:r>
              <a:rPr lang="en-US" sz="8710">
                <a:solidFill>
                  <a:srgbClr val="0171D3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tutoría dada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6683093"/>
            <a:ext cx="4879744" cy="71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7911">
                <a:solidFill>
                  <a:srgbClr val="0171D3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tutoría </a:t>
            </a:r>
            <a:r>
              <a:rPr lang="en-US" sz="7911">
                <a:solidFill>
                  <a:srgbClr val="EC0614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evaluada!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513" y="152307"/>
            <a:ext cx="6132524" cy="1727365"/>
          </a:xfrm>
          <a:custGeom>
            <a:avLst/>
            <a:gdLst/>
            <a:ahLst/>
            <a:cxnLst/>
            <a:rect l="l" t="t" r="r" b="b"/>
            <a:pathLst>
              <a:path w="6132524" h="1727365">
                <a:moveTo>
                  <a:pt x="0" y="0"/>
                </a:moveTo>
                <a:lnTo>
                  <a:pt x="6132524" y="0"/>
                </a:lnTo>
                <a:lnTo>
                  <a:pt x="6132524" y="1727364"/>
                </a:lnTo>
                <a:lnTo>
                  <a:pt x="0" y="172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4031" b="-1471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-3345241" y="3193281"/>
            <a:ext cx="14246031" cy="98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80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TUTORIAS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-186828" y="3970404"/>
            <a:ext cx="7014366" cy="989613"/>
            <a:chOff x="0" y="0"/>
            <a:chExt cx="1624231" cy="229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4231" cy="229152"/>
            </a:xfrm>
            <a:custGeom>
              <a:avLst/>
              <a:gdLst/>
              <a:ahLst/>
              <a:cxnLst/>
              <a:rect l="l" t="t" r="r" b="b"/>
              <a:pathLst>
                <a:path w="1624231" h="229152">
                  <a:moveTo>
                    <a:pt x="23178" y="0"/>
                  </a:moveTo>
                  <a:lnTo>
                    <a:pt x="1601053" y="0"/>
                  </a:lnTo>
                  <a:cubicBezTo>
                    <a:pt x="1607200" y="0"/>
                    <a:pt x="1613095" y="2442"/>
                    <a:pt x="1617442" y="6789"/>
                  </a:cubicBezTo>
                  <a:cubicBezTo>
                    <a:pt x="1621789" y="11135"/>
                    <a:pt x="1624231" y="17031"/>
                    <a:pt x="1624231" y="23178"/>
                  </a:cubicBezTo>
                  <a:lnTo>
                    <a:pt x="1624231" y="205974"/>
                  </a:lnTo>
                  <a:cubicBezTo>
                    <a:pt x="1624231" y="218775"/>
                    <a:pt x="1613854" y="229152"/>
                    <a:pt x="1601053" y="229152"/>
                  </a:cubicBezTo>
                  <a:lnTo>
                    <a:pt x="23178" y="229152"/>
                  </a:lnTo>
                  <a:cubicBezTo>
                    <a:pt x="17031" y="229152"/>
                    <a:pt x="11135" y="226710"/>
                    <a:pt x="6789" y="222364"/>
                  </a:cubicBezTo>
                  <a:cubicBezTo>
                    <a:pt x="2442" y="218017"/>
                    <a:pt x="0" y="212121"/>
                    <a:pt x="0" y="205974"/>
                  </a:cubicBezTo>
                  <a:lnTo>
                    <a:pt x="0" y="23178"/>
                  </a:lnTo>
                  <a:cubicBezTo>
                    <a:pt x="0" y="10377"/>
                    <a:pt x="10377" y="0"/>
                    <a:pt x="23178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1624231" cy="152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4752" y="7138804"/>
            <a:ext cx="4916512" cy="3275626"/>
          </a:xfrm>
          <a:custGeom>
            <a:avLst/>
            <a:gdLst/>
            <a:ahLst/>
            <a:cxnLst/>
            <a:rect l="l" t="t" r="r" b="b"/>
            <a:pathLst>
              <a:path w="4916512" h="3275626">
                <a:moveTo>
                  <a:pt x="0" y="0"/>
                </a:moveTo>
                <a:lnTo>
                  <a:pt x="4916512" y="0"/>
                </a:lnTo>
                <a:lnTo>
                  <a:pt x="4916512" y="3275626"/>
                </a:lnTo>
                <a:lnTo>
                  <a:pt x="0" y="3275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7023176" y="1149755"/>
            <a:ext cx="11013304" cy="8108545"/>
          </a:xfrm>
          <a:custGeom>
            <a:avLst/>
            <a:gdLst/>
            <a:ahLst/>
            <a:cxnLst/>
            <a:rect l="l" t="t" r="r" b="b"/>
            <a:pathLst>
              <a:path w="11013304" h="8108545">
                <a:moveTo>
                  <a:pt x="0" y="0"/>
                </a:moveTo>
                <a:lnTo>
                  <a:pt x="11013305" y="0"/>
                </a:lnTo>
                <a:lnTo>
                  <a:pt x="11013305" y="8108545"/>
                </a:lnTo>
                <a:lnTo>
                  <a:pt x="0" y="8108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TextBox 9"/>
          <p:cNvSpPr txBox="1"/>
          <p:nvPr/>
        </p:nvSpPr>
        <p:spPr>
          <a:xfrm rot="131359">
            <a:off x="-657797" y="4271152"/>
            <a:ext cx="7225533" cy="50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</a:pPr>
            <a:r>
              <a:rPr lang="en-US" sz="412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ACADÉMICAS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752" y="5663918"/>
            <a:ext cx="5515224" cy="78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0"/>
              </a:lnSpc>
            </a:pPr>
            <a:r>
              <a:rPr lang="en-US" sz="8710">
                <a:solidFill>
                  <a:srgbClr val="0171D3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tutoría dada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683093"/>
            <a:ext cx="4879744" cy="71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7911">
                <a:solidFill>
                  <a:srgbClr val="0171D3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tutoría </a:t>
            </a:r>
            <a:r>
              <a:rPr lang="en-US" sz="7911">
                <a:solidFill>
                  <a:srgbClr val="EC0614"/>
                </a:solidFill>
                <a:latin typeface="Have Heart One"/>
                <a:ea typeface="Have Heart One"/>
                <a:cs typeface="Have Heart One"/>
                <a:sym typeface="Have Heart One"/>
              </a:rPr>
              <a:t>evaluada!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63644" y="660760"/>
            <a:ext cx="14246031" cy="98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1"/>
              </a:lnSpc>
            </a:pPr>
            <a:r>
              <a:rPr lang="en-US" sz="80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ESTADÍSTICA</a:t>
            </a:r>
          </a:p>
        </p:txBody>
      </p:sp>
      <p:sp>
        <p:nvSpPr>
          <p:cNvPr id="3" name="Freeform 3"/>
          <p:cNvSpPr/>
          <p:nvPr/>
        </p:nvSpPr>
        <p:spPr>
          <a:xfrm>
            <a:off x="3068985" y="1644290"/>
            <a:ext cx="13324353" cy="8443154"/>
          </a:xfrm>
          <a:custGeom>
            <a:avLst/>
            <a:gdLst/>
            <a:ahLst/>
            <a:cxnLst/>
            <a:rect l="l" t="t" r="r" b="b"/>
            <a:pathLst>
              <a:path w="13324353" h="8443154">
                <a:moveTo>
                  <a:pt x="0" y="0"/>
                </a:moveTo>
                <a:lnTo>
                  <a:pt x="13324353" y="0"/>
                </a:lnTo>
                <a:lnTo>
                  <a:pt x="13324353" y="8443154"/>
                </a:lnTo>
                <a:lnTo>
                  <a:pt x="0" y="844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3736030" y="0"/>
            <a:ext cx="11301259" cy="2415644"/>
          </a:xfrm>
          <a:custGeom>
            <a:avLst/>
            <a:gdLst/>
            <a:ahLst/>
            <a:cxnLst/>
            <a:rect l="l" t="t" r="r" b="b"/>
            <a:pathLst>
              <a:path w="11301259" h="2415644">
                <a:moveTo>
                  <a:pt x="0" y="0"/>
                </a:moveTo>
                <a:lnTo>
                  <a:pt x="11301259" y="0"/>
                </a:lnTo>
                <a:lnTo>
                  <a:pt x="11301259" y="2415644"/>
                </a:lnTo>
                <a:lnTo>
                  <a:pt x="0" y="2415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4720" y="1008832"/>
            <a:ext cx="8549009" cy="90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2"/>
              </a:lnSpc>
            </a:pPr>
            <a:r>
              <a:rPr lang="en-US" sz="7514" b="1">
                <a:solidFill>
                  <a:srgbClr val="EC0614"/>
                </a:solidFill>
                <a:latin typeface="Inter Bold"/>
                <a:ea typeface="Inter Bold"/>
                <a:cs typeface="Inter Bold"/>
                <a:sym typeface="Inter Bold"/>
              </a:rPr>
              <a:t>ACTIVIDADES</a:t>
            </a:r>
          </a:p>
        </p:txBody>
      </p:sp>
      <p:grpSp>
        <p:nvGrpSpPr>
          <p:cNvPr id="3" name="Group 3"/>
          <p:cNvGrpSpPr/>
          <p:nvPr/>
        </p:nvGrpSpPr>
        <p:grpSpPr>
          <a:xfrm rot="145820">
            <a:off x="1242947" y="1772279"/>
            <a:ext cx="6731058" cy="1002429"/>
            <a:chOff x="0" y="0"/>
            <a:chExt cx="3914720" cy="5830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14720" cy="583003"/>
            </a:xfrm>
            <a:custGeom>
              <a:avLst/>
              <a:gdLst/>
              <a:ahLst/>
              <a:cxnLst/>
              <a:rect l="l" t="t" r="r" b="b"/>
              <a:pathLst>
                <a:path w="3914720" h="583003">
                  <a:moveTo>
                    <a:pt x="24154" y="0"/>
                  </a:moveTo>
                  <a:lnTo>
                    <a:pt x="3890566" y="0"/>
                  </a:lnTo>
                  <a:cubicBezTo>
                    <a:pt x="3903906" y="0"/>
                    <a:pt x="3914720" y="10814"/>
                    <a:pt x="3914720" y="24154"/>
                  </a:cubicBezTo>
                  <a:lnTo>
                    <a:pt x="3914720" y="558850"/>
                  </a:lnTo>
                  <a:cubicBezTo>
                    <a:pt x="3914720" y="572189"/>
                    <a:pt x="3903906" y="583003"/>
                    <a:pt x="3890566" y="583003"/>
                  </a:cubicBezTo>
                  <a:lnTo>
                    <a:pt x="24154" y="583003"/>
                  </a:lnTo>
                  <a:cubicBezTo>
                    <a:pt x="10814" y="583003"/>
                    <a:pt x="0" y="572189"/>
                    <a:pt x="0" y="558850"/>
                  </a:cubicBezTo>
                  <a:lnTo>
                    <a:pt x="0" y="24154"/>
                  </a:lnTo>
                  <a:cubicBezTo>
                    <a:pt x="0" y="10814"/>
                    <a:pt x="10814" y="0"/>
                    <a:pt x="24154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3914720" cy="50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458104">
            <a:off x="10717608" y="2026303"/>
            <a:ext cx="3889617" cy="4312461"/>
            <a:chOff x="0" y="0"/>
            <a:chExt cx="561159" cy="6221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1159" cy="622163"/>
            </a:xfrm>
            <a:custGeom>
              <a:avLst/>
              <a:gdLst/>
              <a:ahLst/>
              <a:cxnLst/>
              <a:rect l="l" t="t" r="r" b="b"/>
              <a:pathLst>
                <a:path w="561159" h="622163">
                  <a:moveTo>
                    <a:pt x="41799" y="0"/>
                  </a:moveTo>
                  <a:lnTo>
                    <a:pt x="519360" y="0"/>
                  </a:lnTo>
                  <a:cubicBezTo>
                    <a:pt x="530446" y="0"/>
                    <a:pt x="541077" y="4404"/>
                    <a:pt x="548916" y="12243"/>
                  </a:cubicBezTo>
                  <a:cubicBezTo>
                    <a:pt x="556755" y="20081"/>
                    <a:pt x="561159" y="30713"/>
                    <a:pt x="561159" y="41799"/>
                  </a:cubicBezTo>
                  <a:lnTo>
                    <a:pt x="561159" y="580364"/>
                  </a:lnTo>
                  <a:cubicBezTo>
                    <a:pt x="561159" y="603449"/>
                    <a:pt x="542445" y="622163"/>
                    <a:pt x="519360" y="622163"/>
                  </a:cubicBezTo>
                  <a:lnTo>
                    <a:pt x="41799" y="622163"/>
                  </a:lnTo>
                  <a:cubicBezTo>
                    <a:pt x="30713" y="622163"/>
                    <a:pt x="20081" y="617759"/>
                    <a:pt x="12243" y="609920"/>
                  </a:cubicBezTo>
                  <a:cubicBezTo>
                    <a:pt x="4404" y="602081"/>
                    <a:pt x="0" y="591450"/>
                    <a:pt x="0" y="580364"/>
                  </a:cubicBezTo>
                  <a:lnTo>
                    <a:pt x="0" y="41799"/>
                  </a:lnTo>
                  <a:cubicBezTo>
                    <a:pt x="0" y="30713"/>
                    <a:pt x="4404" y="20081"/>
                    <a:pt x="12243" y="12243"/>
                  </a:cubicBezTo>
                  <a:cubicBezTo>
                    <a:pt x="20081" y="4404"/>
                    <a:pt x="30713" y="0"/>
                    <a:pt x="41799" y="0"/>
                  </a:cubicBezTo>
                  <a:close/>
                </a:path>
              </a:pathLst>
            </a:custGeom>
            <a:blipFill>
              <a:blip r:embed="rId2"/>
              <a:stretch>
                <a:fillRect t="-8166" b="-4576"/>
              </a:stretch>
            </a:blipFill>
          </p:spPr>
          <p:txBody>
            <a:bodyPr/>
            <a:lstStyle/>
            <a:p>
              <a:endParaRPr lang="es-EC"/>
            </a:p>
          </p:txBody>
        </p:sp>
      </p:grpSp>
      <p:grpSp>
        <p:nvGrpSpPr>
          <p:cNvPr id="8" name="Group 8"/>
          <p:cNvGrpSpPr/>
          <p:nvPr/>
        </p:nvGrpSpPr>
        <p:grpSpPr>
          <a:xfrm rot="583252">
            <a:off x="12883403" y="4076537"/>
            <a:ext cx="3925710" cy="4352477"/>
            <a:chOff x="0" y="0"/>
            <a:chExt cx="561159" cy="6221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61159" cy="622163"/>
            </a:xfrm>
            <a:custGeom>
              <a:avLst/>
              <a:gdLst/>
              <a:ahLst/>
              <a:cxnLst/>
              <a:rect l="l" t="t" r="r" b="b"/>
              <a:pathLst>
                <a:path w="561159" h="622163">
                  <a:moveTo>
                    <a:pt x="41414" y="0"/>
                  </a:moveTo>
                  <a:lnTo>
                    <a:pt x="519744" y="0"/>
                  </a:lnTo>
                  <a:cubicBezTo>
                    <a:pt x="530728" y="0"/>
                    <a:pt x="541262" y="4363"/>
                    <a:pt x="549029" y="12130"/>
                  </a:cubicBezTo>
                  <a:cubicBezTo>
                    <a:pt x="556795" y="19897"/>
                    <a:pt x="561159" y="30431"/>
                    <a:pt x="561159" y="41414"/>
                  </a:cubicBezTo>
                  <a:lnTo>
                    <a:pt x="561159" y="580748"/>
                  </a:lnTo>
                  <a:cubicBezTo>
                    <a:pt x="561159" y="603621"/>
                    <a:pt x="542617" y="622163"/>
                    <a:pt x="519744" y="622163"/>
                  </a:cubicBezTo>
                  <a:lnTo>
                    <a:pt x="41414" y="622163"/>
                  </a:lnTo>
                  <a:cubicBezTo>
                    <a:pt x="18542" y="622163"/>
                    <a:pt x="0" y="603621"/>
                    <a:pt x="0" y="580748"/>
                  </a:cubicBezTo>
                  <a:lnTo>
                    <a:pt x="0" y="41414"/>
                  </a:lnTo>
                  <a:cubicBezTo>
                    <a:pt x="0" y="30431"/>
                    <a:pt x="4363" y="19897"/>
                    <a:pt x="12130" y="12130"/>
                  </a:cubicBezTo>
                  <a:cubicBezTo>
                    <a:pt x="19897" y="4363"/>
                    <a:pt x="30431" y="0"/>
                    <a:pt x="41414" y="0"/>
                  </a:cubicBezTo>
                  <a:close/>
                </a:path>
              </a:pathLst>
            </a:custGeom>
            <a:blipFill>
              <a:blip r:embed="rId3"/>
              <a:stretch>
                <a:fillRect l="-33049" r="-33049"/>
              </a:stretch>
            </a:blipFill>
            <a:ln w="76200" cap="rnd">
              <a:solidFill>
                <a:srgbClr val="FF8200"/>
              </a:solidFill>
              <a:prstDash val="solid"/>
              <a:round/>
            </a:ln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grpSp>
        <p:nvGrpSpPr>
          <p:cNvPr id="12" name="Group 12"/>
          <p:cNvGrpSpPr/>
          <p:nvPr/>
        </p:nvGrpSpPr>
        <p:grpSpPr>
          <a:xfrm>
            <a:off x="1499269" y="3383696"/>
            <a:ext cx="6173014" cy="947966"/>
            <a:chOff x="0" y="0"/>
            <a:chExt cx="1437535" cy="220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7535" cy="220757"/>
            </a:xfrm>
            <a:custGeom>
              <a:avLst/>
              <a:gdLst/>
              <a:ahLst/>
              <a:cxnLst/>
              <a:rect l="l" t="t" r="r" b="b"/>
              <a:pathLst>
                <a:path w="1437535" h="220757">
                  <a:moveTo>
                    <a:pt x="0" y="0"/>
                  </a:moveTo>
                  <a:lnTo>
                    <a:pt x="1437535" y="0"/>
                  </a:lnTo>
                  <a:lnTo>
                    <a:pt x="1437535" y="220757"/>
                  </a:lnTo>
                  <a:lnTo>
                    <a:pt x="0" y="220757"/>
                  </a:lnTo>
                  <a:close/>
                </a:path>
              </a:pathLst>
            </a:custGeom>
            <a:solidFill>
              <a:srgbClr val="DAB25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7535" cy="258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99269" y="4611748"/>
            <a:ext cx="6173014" cy="947966"/>
            <a:chOff x="0" y="0"/>
            <a:chExt cx="1437535" cy="2207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37535" cy="220757"/>
            </a:xfrm>
            <a:custGeom>
              <a:avLst/>
              <a:gdLst/>
              <a:ahLst/>
              <a:cxnLst/>
              <a:rect l="l" t="t" r="r" b="b"/>
              <a:pathLst>
                <a:path w="1437535" h="220757">
                  <a:moveTo>
                    <a:pt x="0" y="0"/>
                  </a:moveTo>
                  <a:lnTo>
                    <a:pt x="1437535" y="0"/>
                  </a:lnTo>
                  <a:lnTo>
                    <a:pt x="1437535" y="220757"/>
                  </a:lnTo>
                  <a:lnTo>
                    <a:pt x="0" y="220757"/>
                  </a:lnTo>
                  <a:close/>
                </a:path>
              </a:pathLst>
            </a:custGeom>
            <a:solidFill>
              <a:srgbClr val="DAB25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37535" cy="258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99269" y="5892400"/>
            <a:ext cx="6173014" cy="947966"/>
            <a:chOff x="0" y="0"/>
            <a:chExt cx="1437535" cy="22075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37535" cy="220757"/>
            </a:xfrm>
            <a:custGeom>
              <a:avLst/>
              <a:gdLst/>
              <a:ahLst/>
              <a:cxnLst/>
              <a:rect l="l" t="t" r="r" b="b"/>
              <a:pathLst>
                <a:path w="1437535" h="220757">
                  <a:moveTo>
                    <a:pt x="0" y="0"/>
                  </a:moveTo>
                  <a:lnTo>
                    <a:pt x="1437535" y="0"/>
                  </a:lnTo>
                  <a:lnTo>
                    <a:pt x="1437535" y="220757"/>
                  </a:lnTo>
                  <a:lnTo>
                    <a:pt x="0" y="220757"/>
                  </a:lnTo>
                  <a:close/>
                </a:path>
              </a:pathLst>
            </a:custGeom>
            <a:solidFill>
              <a:srgbClr val="DAB25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37535" cy="258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99269" y="7173740"/>
            <a:ext cx="6173014" cy="947966"/>
            <a:chOff x="0" y="0"/>
            <a:chExt cx="1437535" cy="220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7535" cy="220757"/>
            </a:xfrm>
            <a:custGeom>
              <a:avLst/>
              <a:gdLst/>
              <a:ahLst/>
              <a:cxnLst/>
              <a:rect l="l" t="t" r="r" b="b"/>
              <a:pathLst>
                <a:path w="1437535" h="220757">
                  <a:moveTo>
                    <a:pt x="0" y="0"/>
                  </a:moveTo>
                  <a:lnTo>
                    <a:pt x="1437535" y="0"/>
                  </a:lnTo>
                  <a:lnTo>
                    <a:pt x="1437535" y="220757"/>
                  </a:lnTo>
                  <a:lnTo>
                    <a:pt x="0" y="220757"/>
                  </a:lnTo>
                  <a:close/>
                </a:path>
              </a:pathLst>
            </a:custGeom>
            <a:solidFill>
              <a:srgbClr val="DAB25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37535" cy="258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3494" y="3465407"/>
            <a:ext cx="826491" cy="812966"/>
          </a:xfrm>
          <a:custGeom>
            <a:avLst/>
            <a:gdLst/>
            <a:ahLst/>
            <a:cxnLst/>
            <a:rect l="l" t="t" r="r" b="b"/>
            <a:pathLst>
              <a:path w="826491" h="812966">
                <a:moveTo>
                  <a:pt x="0" y="0"/>
                </a:moveTo>
                <a:lnTo>
                  <a:pt x="826491" y="0"/>
                </a:lnTo>
                <a:lnTo>
                  <a:pt x="826491" y="812966"/>
                </a:lnTo>
                <a:lnTo>
                  <a:pt x="0" y="8129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5" name="Freeform 25"/>
          <p:cNvSpPr/>
          <p:nvPr/>
        </p:nvSpPr>
        <p:spPr>
          <a:xfrm>
            <a:off x="1598594" y="4685907"/>
            <a:ext cx="650075" cy="825493"/>
          </a:xfrm>
          <a:custGeom>
            <a:avLst/>
            <a:gdLst/>
            <a:ahLst/>
            <a:cxnLst/>
            <a:rect l="l" t="t" r="r" b="b"/>
            <a:pathLst>
              <a:path w="650075" h="825493">
                <a:moveTo>
                  <a:pt x="0" y="0"/>
                </a:moveTo>
                <a:lnTo>
                  <a:pt x="650075" y="0"/>
                </a:lnTo>
                <a:lnTo>
                  <a:pt x="650075" y="825493"/>
                </a:lnTo>
                <a:lnTo>
                  <a:pt x="0" y="8254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6" name="Freeform 26"/>
          <p:cNvSpPr/>
          <p:nvPr/>
        </p:nvSpPr>
        <p:spPr>
          <a:xfrm>
            <a:off x="1598594" y="5973673"/>
            <a:ext cx="650075" cy="815142"/>
          </a:xfrm>
          <a:custGeom>
            <a:avLst/>
            <a:gdLst/>
            <a:ahLst/>
            <a:cxnLst/>
            <a:rect l="l" t="t" r="r" b="b"/>
            <a:pathLst>
              <a:path w="650075" h="815142">
                <a:moveTo>
                  <a:pt x="0" y="0"/>
                </a:moveTo>
                <a:lnTo>
                  <a:pt x="650075" y="0"/>
                </a:lnTo>
                <a:lnTo>
                  <a:pt x="650075" y="815142"/>
                </a:lnTo>
                <a:lnTo>
                  <a:pt x="0" y="8151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7" name="Freeform 27"/>
          <p:cNvSpPr/>
          <p:nvPr/>
        </p:nvSpPr>
        <p:spPr>
          <a:xfrm>
            <a:off x="1598594" y="7262675"/>
            <a:ext cx="960715" cy="770097"/>
          </a:xfrm>
          <a:custGeom>
            <a:avLst/>
            <a:gdLst/>
            <a:ahLst/>
            <a:cxnLst/>
            <a:rect l="l" t="t" r="r" b="b"/>
            <a:pathLst>
              <a:path w="960715" h="770097">
                <a:moveTo>
                  <a:pt x="0" y="0"/>
                </a:moveTo>
                <a:lnTo>
                  <a:pt x="960715" y="0"/>
                </a:lnTo>
                <a:lnTo>
                  <a:pt x="960715" y="770097"/>
                </a:lnTo>
                <a:lnTo>
                  <a:pt x="0" y="770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8" name="Freeform 28"/>
          <p:cNvSpPr/>
          <p:nvPr/>
        </p:nvSpPr>
        <p:spPr>
          <a:xfrm>
            <a:off x="8572291" y="99835"/>
            <a:ext cx="9484139" cy="1341744"/>
          </a:xfrm>
          <a:custGeom>
            <a:avLst/>
            <a:gdLst/>
            <a:ahLst/>
            <a:cxnLst/>
            <a:rect l="l" t="t" r="r" b="b"/>
            <a:pathLst>
              <a:path w="9484139" h="1341744">
                <a:moveTo>
                  <a:pt x="0" y="0"/>
                </a:moveTo>
                <a:lnTo>
                  <a:pt x="9484139" y="0"/>
                </a:lnTo>
                <a:lnTo>
                  <a:pt x="9484139" y="1341744"/>
                </a:lnTo>
                <a:lnTo>
                  <a:pt x="0" y="13417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8903" t="-12017" b="-1009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9" name="TextBox 29"/>
          <p:cNvSpPr txBox="1"/>
          <p:nvPr/>
        </p:nvSpPr>
        <p:spPr>
          <a:xfrm rot="144329">
            <a:off x="1512929" y="2002215"/>
            <a:ext cx="6066149" cy="7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5"/>
              </a:lnSpc>
            </a:pPr>
            <a:r>
              <a:rPr lang="en-US" sz="64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 EVALUAR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65368" y="3517960"/>
            <a:ext cx="3858557" cy="62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0"/>
              </a:lnSpc>
            </a:pPr>
            <a:r>
              <a:rPr lang="en-US" sz="339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DOCENCIA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65368" y="4722471"/>
            <a:ext cx="3409803" cy="62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0"/>
              </a:lnSpc>
            </a:pPr>
            <a:r>
              <a:rPr lang="en-US" sz="339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INVESTIGACIÓN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665368" y="5979583"/>
            <a:ext cx="3858557" cy="62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0"/>
              </a:lnSpc>
            </a:pPr>
            <a:r>
              <a:rPr lang="en-US" sz="339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VINCULACIÓN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665368" y="7260924"/>
            <a:ext cx="4738875" cy="62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0"/>
              </a:lnSpc>
            </a:pPr>
            <a:r>
              <a:rPr lang="en-US" sz="339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GESTIÓN EDUCATIVA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3948" y="-711369"/>
            <a:ext cx="13415336" cy="2867528"/>
          </a:xfrm>
          <a:custGeom>
            <a:avLst/>
            <a:gdLst/>
            <a:ahLst/>
            <a:cxnLst/>
            <a:rect l="l" t="t" r="r" b="b"/>
            <a:pathLst>
              <a:path w="13415336" h="2867528">
                <a:moveTo>
                  <a:pt x="0" y="0"/>
                </a:moveTo>
                <a:lnTo>
                  <a:pt x="13415337" y="0"/>
                </a:lnTo>
                <a:lnTo>
                  <a:pt x="13415337" y="2867528"/>
                </a:lnTo>
                <a:lnTo>
                  <a:pt x="0" y="286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483933" y="486881"/>
            <a:ext cx="15775367" cy="7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62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APLICATIVO PARA MONITOREO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50028" y="1679989"/>
            <a:ext cx="18187945" cy="8298250"/>
          </a:xfrm>
          <a:custGeom>
            <a:avLst/>
            <a:gdLst/>
            <a:ahLst/>
            <a:cxnLst/>
            <a:rect l="l" t="t" r="r" b="b"/>
            <a:pathLst>
              <a:path w="18187945" h="8298250">
                <a:moveTo>
                  <a:pt x="0" y="0"/>
                </a:moveTo>
                <a:lnTo>
                  <a:pt x="18187944" y="0"/>
                </a:lnTo>
                <a:lnTo>
                  <a:pt x="18187944" y="8298249"/>
                </a:lnTo>
                <a:lnTo>
                  <a:pt x="0" y="8298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7"/>
          <p:cNvSpPr txBox="1"/>
          <p:nvPr/>
        </p:nvSpPr>
        <p:spPr>
          <a:xfrm>
            <a:off x="2482973" y="1105497"/>
            <a:ext cx="15267009" cy="574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257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apps.uleam.edu.ec/reportesEIDPA/Forms/Seguimiento/Heteroevaluacion"/>
              </a:rPr>
              <a:t>https://apps.uleam.edu.ec/reportesEIDPA/Forms/Seguimiento/Heteroevaluacion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6332" y="7530"/>
            <a:ext cx="13415336" cy="2867528"/>
          </a:xfrm>
          <a:custGeom>
            <a:avLst/>
            <a:gdLst/>
            <a:ahLst/>
            <a:cxnLst/>
            <a:rect l="l" t="t" r="r" b="b"/>
            <a:pathLst>
              <a:path w="13415336" h="2867528">
                <a:moveTo>
                  <a:pt x="0" y="0"/>
                </a:moveTo>
                <a:lnTo>
                  <a:pt x="13415336" y="0"/>
                </a:lnTo>
                <a:lnTo>
                  <a:pt x="13415336" y="2867528"/>
                </a:lnTo>
                <a:lnTo>
                  <a:pt x="0" y="286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1483933" y="912895"/>
            <a:ext cx="15775367" cy="7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629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APLICATIVO PARA MONITOREO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849681" y="1828979"/>
            <a:ext cx="17043871" cy="8458021"/>
          </a:xfrm>
          <a:custGeom>
            <a:avLst/>
            <a:gdLst/>
            <a:ahLst/>
            <a:cxnLst/>
            <a:rect l="l" t="t" r="r" b="b"/>
            <a:pathLst>
              <a:path w="17043871" h="8458021">
                <a:moveTo>
                  <a:pt x="0" y="0"/>
                </a:moveTo>
                <a:lnTo>
                  <a:pt x="17043871" y="0"/>
                </a:lnTo>
                <a:lnTo>
                  <a:pt x="17043871" y="8458021"/>
                </a:lnTo>
                <a:lnTo>
                  <a:pt x="0" y="84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6332" y="7530"/>
            <a:ext cx="13415336" cy="2867528"/>
          </a:xfrm>
          <a:custGeom>
            <a:avLst/>
            <a:gdLst/>
            <a:ahLst/>
            <a:cxnLst/>
            <a:rect l="l" t="t" r="r" b="b"/>
            <a:pathLst>
              <a:path w="13415336" h="2867528">
                <a:moveTo>
                  <a:pt x="0" y="0"/>
                </a:moveTo>
                <a:lnTo>
                  <a:pt x="13415336" y="0"/>
                </a:lnTo>
                <a:lnTo>
                  <a:pt x="13415336" y="2867528"/>
                </a:lnTo>
                <a:lnTo>
                  <a:pt x="0" y="286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4619372" y="4691629"/>
            <a:ext cx="13467413" cy="3484693"/>
          </a:xfrm>
          <a:custGeom>
            <a:avLst/>
            <a:gdLst/>
            <a:ahLst/>
            <a:cxnLst/>
            <a:rect l="l" t="t" r="r" b="b"/>
            <a:pathLst>
              <a:path w="13467413" h="3484693">
                <a:moveTo>
                  <a:pt x="0" y="0"/>
                </a:moveTo>
                <a:lnTo>
                  <a:pt x="13467412" y="0"/>
                </a:lnTo>
                <a:lnTo>
                  <a:pt x="13467412" y="3484693"/>
                </a:lnTo>
                <a:lnTo>
                  <a:pt x="0" y="34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-1324688" y="4797819"/>
            <a:ext cx="8589773" cy="5722936"/>
          </a:xfrm>
          <a:custGeom>
            <a:avLst/>
            <a:gdLst/>
            <a:ahLst/>
            <a:cxnLst/>
            <a:rect l="l" t="t" r="r" b="b"/>
            <a:pathLst>
              <a:path w="8589773" h="5722936">
                <a:moveTo>
                  <a:pt x="0" y="0"/>
                </a:moveTo>
                <a:lnTo>
                  <a:pt x="8589773" y="0"/>
                </a:lnTo>
                <a:lnTo>
                  <a:pt x="8589773" y="5722936"/>
                </a:lnTo>
                <a:lnTo>
                  <a:pt x="0" y="5722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7"/>
          <p:cNvSpPr txBox="1"/>
          <p:nvPr/>
        </p:nvSpPr>
        <p:spPr>
          <a:xfrm>
            <a:off x="3394428" y="520235"/>
            <a:ext cx="11499143" cy="13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434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QUE CASOS SE CONSIDERAN PARA UN PLAN DE PERFECCIONAMIENTO DOCENTE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45268" y="3212542"/>
            <a:ext cx="4748208" cy="137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5"/>
              </a:lnSpc>
            </a:pPr>
            <a:r>
              <a:rPr lang="en-US" sz="10962" b="1">
                <a:solidFill>
                  <a:srgbClr val="EC0614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75%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90082" y="3062755"/>
            <a:ext cx="10020239" cy="68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 b="1">
                <a:solidFill>
                  <a:srgbClr val="000000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GUIA METODOLOGICA EIDPA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3316" y="3839166"/>
            <a:ext cx="10519355" cy="57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8" b="1">
                <a:solidFill>
                  <a:srgbClr val="000000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5. POLÍTICA, LITERAL “W”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6332" y="7530"/>
            <a:ext cx="13415336" cy="2867528"/>
          </a:xfrm>
          <a:custGeom>
            <a:avLst/>
            <a:gdLst/>
            <a:ahLst/>
            <a:cxnLst/>
            <a:rect l="l" t="t" r="r" b="b"/>
            <a:pathLst>
              <a:path w="13415336" h="2867528">
                <a:moveTo>
                  <a:pt x="0" y="0"/>
                </a:moveTo>
                <a:lnTo>
                  <a:pt x="13415336" y="0"/>
                </a:lnTo>
                <a:lnTo>
                  <a:pt x="13415336" y="2867528"/>
                </a:lnTo>
                <a:lnTo>
                  <a:pt x="0" y="286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3941087" y="4818046"/>
            <a:ext cx="13729117" cy="2814469"/>
          </a:xfrm>
          <a:custGeom>
            <a:avLst/>
            <a:gdLst/>
            <a:ahLst/>
            <a:cxnLst/>
            <a:rect l="l" t="t" r="r" b="b"/>
            <a:pathLst>
              <a:path w="13729117" h="2814469">
                <a:moveTo>
                  <a:pt x="0" y="0"/>
                </a:moveTo>
                <a:lnTo>
                  <a:pt x="13729117" y="0"/>
                </a:lnTo>
                <a:lnTo>
                  <a:pt x="13729117" y="2814469"/>
                </a:lnTo>
                <a:lnTo>
                  <a:pt x="0" y="2814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Freeform 6"/>
          <p:cNvSpPr/>
          <p:nvPr/>
        </p:nvSpPr>
        <p:spPr>
          <a:xfrm>
            <a:off x="100055" y="6059704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7"/>
          <p:cNvSpPr txBox="1"/>
          <p:nvPr/>
        </p:nvSpPr>
        <p:spPr>
          <a:xfrm>
            <a:off x="3394428" y="740734"/>
            <a:ext cx="11923373" cy="13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434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QUE CASOS SE CONSIDERAN PARA EL CESE DE FUNCIONES POR RESULTADO EIDPA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3937" y="3210320"/>
            <a:ext cx="4748208" cy="137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5"/>
              </a:lnSpc>
            </a:pPr>
            <a:r>
              <a:rPr lang="en-US" sz="10962" b="1">
                <a:solidFill>
                  <a:srgbClr val="EC0614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70%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06616" y="3530994"/>
            <a:ext cx="11252684" cy="100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1"/>
              </a:lnSpc>
            </a:pPr>
            <a:r>
              <a:rPr lang="en-US" sz="3510" b="1">
                <a:solidFill>
                  <a:srgbClr val="000000"/>
                </a:solidFill>
                <a:latin typeface="Libre Franklin Heavy"/>
                <a:ea typeface="Libre Franklin Heavy"/>
                <a:cs typeface="Libre Franklin Heavy"/>
                <a:sym typeface="Libre Franklin Heavy"/>
              </a:rPr>
              <a:t>REGLAMENTO DE CARRERA Y ESCALAFON DEL PERSONAL ACADEMICO - CES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6332" y="7530"/>
            <a:ext cx="13415336" cy="2867528"/>
          </a:xfrm>
          <a:custGeom>
            <a:avLst/>
            <a:gdLst/>
            <a:ahLst/>
            <a:cxnLst/>
            <a:rect l="l" t="t" r="r" b="b"/>
            <a:pathLst>
              <a:path w="13415336" h="2867528">
                <a:moveTo>
                  <a:pt x="0" y="0"/>
                </a:moveTo>
                <a:lnTo>
                  <a:pt x="13415336" y="0"/>
                </a:lnTo>
                <a:lnTo>
                  <a:pt x="13415336" y="2867528"/>
                </a:lnTo>
                <a:lnTo>
                  <a:pt x="0" y="286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11401490" y="4584787"/>
            <a:ext cx="7054279" cy="5643423"/>
          </a:xfrm>
          <a:custGeom>
            <a:avLst/>
            <a:gdLst/>
            <a:ahLst/>
            <a:cxnLst/>
            <a:rect l="l" t="t" r="r" b="b"/>
            <a:pathLst>
              <a:path w="7054279" h="5643423">
                <a:moveTo>
                  <a:pt x="0" y="0"/>
                </a:moveTo>
                <a:lnTo>
                  <a:pt x="7054280" y="0"/>
                </a:lnTo>
                <a:lnTo>
                  <a:pt x="7054280" y="5643423"/>
                </a:lnTo>
                <a:lnTo>
                  <a:pt x="0" y="5643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3394428" y="740734"/>
            <a:ext cx="11923373" cy="137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434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CÓMO PROCEDE LA CARRERA EN LOS CASOS DE PROFESORES REINCIDENTES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36332" y="3009599"/>
            <a:ext cx="9764838" cy="577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3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Según el Reglamento Interno de Carrera y Escalafon del Personal Académico – ULEAM establece en el artículo 103 literal “d” “…una función del Consejo de Facultad/Extensión,… Informar al Rector y Vicerrector Académico el listado de profesores que han obtenido una calificación menor a los 70% en la evaluación”.</a:t>
            </a:r>
          </a:p>
          <a:p>
            <a:pPr algn="ctr">
              <a:lnSpc>
                <a:spcPts val="5111"/>
              </a:lnSpc>
            </a:pPr>
            <a:endParaRPr lang="en-US" sz="365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7345" y="449696"/>
            <a:ext cx="16261952" cy="9106693"/>
          </a:xfrm>
          <a:custGeom>
            <a:avLst/>
            <a:gdLst/>
            <a:ahLst/>
            <a:cxnLst/>
            <a:rect l="l" t="t" r="r" b="b"/>
            <a:pathLst>
              <a:path w="16261952" h="9106693">
                <a:moveTo>
                  <a:pt x="0" y="0"/>
                </a:moveTo>
                <a:lnTo>
                  <a:pt x="16261952" y="0"/>
                </a:lnTo>
                <a:lnTo>
                  <a:pt x="16261952" y="9106694"/>
                </a:lnTo>
                <a:lnTo>
                  <a:pt x="0" y="9106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2039638" y="0"/>
            <a:ext cx="16019596" cy="1612035"/>
          </a:xfrm>
          <a:custGeom>
            <a:avLst/>
            <a:gdLst/>
            <a:ahLst/>
            <a:cxnLst/>
            <a:rect l="l" t="t" r="r" b="b"/>
            <a:pathLst>
              <a:path w="16019596" h="1612035">
                <a:moveTo>
                  <a:pt x="0" y="0"/>
                </a:moveTo>
                <a:lnTo>
                  <a:pt x="16019597" y="0"/>
                </a:lnTo>
                <a:lnTo>
                  <a:pt x="16019597" y="1612035"/>
                </a:lnTo>
                <a:lnTo>
                  <a:pt x="0" y="161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6030155" y="2946642"/>
            <a:ext cx="12029079" cy="5533377"/>
          </a:xfrm>
          <a:custGeom>
            <a:avLst/>
            <a:gdLst/>
            <a:ahLst/>
            <a:cxnLst/>
            <a:rect l="l" t="t" r="r" b="b"/>
            <a:pathLst>
              <a:path w="12029079" h="5533377">
                <a:moveTo>
                  <a:pt x="0" y="0"/>
                </a:moveTo>
                <a:lnTo>
                  <a:pt x="12029080" y="0"/>
                </a:lnTo>
                <a:lnTo>
                  <a:pt x="12029080" y="5533376"/>
                </a:lnTo>
                <a:lnTo>
                  <a:pt x="0" y="5533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>
            <a:off x="484600" y="3506399"/>
            <a:ext cx="5229550" cy="4413862"/>
          </a:xfrm>
          <a:custGeom>
            <a:avLst/>
            <a:gdLst/>
            <a:ahLst/>
            <a:cxnLst/>
            <a:rect l="l" t="t" r="r" b="b"/>
            <a:pathLst>
              <a:path w="5229550" h="4413862">
                <a:moveTo>
                  <a:pt x="0" y="0"/>
                </a:moveTo>
                <a:lnTo>
                  <a:pt x="5229550" y="0"/>
                </a:lnTo>
                <a:lnTo>
                  <a:pt x="5229550" y="4413862"/>
                </a:lnTo>
                <a:lnTo>
                  <a:pt x="0" y="441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7821811" y="1583460"/>
            <a:ext cx="5109270" cy="68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  <a:spcBef>
                <a:spcPct val="0"/>
              </a:spcBef>
            </a:pPr>
            <a:r>
              <a:rPr lang="en-US" sz="434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MICROSOFT TEAM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2039638" y="0"/>
            <a:ext cx="16019596" cy="1612035"/>
          </a:xfrm>
          <a:custGeom>
            <a:avLst/>
            <a:gdLst/>
            <a:ahLst/>
            <a:cxnLst/>
            <a:rect l="l" t="t" r="r" b="b"/>
            <a:pathLst>
              <a:path w="16019596" h="1612035">
                <a:moveTo>
                  <a:pt x="0" y="0"/>
                </a:moveTo>
                <a:lnTo>
                  <a:pt x="16019597" y="0"/>
                </a:lnTo>
                <a:lnTo>
                  <a:pt x="16019597" y="1612035"/>
                </a:lnTo>
                <a:lnTo>
                  <a:pt x="0" y="161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2517054" y="3150068"/>
            <a:ext cx="15064764" cy="7136932"/>
          </a:xfrm>
          <a:custGeom>
            <a:avLst/>
            <a:gdLst/>
            <a:ahLst/>
            <a:cxnLst/>
            <a:rect l="l" t="t" r="r" b="b"/>
            <a:pathLst>
              <a:path w="15064764" h="7136932">
                <a:moveTo>
                  <a:pt x="0" y="0"/>
                </a:moveTo>
                <a:lnTo>
                  <a:pt x="15064764" y="0"/>
                </a:lnTo>
                <a:lnTo>
                  <a:pt x="15064764" y="7136932"/>
                </a:lnTo>
                <a:lnTo>
                  <a:pt x="0" y="7136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 rot="-5400000">
            <a:off x="-2045818" y="3882017"/>
            <a:ext cx="6090962" cy="2522966"/>
          </a:xfrm>
          <a:custGeom>
            <a:avLst/>
            <a:gdLst/>
            <a:ahLst/>
            <a:cxnLst/>
            <a:rect l="l" t="t" r="r" b="b"/>
            <a:pathLst>
              <a:path w="6090962" h="2522966">
                <a:moveTo>
                  <a:pt x="0" y="0"/>
                </a:moveTo>
                <a:lnTo>
                  <a:pt x="6090961" y="0"/>
                </a:lnTo>
                <a:lnTo>
                  <a:pt x="6090961" y="2522966"/>
                </a:lnTo>
                <a:lnTo>
                  <a:pt x="0" y="2522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73" b="-30473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2261146" y="2385497"/>
            <a:ext cx="14744943" cy="6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2"/>
              </a:lnSpc>
            </a:pPr>
            <a:r>
              <a:rPr lang="en-US" sz="351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moodlehistoricos2.uleam.edu.ec/moodle_grado_2024/course/"/>
              </a:rPr>
              <a:t>https://moodlehistoricos2.uleam.edu.ec/moodle_grado_2024/course/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3" name="Freeform 3"/>
          <p:cNvSpPr/>
          <p:nvPr/>
        </p:nvSpPr>
        <p:spPr>
          <a:xfrm>
            <a:off x="2039638" y="0"/>
            <a:ext cx="16019596" cy="1612035"/>
          </a:xfrm>
          <a:custGeom>
            <a:avLst/>
            <a:gdLst/>
            <a:ahLst/>
            <a:cxnLst/>
            <a:rect l="l" t="t" r="r" b="b"/>
            <a:pathLst>
              <a:path w="16019596" h="1612035">
                <a:moveTo>
                  <a:pt x="0" y="0"/>
                </a:moveTo>
                <a:lnTo>
                  <a:pt x="16019597" y="0"/>
                </a:lnTo>
                <a:lnTo>
                  <a:pt x="16019597" y="1612035"/>
                </a:lnTo>
                <a:lnTo>
                  <a:pt x="0" y="161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2517054" y="3150068"/>
            <a:ext cx="15064764" cy="7136932"/>
          </a:xfrm>
          <a:custGeom>
            <a:avLst/>
            <a:gdLst/>
            <a:ahLst/>
            <a:cxnLst/>
            <a:rect l="l" t="t" r="r" b="b"/>
            <a:pathLst>
              <a:path w="15064764" h="7136932">
                <a:moveTo>
                  <a:pt x="0" y="0"/>
                </a:moveTo>
                <a:lnTo>
                  <a:pt x="15064764" y="0"/>
                </a:lnTo>
                <a:lnTo>
                  <a:pt x="15064764" y="7136932"/>
                </a:lnTo>
                <a:lnTo>
                  <a:pt x="0" y="7136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5" name="Freeform 5"/>
          <p:cNvSpPr/>
          <p:nvPr/>
        </p:nvSpPr>
        <p:spPr>
          <a:xfrm rot="-5400000">
            <a:off x="-2045818" y="3882017"/>
            <a:ext cx="6090962" cy="2522966"/>
          </a:xfrm>
          <a:custGeom>
            <a:avLst/>
            <a:gdLst/>
            <a:ahLst/>
            <a:cxnLst/>
            <a:rect l="l" t="t" r="r" b="b"/>
            <a:pathLst>
              <a:path w="6090962" h="2522966">
                <a:moveTo>
                  <a:pt x="0" y="0"/>
                </a:moveTo>
                <a:lnTo>
                  <a:pt x="6090961" y="0"/>
                </a:lnTo>
                <a:lnTo>
                  <a:pt x="6090961" y="2522966"/>
                </a:lnTo>
                <a:lnTo>
                  <a:pt x="0" y="2522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73" b="-30473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6" name="TextBox 6"/>
          <p:cNvSpPr txBox="1"/>
          <p:nvPr/>
        </p:nvSpPr>
        <p:spPr>
          <a:xfrm>
            <a:off x="2261146" y="2385497"/>
            <a:ext cx="14744943" cy="6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2"/>
              </a:lnSpc>
            </a:pPr>
            <a:r>
              <a:rPr lang="en-US" sz="351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moodlehistoricos2.uleam.edu.ec/moodle_grado_2024/course/"/>
              </a:rPr>
              <a:t>https://moodlehistoricos2.uleam.edu.ec/moodle_grado_2024/course/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39250"/>
            <a:ext cx="162306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s-EC"/>
          </a:p>
        </p:txBody>
      </p:sp>
      <p:sp>
        <p:nvSpPr>
          <p:cNvPr id="3" name="TextBox 3"/>
          <p:cNvSpPr txBox="1"/>
          <p:nvPr/>
        </p:nvSpPr>
        <p:spPr>
          <a:xfrm>
            <a:off x="770230" y="3581541"/>
            <a:ext cx="16747540" cy="228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19061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GRACIAS!!!</a:t>
            </a:r>
          </a:p>
        </p:txBody>
      </p:sp>
      <p:grpSp>
        <p:nvGrpSpPr>
          <p:cNvPr id="4" name="Group 4"/>
          <p:cNvGrpSpPr/>
          <p:nvPr/>
        </p:nvGrpSpPr>
        <p:grpSpPr>
          <a:xfrm rot="132850">
            <a:off x="2823207" y="5501345"/>
            <a:ext cx="12641585" cy="1763928"/>
            <a:chOff x="0" y="0"/>
            <a:chExt cx="2927257" cy="4084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7257" cy="408451"/>
            </a:xfrm>
            <a:custGeom>
              <a:avLst/>
              <a:gdLst/>
              <a:ahLst/>
              <a:cxnLst/>
              <a:rect l="l" t="t" r="r" b="b"/>
              <a:pathLst>
                <a:path w="2927257" h="408451">
                  <a:moveTo>
                    <a:pt x="12861" y="0"/>
                  </a:moveTo>
                  <a:lnTo>
                    <a:pt x="2914396" y="0"/>
                  </a:lnTo>
                  <a:cubicBezTo>
                    <a:pt x="2917807" y="0"/>
                    <a:pt x="2921078" y="1355"/>
                    <a:pt x="2923490" y="3767"/>
                  </a:cubicBezTo>
                  <a:cubicBezTo>
                    <a:pt x="2925902" y="6179"/>
                    <a:pt x="2927257" y="9450"/>
                    <a:pt x="2927257" y="12861"/>
                  </a:cubicBezTo>
                  <a:lnTo>
                    <a:pt x="2927257" y="395591"/>
                  </a:lnTo>
                  <a:cubicBezTo>
                    <a:pt x="2927257" y="399001"/>
                    <a:pt x="2925902" y="402273"/>
                    <a:pt x="2923490" y="404684"/>
                  </a:cubicBezTo>
                  <a:cubicBezTo>
                    <a:pt x="2921078" y="407096"/>
                    <a:pt x="2917807" y="408451"/>
                    <a:pt x="2914396" y="408451"/>
                  </a:cubicBezTo>
                  <a:lnTo>
                    <a:pt x="12861" y="408451"/>
                  </a:lnTo>
                  <a:cubicBezTo>
                    <a:pt x="9450" y="408451"/>
                    <a:pt x="6179" y="407096"/>
                    <a:pt x="3767" y="404684"/>
                  </a:cubicBezTo>
                  <a:cubicBezTo>
                    <a:pt x="1355" y="402273"/>
                    <a:pt x="0" y="399001"/>
                    <a:pt x="0" y="395591"/>
                  </a:cubicBezTo>
                  <a:lnTo>
                    <a:pt x="0" y="12861"/>
                  </a:lnTo>
                  <a:cubicBezTo>
                    <a:pt x="0" y="9450"/>
                    <a:pt x="1355" y="6179"/>
                    <a:pt x="3767" y="3767"/>
                  </a:cubicBezTo>
                  <a:cubicBezTo>
                    <a:pt x="6179" y="1355"/>
                    <a:pt x="9450" y="0"/>
                    <a:pt x="12861" y="0"/>
                  </a:cubicBezTo>
                  <a:close/>
                </a:path>
              </a:pathLst>
            </a:custGeom>
            <a:solidFill>
              <a:srgbClr val="EC0614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2927257" cy="33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131359">
            <a:off x="3559840" y="5922922"/>
            <a:ext cx="10817695" cy="1054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4558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DIRECCIÓN DE GESTIÓN Y ASEGURAMIENTO DE LA CALIDAD</a:t>
            </a:r>
          </a:p>
        </p:txBody>
      </p:sp>
      <p:sp>
        <p:nvSpPr>
          <p:cNvPr id="8" name="Freeform 8"/>
          <p:cNvSpPr/>
          <p:nvPr/>
        </p:nvSpPr>
        <p:spPr>
          <a:xfrm rot="-9339835">
            <a:off x="-1896685" y="4318595"/>
            <a:ext cx="8062377" cy="7772226"/>
          </a:xfrm>
          <a:custGeom>
            <a:avLst/>
            <a:gdLst/>
            <a:ahLst/>
            <a:cxnLst/>
            <a:rect l="l" t="t" r="r" b="b"/>
            <a:pathLst>
              <a:path w="8062377" h="7772226">
                <a:moveTo>
                  <a:pt x="0" y="0"/>
                </a:moveTo>
                <a:lnTo>
                  <a:pt x="8062377" y="0"/>
                </a:lnTo>
                <a:lnTo>
                  <a:pt x="8062377" y="7772227"/>
                </a:lnTo>
                <a:lnTo>
                  <a:pt x="0" y="77722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Freeform 9"/>
          <p:cNvSpPr/>
          <p:nvPr/>
        </p:nvSpPr>
        <p:spPr>
          <a:xfrm rot="633544">
            <a:off x="11082472" y="-1425569"/>
            <a:ext cx="8062377" cy="7772226"/>
          </a:xfrm>
          <a:custGeom>
            <a:avLst/>
            <a:gdLst/>
            <a:ahLst/>
            <a:cxnLst/>
            <a:rect l="l" t="t" r="r" b="b"/>
            <a:pathLst>
              <a:path w="8062377" h="7772226">
                <a:moveTo>
                  <a:pt x="0" y="0"/>
                </a:moveTo>
                <a:lnTo>
                  <a:pt x="8062376" y="0"/>
                </a:lnTo>
                <a:lnTo>
                  <a:pt x="8062376" y="7772226"/>
                </a:lnTo>
                <a:lnTo>
                  <a:pt x="0" y="7772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9430" y="-122284"/>
            <a:ext cx="9741371" cy="13585932"/>
            <a:chOff x="0" y="0"/>
            <a:chExt cx="5665490" cy="7901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5489" cy="7901450"/>
            </a:xfrm>
            <a:custGeom>
              <a:avLst/>
              <a:gdLst/>
              <a:ahLst/>
              <a:cxnLst/>
              <a:rect l="l" t="t" r="r" b="b"/>
              <a:pathLst>
                <a:path w="5665489" h="7901450">
                  <a:moveTo>
                    <a:pt x="16690" y="0"/>
                  </a:moveTo>
                  <a:lnTo>
                    <a:pt x="5648800" y="0"/>
                  </a:lnTo>
                  <a:cubicBezTo>
                    <a:pt x="5653226" y="0"/>
                    <a:pt x="5657471" y="1758"/>
                    <a:pt x="5660601" y="4888"/>
                  </a:cubicBezTo>
                  <a:cubicBezTo>
                    <a:pt x="5663731" y="8018"/>
                    <a:pt x="5665489" y="12263"/>
                    <a:pt x="5665489" y="16690"/>
                  </a:cubicBezTo>
                  <a:lnTo>
                    <a:pt x="5665489" y="7884761"/>
                  </a:lnTo>
                  <a:cubicBezTo>
                    <a:pt x="5665489" y="7889187"/>
                    <a:pt x="5663731" y="7893432"/>
                    <a:pt x="5660601" y="7896562"/>
                  </a:cubicBezTo>
                  <a:cubicBezTo>
                    <a:pt x="5657471" y="7899692"/>
                    <a:pt x="5653226" y="7901450"/>
                    <a:pt x="5648800" y="7901450"/>
                  </a:cubicBezTo>
                  <a:lnTo>
                    <a:pt x="16690" y="7901450"/>
                  </a:lnTo>
                  <a:cubicBezTo>
                    <a:pt x="12263" y="7901450"/>
                    <a:pt x="8018" y="7899692"/>
                    <a:pt x="4888" y="7896562"/>
                  </a:cubicBezTo>
                  <a:cubicBezTo>
                    <a:pt x="1758" y="7893432"/>
                    <a:pt x="0" y="7889187"/>
                    <a:pt x="0" y="7884761"/>
                  </a:cubicBezTo>
                  <a:lnTo>
                    <a:pt x="0" y="16690"/>
                  </a:lnTo>
                  <a:cubicBezTo>
                    <a:pt x="0" y="12263"/>
                    <a:pt x="1758" y="8018"/>
                    <a:pt x="4888" y="4888"/>
                  </a:cubicBezTo>
                  <a:cubicBezTo>
                    <a:pt x="8018" y="1758"/>
                    <a:pt x="12263" y="0"/>
                    <a:pt x="16690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5665490" cy="782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47720" y="745282"/>
            <a:ext cx="13099996" cy="90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2"/>
              </a:lnSpc>
            </a:pPr>
            <a:r>
              <a:rPr lang="en-US" sz="7514" b="1">
                <a:solidFill>
                  <a:srgbClr val="EC0614"/>
                </a:solidFill>
                <a:latin typeface="Inter Bold"/>
                <a:ea typeface="Inter Bold"/>
                <a:cs typeface="Inter Bold"/>
                <a:sym typeface="Inter Bold"/>
              </a:rPr>
              <a:t>FASES DEL</a:t>
            </a:r>
          </a:p>
        </p:txBody>
      </p:sp>
      <p:grpSp>
        <p:nvGrpSpPr>
          <p:cNvPr id="6" name="Group 6"/>
          <p:cNvGrpSpPr/>
          <p:nvPr/>
        </p:nvGrpSpPr>
        <p:grpSpPr>
          <a:xfrm rot="-89641">
            <a:off x="9027033" y="1556390"/>
            <a:ext cx="9741371" cy="1002429"/>
            <a:chOff x="0" y="0"/>
            <a:chExt cx="5665490" cy="5830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5489" cy="583003"/>
            </a:xfrm>
            <a:custGeom>
              <a:avLst/>
              <a:gdLst/>
              <a:ahLst/>
              <a:cxnLst/>
              <a:rect l="l" t="t" r="r" b="b"/>
              <a:pathLst>
                <a:path w="5665489" h="583003">
                  <a:moveTo>
                    <a:pt x="16690" y="0"/>
                  </a:moveTo>
                  <a:lnTo>
                    <a:pt x="5648800" y="0"/>
                  </a:lnTo>
                  <a:cubicBezTo>
                    <a:pt x="5653226" y="0"/>
                    <a:pt x="5657471" y="1758"/>
                    <a:pt x="5660601" y="4888"/>
                  </a:cubicBezTo>
                  <a:cubicBezTo>
                    <a:pt x="5663731" y="8018"/>
                    <a:pt x="5665489" y="12263"/>
                    <a:pt x="5665489" y="16690"/>
                  </a:cubicBezTo>
                  <a:lnTo>
                    <a:pt x="5665489" y="566314"/>
                  </a:lnTo>
                  <a:cubicBezTo>
                    <a:pt x="5665489" y="570740"/>
                    <a:pt x="5663731" y="574985"/>
                    <a:pt x="5660601" y="578115"/>
                  </a:cubicBezTo>
                  <a:cubicBezTo>
                    <a:pt x="5657471" y="581245"/>
                    <a:pt x="5653226" y="583003"/>
                    <a:pt x="5648800" y="583003"/>
                  </a:cubicBezTo>
                  <a:lnTo>
                    <a:pt x="16690" y="583003"/>
                  </a:lnTo>
                  <a:cubicBezTo>
                    <a:pt x="12263" y="583003"/>
                    <a:pt x="8018" y="581245"/>
                    <a:pt x="4888" y="578115"/>
                  </a:cubicBezTo>
                  <a:cubicBezTo>
                    <a:pt x="1758" y="574985"/>
                    <a:pt x="0" y="570740"/>
                    <a:pt x="0" y="566314"/>
                  </a:cubicBezTo>
                  <a:lnTo>
                    <a:pt x="0" y="16690"/>
                  </a:lnTo>
                  <a:cubicBezTo>
                    <a:pt x="0" y="12263"/>
                    <a:pt x="1758" y="8018"/>
                    <a:pt x="4888" y="4888"/>
                  </a:cubicBezTo>
                  <a:cubicBezTo>
                    <a:pt x="8018" y="1758"/>
                    <a:pt x="12263" y="0"/>
                    <a:pt x="16690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5665490" cy="50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280186">
            <a:off x="-2352459" y="7722611"/>
            <a:ext cx="6557450" cy="4114800"/>
          </a:xfrm>
          <a:custGeom>
            <a:avLst/>
            <a:gdLst/>
            <a:ahLst/>
            <a:cxnLst/>
            <a:rect l="l" t="t" r="r" b="b"/>
            <a:pathLst>
              <a:path w="6557450" h="4114800">
                <a:moveTo>
                  <a:pt x="0" y="0"/>
                </a:moveTo>
                <a:lnTo>
                  <a:pt x="6557450" y="0"/>
                </a:lnTo>
                <a:lnTo>
                  <a:pt x="6557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Freeform 10"/>
          <p:cNvSpPr/>
          <p:nvPr/>
        </p:nvSpPr>
        <p:spPr>
          <a:xfrm>
            <a:off x="-3179109" y="221283"/>
            <a:ext cx="11518247" cy="10359284"/>
          </a:xfrm>
          <a:custGeom>
            <a:avLst/>
            <a:gdLst/>
            <a:ahLst/>
            <a:cxnLst/>
            <a:rect l="l" t="t" r="r" b="b"/>
            <a:pathLst>
              <a:path w="11518247" h="10359284">
                <a:moveTo>
                  <a:pt x="0" y="0"/>
                </a:moveTo>
                <a:lnTo>
                  <a:pt x="11518247" y="0"/>
                </a:lnTo>
                <a:lnTo>
                  <a:pt x="11518247" y="10359284"/>
                </a:lnTo>
                <a:lnTo>
                  <a:pt x="0" y="10359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1000"/>
            </a:blip>
            <a:stretch>
              <a:fillRect l="-7610" r="-27381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>
          <a:xfrm>
            <a:off x="3093690" y="221283"/>
            <a:ext cx="2815416" cy="2019497"/>
          </a:xfrm>
          <a:custGeom>
            <a:avLst/>
            <a:gdLst/>
            <a:ahLst/>
            <a:cxnLst/>
            <a:rect l="l" t="t" r="r" b="b"/>
            <a:pathLst>
              <a:path w="2815416" h="2019497">
                <a:moveTo>
                  <a:pt x="0" y="0"/>
                </a:moveTo>
                <a:lnTo>
                  <a:pt x="2815416" y="0"/>
                </a:lnTo>
                <a:lnTo>
                  <a:pt x="2815416" y="2019497"/>
                </a:lnTo>
                <a:lnTo>
                  <a:pt x="0" y="2019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12" name="Group 12"/>
          <p:cNvGrpSpPr/>
          <p:nvPr/>
        </p:nvGrpSpPr>
        <p:grpSpPr>
          <a:xfrm>
            <a:off x="9375541" y="3671668"/>
            <a:ext cx="8433654" cy="1295124"/>
            <a:chOff x="0" y="0"/>
            <a:chExt cx="1437535" cy="220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7535" cy="220757"/>
            </a:xfrm>
            <a:custGeom>
              <a:avLst/>
              <a:gdLst/>
              <a:ahLst/>
              <a:cxnLst/>
              <a:rect l="l" t="t" r="r" b="b"/>
              <a:pathLst>
                <a:path w="1437535" h="220757">
                  <a:moveTo>
                    <a:pt x="0" y="0"/>
                  </a:moveTo>
                  <a:lnTo>
                    <a:pt x="1437535" y="0"/>
                  </a:lnTo>
                  <a:lnTo>
                    <a:pt x="1437535" y="220757"/>
                  </a:lnTo>
                  <a:lnTo>
                    <a:pt x="0" y="220757"/>
                  </a:lnTo>
                  <a:close/>
                </a:path>
              </a:pathLst>
            </a:custGeom>
            <a:solidFill>
              <a:srgbClr val="DAB25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37535" cy="258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75541" y="5349448"/>
            <a:ext cx="8433654" cy="1295124"/>
            <a:chOff x="0" y="0"/>
            <a:chExt cx="1437535" cy="2207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37535" cy="220757"/>
            </a:xfrm>
            <a:custGeom>
              <a:avLst/>
              <a:gdLst/>
              <a:ahLst/>
              <a:cxnLst/>
              <a:rect l="l" t="t" r="r" b="b"/>
              <a:pathLst>
                <a:path w="1437535" h="220757">
                  <a:moveTo>
                    <a:pt x="0" y="0"/>
                  </a:moveTo>
                  <a:lnTo>
                    <a:pt x="1437535" y="0"/>
                  </a:lnTo>
                  <a:lnTo>
                    <a:pt x="1437535" y="220757"/>
                  </a:lnTo>
                  <a:lnTo>
                    <a:pt x="0" y="220757"/>
                  </a:lnTo>
                  <a:close/>
                </a:path>
              </a:pathLst>
            </a:custGeom>
            <a:solidFill>
              <a:srgbClr val="DAB25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37535" cy="258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75541" y="7099092"/>
            <a:ext cx="8433654" cy="1295124"/>
            <a:chOff x="0" y="0"/>
            <a:chExt cx="1437535" cy="22075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37535" cy="220757"/>
            </a:xfrm>
            <a:custGeom>
              <a:avLst/>
              <a:gdLst/>
              <a:ahLst/>
              <a:cxnLst/>
              <a:rect l="l" t="t" r="r" b="b"/>
              <a:pathLst>
                <a:path w="1437535" h="220757">
                  <a:moveTo>
                    <a:pt x="0" y="0"/>
                  </a:moveTo>
                  <a:lnTo>
                    <a:pt x="1437535" y="0"/>
                  </a:lnTo>
                  <a:lnTo>
                    <a:pt x="1437535" y="220757"/>
                  </a:lnTo>
                  <a:lnTo>
                    <a:pt x="0" y="220757"/>
                  </a:lnTo>
                  <a:close/>
                </a:path>
              </a:pathLst>
            </a:custGeom>
            <a:solidFill>
              <a:srgbClr val="DAB25E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37535" cy="258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511240" y="3794632"/>
            <a:ext cx="888142" cy="992841"/>
          </a:xfrm>
          <a:custGeom>
            <a:avLst/>
            <a:gdLst/>
            <a:ahLst/>
            <a:cxnLst/>
            <a:rect l="l" t="t" r="r" b="b"/>
            <a:pathLst>
              <a:path w="888142" h="992841">
                <a:moveTo>
                  <a:pt x="0" y="0"/>
                </a:moveTo>
                <a:lnTo>
                  <a:pt x="888142" y="0"/>
                </a:lnTo>
                <a:lnTo>
                  <a:pt x="888142" y="992841"/>
                </a:lnTo>
                <a:lnTo>
                  <a:pt x="0" y="992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2" name="Freeform 22"/>
          <p:cNvSpPr/>
          <p:nvPr/>
        </p:nvSpPr>
        <p:spPr>
          <a:xfrm>
            <a:off x="9511240" y="5519199"/>
            <a:ext cx="1139340" cy="955621"/>
          </a:xfrm>
          <a:custGeom>
            <a:avLst/>
            <a:gdLst/>
            <a:ahLst/>
            <a:cxnLst/>
            <a:rect l="l" t="t" r="r" b="b"/>
            <a:pathLst>
              <a:path w="1139340" h="955621">
                <a:moveTo>
                  <a:pt x="0" y="0"/>
                </a:moveTo>
                <a:lnTo>
                  <a:pt x="1139340" y="0"/>
                </a:lnTo>
                <a:lnTo>
                  <a:pt x="1139340" y="955622"/>
                </a:lnTo>
                <a:lnTo>
                  <a:pt x="0" y="9556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3" name="Freeform 23"/>
          <p:cNvSpPr/>
          <p:nvPr/>
        </p:nvSpPr>
        <p:spPr>
          <a:xfrm>
            <a:off x="9511240" y="7245462"/>
            <a:ext cx="957276" cy="1002384"/>
          </a:xfrm>
          <a:custGeom>
            <a:avLst/>
            <a:gdLst/>
            <a:ahLst/>
            <a:cxnLst/>
            <a:rect l="l" t="t" r="r" b="b"/>
            <a:pathLst>
              <a:path w="957276" h="1002384">
                <a:moveTo>
                  <a:pt x="0" y="0"/>
                </a:moveTo>
                <a:lnTo>
                  <a:pt x="957276" y="0"/>
                </a:lnTo>
                <a:lnTo>
                  <a:pt x="957276" y="1002384"/>
                </a:lnTo>
                <a:lnTo>
                  <a:pt x="0" y="10023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24" name="TextBox 24"/>
          <p:cNvSpPr txBox="1"/>
          <p:nvPr/>
        </p:nvSpPr>
        <p:spPr>
          <a:xfrm rot="-91132">
            <a:off x="8353129" y="1765851"/>
            <a:ext cx="10688284" cy="7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5"/>
              </a:lnSpc>
            </a:pPr>
            <a:r>
              <a:rPr lang="en-US" sz="64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PROCESO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68681" y="3874420"/>
            <a:ext cx="5271612" cy="83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9"/>
              </a:lnSpc>
            </a:pPr>
            <a:r>
              <a:rPr lang="en-US" sz="463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DIFUSIÓN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68681" y="5520040"/>
            <a:ext cx="3368688" cy="83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9"/>
              </a:lnSpc>
            </a:pPr>
            <a:r>
              <a:rPr lang="en-US" sz="463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EJECUCIÓN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68681" y="7237523"/>
            <a:ext cx="5271612" cy="83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9"/>
              </a:lnSpc>
            </a:pPr>
            <a:r>
              <a:rPr lang="en-US" sz="463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RESULTADOS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0186">
            <a:off x="-2352459" y="7722611"/>
            <a:ext cx="6557450" cy="4114800"/>
          </a:xfrm>
          <a:custGeom>
            <a:avLst/>
            <a:gdLst/>
            <a:ahLst/>
            <a:cxnLst/>
            <a:rect l="l" t="t" r="r" b="b"/>
            <a:pathLst>
              <a:path w="6557450" h="4114800">
                <a:moveTo>
                  <a:pt x="0" y="0"/>
                </a:moveTo>
                <a:lnTo>
                  <a:pt x="6557450" y="0"/>
                </a:lnTo>
                <a:lnTo>
                  <a:pt x="6557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751586" y="-9318463"/>
            <a:ext cx="6417270" cy="18202825"/>
            <a:chOff x="0" y="0"/>
            <a:chExt cx="3732224" cy="105865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32224" cy="10586592"/>
            </a:xfrm>
            <a:custGeom>
              <a:avLst/>
              <a:gdLst/>
              <a:ahLst/>
              <a:cxnLst/>
              <a:rect l="l" t="t" r="r" b="b"/>
              <a:pathLst>
                <a:path w="3732224" h="10586592">
                  <a:moveTo>
                    <a:pt x="36193" y="0"/>
                  </a:moveTo>
                  <a:lnTo>
                    <a:pt x="3696031" y="0"/>
                  </a:lnTo>
                  <a:cubicBezTo>
                    <a:pt x="3705630" y="0"/>
                    <a:pt x="3714836" y="3813"/>
                    <a:pt x="3721624" y="10601"/>
                  </a:cubicBezTo>
                  <a:cubicBezTo>
                    <a:pt x="3728411" y="17388"/>
                    <a:pt x="3732224" y="26594"/>
                    <a:pt x="3732224" y="36193"/>
                  </a:cubicBezTo>
                  <a:lnTo>
                    <a:pt x="3732224" y="10550399"/>
                  </a:lnTo>
                  <a:cubicBezTo>
                    <a:pt x="3732224" y="10559998"/>
                    <a:pt x="3728411" y="10569204"/>
                    <a:pt x="3721624" y="10575991"/>
                  </a:cubicBezTo>
                  <a:cubicBezTo>
                    <a:pt x="3714836" y="10582779"/>
                    <a:pt x="3705630" y="10586592"/>
                    <a:pt x="3696031" y="10586592"/>
                  </a:cubicBezTo>
                  <a:lnTo>
                    <a:pt x="36193" y="10586592"/>
                  </a:lnTo>
                  <a:cubicBezTo>
                    <a:pt x="26594" y="10586592"/>
                    <a:pt x="17388" y="10582779"/>
                    <a:pt x="10601" y="10575991"/>
                  </a:cubicBezTo>
                  <a:cubicBezTo>
                    <a:pt x="3813" y="10569204"/>
                    <a:pt x="0" y="10559998"/>
                    <a:pt x="0" y="10550399"/>
                  </a:cubicBezTo>
                  <a:lnTo>
                    <a:pt x="0" y="36193"/>
                  </a:lnTo>
                  <a:cubicBezTo>
                    <a:pt x="0" y="26594"/>
                    <a:pt x="3813" y="17388"/>
                    <a:pt x="10601" y="10601"/>
                  </a:cubicBezTo>
                  <a:cubicBezTo>
                    <a:pt x="17388" y="3813"/>
                    <a:pt x="26594" y="0"/>
                    <a:pt x="36193" y="0"/>
                  </a:cubicBezTo>
                  <a:close/>
                </a:path>
              </a:pathLst>
            </a:custGeom>
            <a:solidFill>
              <a:srgbClr val="529BF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3732224" cy="10510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2816" y="3868640"/>
            <a:ext cx="17693262" cy="5166173"/>
          </a:xfrm>
          <a:custGeom>
            <a:avLst/>
            <a:gdLst/>
            <a:ahLst/>
            <a:cxnLst/>
            <a:rect l="l" t="t" r="r" b="b"/>
            <a:pathLst>
              <a:path w="17693262" h="5166173">
                <a:moveTo>
                  <a:pt x="0" y="0"/>
                </a:moveTo>
                <a:lnTo>
                  <a:pt x="17693261" y="0"/>
                </a:lnTo>
                <a:lnTo>
                  <a:pt x="17693261" y="5166173"/>
                </a:lnTo>
                <a:lnTo>
                  <a:pt x="0" y="516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60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Freeform 7"/>
          <p:cNvSpPr/>
          <p:nvPr/>
        </p:nvSpPr>
        <p:spPr>
          <a:xfrm>
            <a:off x="-141191" y="0"/>
            <a:ext cx="18202825" cy="2991585"/>
          </a:xfrm>
          <a:custGeom>
            <a:avLst/>
            <a:gdLst/>
            <a:ahLst/>
            <a:cxnLst/>
            <a:rect l="l" t="t" r="r" b="b"/>
            <a:pathLst>
              <a:path w="18202825" h="2991585">
                <a:moveTo>
                  <a:pt x="0" y="0"/>
                </a:moveTo>
                <a:lnTo>
                  <a:pt x="18202825" y="0"/>
                </a:lnTo>
                <a:lnTo>
                  <a:pt x="18202825" y="2991585"/>
                </a:lnTo>
                <a:lnTo>
                  <a:pt x="0" y="2991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</a:blip>
            <a:stretch>
              <a:fillRect t="-91412" b="-213978"/>
            </a:stretch>
          </a:blipFill>
        </p:spPr>
        <p:txBody>
          <a:bodyPr/>
          <a:lstStyle/>
          <a:p>
            <a:endParaRPr lang="es-EC"/>
          </a:p>
        </p:txBody>
      </p:sp>
      <p:grpSp>
        <p:nvGrpSpPr>
          <p:cNvPr id="8" name="Group 8"/>
          <p:cNvGrpSpPr/>
          <p:nvPr/>
        </p:nvGrpSpPr>
        <p:grpSpPr>
          <a:xfrm>
            <a:off x="8280053" y="1495792"/>
            <a:ext cx="8409070" cy="1378744"/>
            <a:chOff x="0" y="0"/>
            <a:chExt cx="2214735" cy="3631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14735" cy="363126"/>
            </a:xfrm>
            <a:custGeom>
              <a:avLst/>
              <a:gdLst/>
              <a:ahLst/>
              <a:cxnLst/>
              <a:rect l="l" t="t" r="r" b="b"/>
              <a:pathLst>
                <a:path w="2214735" h="363126">
                  <a:moveTo>
                    <a:pt x="0" y="0"/>
                  </a:moveTo>
                  <a:lnTo>
                    <a:pt x="2214735" y="0"/>
                  </a:lnTo>
                  <a:lnTo>
                    <a:pt x="2214735" y="363126"/>
                  </a:lnTo>
                  <a:lnTo>
                    <a:pt x="0" y="363126"/>
                  </a:lnTo>
                  <a:close/>
                </a:path>
              </a:pathLst>
            </a:custGeom>
            <a:solidFill>
              <a:srgbClr val="529BF1">
                <a:alpha val="44706"/>
              </a:srgbClr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6200"/>
              <a:ext cx="2214735" cy="286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02816" y="243979"/>
            <a:ext cx="2187986" cy="1569441"/>
          </a:xfrm>
          <a:custGeom>
            <a:avLst/>
            <a:gdLst/>
            <a:ahLst/>
            <a:cxnLst/>
            <a:rect l="l" t="t" r="r" b="b"/>
            <a:pathLst>
              <a:path w="2187986" h="1569441">
                <a:moveTo>
                  <a:pt x="0" y="0"/>
                </a:moveTo>
                <a:lnTo>
                  <a:pt x="2187985" y="0"/>
                </a:lnTo>
                <a:lnTo>
                  <a:pt x="2187985" y="1569442"/>
                </a:lnTo>
                <a:lnTo>
                  <a:pt x="0" y="1569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2" name="TextBox 12"/>
          <p:cNvSpPr txBox="1"/>
          <p:nvPr/>
        </p:nvSpPr>
        <p:spPr>
          <a:xfrm>
            <a:off x="9345216" y="1878526"/>
            <a:ext cx="7545123" cy="91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3"/>
              </a:lnSpc>
            </a:pPr>
            <a:r>
              <a:rPr lang="en-US" sz="7573" b="1">
                <a:solidFill>
                  <a:srgbClr val="070808"/>
                </a:solidFill>
                <a:latin typeface="Inter Bold"/>
                <a:ea typeface="Inter Bold"/>
                <a:cs typeface="Inter Bold"/>
                <a:sym typeface="Inter Bold"/>
              </a:rPr>
              <a:t>PONDERACIÓN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1910">
            <a:off x="2438674" y="1228057"/>
            <a:ext cx="5242053" cy="922243"/>
            <a:chOff x="0" y="0"/>
            <a:chExt cx="3048729" cy="536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729" cy="536368"/>
            </a:xfrm>
            <a:custGeom>
              <a:avLst/>
              <a:gdLst/>
              <a:ahLst/>
              <a:cxnLst/>
              <a:rect l="l" t="t" r="r" b="b"/>
              <a:pathLst>
                <a:path w="3048729" h="536368">
                  <a:moveTo>
                    <a:pt x="31015" y="0"/>
                  </a:moveTo>
                  <a:lnTo>
                    <a:pt x="3017714" y="0"/>
                  </a:lnTo>
                  <a:cubicBezTo>
                    <a:pt x="3025940" y="0"/>
                    <a:pt x="3033829" y="3268"/>
                    <a:pt x="3039645" y="9084"/>
                  </a:cubicBezTo>
                  <a:cubicBezTo>
                    <a:pt x="3045461" y="14900"/>
                    <a:pt x="3048729" y="22789"/>
                    <a:pt x="3048729" y="31015"/>
                  </a:cubicBezTo>
                  <a:lnTo>
                    <a:pt x="3048729" y="505353"/>
                  </a:lnTo>
                  <a:cubicBezTo>
                    <a:pt x="3048729" y="522482"/>
                    <a:pt x="3034843" y="536368"/>
                    <a:pt x="3017714" y="536368"/>
                  </a:cubicBezTo>
                  <a:lnTo>
                    <a:pt x="31015" y="536368"/>
                  </a:lnTo>
                  <a:cubicBezTo>
                    <a:pt x="13886" y="536368"/>
                    <a:pt x="0" y="522482"/>
                    <a:pt x="0" y="505353"/>
                  </a:cubicBezTo>
                  <a:lnTo>
                    <a:pt x="0" y="31015"/>
                  </a:lnTo>
                  <a:cubicBezTo>
                    <a:pt x="0" y="13886"/>
                    <a:pt x="13886" y="0"/>
                    <a:pt x="31015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3048729" cy="460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graphicFrame>
        <p:nvGraphicFramePr>
          <p:cNvPr id="5" name="Object 5"/>
          <p:cNvGraphicFramePr/>
          <p:nvPr>
            <p:extLst>
              <p:ext uri="{D42A27DB-BD31-4B8C-83A1-F6EECF244321}">
                <p14:modId xmlns:p14="http://schemas.microsoft.com/office/powerpoint/2010/main" val="1088268500"/>
              </p:ext>
            </p:extLst>
          </p:nvPr>
        </p:nvGraphicFramePr>
        <p:xfrm>
          <a:off x="801663" y="2065024"/>
          <a:ext cx="18172137" cy="8684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9469100" imgH="10401300" progId="Excel.Sheet.12">
                  <p:embed/>
                </p:oleObj>
              </mc:Choice>
              <mc:Fallback>
                <p:oleObj name="Worksheet" r:id="rId2" imgW="19469100" imgH="10401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1663" y="2065024"/>
                        <a:ext cx="18172137" cy="8684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6"/>
          <p:cNvSpPr/>
          <p:nvPr/>
        </p:nvSpPr>
        <p:spPr>
          <a:xfrm>
            <a:off x="13089943" y="356822"/>
            <a:ext cx="782167" cy="782167"/>
          </a:xfrm>
          <a:custGeom>
            <a:avLst/>
            <a:gdLst/>
            <a:ahLst/>
            <a:cxnLst/>
            <a:rect l="l" t="t" r="r" b="b"/>
            <a:pathLst>
              <a:path w="782167" h="782167">
                <a:moveTo>
                  <a:pt x="0" y="0"/>
                </a:moveTo>
                <a:lnTo>
                  <a:pt x="782167" y="0"/>
                </a:lnTo>
                <a:lnTo>
                  <a:pt x="782167" y="782167"/>
                </a:lnTo>
                <a:lnTo>
                  <a:pt x="0" y="7821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Freeform 7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TextBox 8"/>
          <p:cNvSpPr txBox="1"/>
          <p:nvPr/>
        </p:nvSpPr>
        <p:spPr>
          <a:xfrm>
            <a:off x="2474937" y="428208"/>
            <a:ext cx="10422434" cy="76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0"/>
              </a:lnSpc>
            </a:pPr>
            <a:r>
              <a:rPr lang="en-US" sz="6314" b="1">
                <a:solidFill>
                  <a:srgbClr val="EC0614"/>
                </a:solidFill>
                <a:latin typeface="Inter Bold"/>
                <a:ea typeface="Inter Bold"/>
                <a:cs typeface="Inter Bold"/>
                <a:sym typeface="Inter Bold"/>
              </a:rPr>
              <a:t>MEDIOS DE VERIFICACIÓN</a:t>
            </a:r>
          </a:p>
        </p:txBody>
      </p:sp>
      <p:sp>
        <p:nvSpPr>
          <p:cNvPr id="9" name="TextBox 9"/>
          <p:cNvSpPr txBox="1"/>
          <p:nvPr/>
        </p:nvSpPr>
        <p:spPr>
          <a:xfrm rot="40419">
            <a:off x="2245234" y="1455331"/>
            <a:ext cx="5230365" cy="62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50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DIRECTIVO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/>
          <p:nvPr>
            <p:extLst>
              <p:ext uri="{D42A27DB-BD31-4B8C-83A1-F6EECF244321}">
                <p14:modId xmlns:p14="http://schemas.microsoft.com/office/powerpoint/2010/main" val="1891074234"/>
              </p:ext>
            </p:extLst>
          </p:nvPr>
        </p:nvGraphicFramePr>
        <p:xfrm>
          <a:off x="807707" y="268633"/>
          <a:ext cx="18721345" cy="1103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186400" imgH="12344400" progId="Excel.Sheet.12">
                  <p:embed/>
                </p:oleObj>
              </mc:Choice>
              <mc:Fallback>
                <p:oleObj name="Worksheet" r:id="rId2" imgW="18186400" imgH="12344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7707" y="268633"/>
                        <a:ext cx="18721345" cy="1103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/>
          <p:nvPr/>
        </p:nvGrpSpPr>
        <p:grpSpPr>
          <a:xfrm rot="41910">
            <a:off x="3186099" y="167805"/>
            <a:ext cx="4956183" cy="773563"/>
            <a:chOff x="0" y="0"/>
            <a:chExt cx="2882470" cy="4498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82470" cy="449897"/>
            </a:xfrm>
            <a:custGeom>
              <a:avLst/>
              <a:gdLst/>
              <a:ahLst/>
              <a:cxnLst/>
              <a:rect l="l" t="t" r="r" b="b"/>
              <a:pathLst>
                <a:path w="2882470" h="449897">
                  <a:moveTo>
                    <a:pt x="32804" y="0"/>
                  </a:moveTo>
                  <a:lnTo>
                    <a:pt x="2849666" y="0"/>
                  </a:lnTo>
                  <a:cubicBezTo>
                    <a:pt x="2858366" y="0"/>
                    <a:pt x="2866710" y="3456"/>
                    <a:pt x="2872862" y="9608"/>
                  </a:cubicBezTo>
                  <a:cubicBezTo>
                    <a:pt x="2879014" y="15760"/>
                    <a:pt x="2882470" y="24103"/>
                    <a:pt x="2882470" y="32804"/>
                  </a:cubicBezTo>
                  <a:lnTo>
                    <a:pt x="2882470" y="417094"/>
                  </a:lnTo>
                  <a:cubicBezTo>
                    <a:pt x="2882470" y="435210"/>
                    <a:pt x="2867783" y="449897"/>
                    <a:pt x="2849666" y="449897"/>
                  </a:cubicBezTo>
                  <a:lnTo>
                    <a:pt x="32804" y="449897"/>
                  </a:lnTo>
                  <a:cubicBezTo>
                    <a:pt x="24103" y="449897"/>
                    <a:pt x="15760" y="446441"/>
                    <a:pt x="9608" y="440289"/>
                  </a:cubicBezTo>
                  <a:cubicBezTo>
                    <a:pt x="3456" y="434137"/>
                    <a:pt x="0" y="425794"/>
                    <a:pt x="0" y="417094"/>
                  </a:cubicBezTo>
                  <a:lnTo>
                    <a:pt x="0" y="32804"/>
                  </a:lnTo>
                  <a:cubicBezTo>
                    <a:pt x="0" y="24103"/>
                    <a:pt x="3456" y="15760"/>
                    <a:pt x="9608" y="9608"/>
                  </a:cubicBezTo>
                  <a:cubicBezTo>
                    <a:pt x="15760" y="3456"/>
                    <a:pt x="24103" y="0"/>
                    <a:pt x="32804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2882470" cy="373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40419">
            <a:off x="2885792" y="339790"/>
            <a:ext cx="5230365" cy="62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50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DIRECTIVO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/>
          <p:nvPr>
            <p:extLst>
              <p:ext uri="{D42A27DB-BD31-4B8C-83A1-F6EECF244321}">
                <p14:modId xmlns:p14="http://schemas.microsoft.com/office/powerpoint/2010/main" val="439188247"/>
              </p:ext>
            </p:extLst>
          </p:nvPr>
        </p:nvGraphicFramePr>
        <p:xfrm>
          <a:off x="920322" y="1561675"/>
          <a:ext cx="18282078" cy="102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9469100" imgH="12204700" progId="Excel.Sheet.12">
                  <p:embed/>
                </p:oleObj>
              </mc:Choice>
              <mc:Fallback>
                <p:oleObj name="Worksheet" r:id="rId2" imgW="19469100" imgH="12204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322" y="1561675"/>
                        <a:ext cx="18282078" cy="102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/>
          <p:nvPr/>
        </p:nvGrpSpPr>
        <p:grpSpPr>
          <a:xfrm rot="41910">
            <a:off x="2430963" y="1249735"/>
            <a:ext cx="7235875" cy="922243"/>
            <a:chOff x="0" y="0"/>
            <a:chExt cx="4208317" cy="536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8317" cy="536368"/>
            </a:xfrm>
            <a:custGeom>
              <a:avLst/>
              <a:gdLst/>
              <a:ahLst/>
              <a:cxnLst/>
              <a:rect l="l" t="t" r="r" b="b"/>
              <a:pathLst>
                <a:path w="4208317" h="536368">
                  <a:moveTo>
                    <a:pt x="22469" y="0"/>
                  </a:moveTo>
                  <a:lnTo>
                    <a:pt x="4185848" y="0"/>
                  </a:lnTo>
                  <a:cubicBezTo>
                    <a:pt x="4198257" y="0"/>
                    <a:pt x="4208317" y="10060"/>
                    <a:pt x="4208317" y="22469"/>
                  </a:cubicBezTo>
                  <a:lnTo>
                    <a:pt x="4208317" y="513899"/>
                  </a:lnTo>
                  <a:cubicBezTo>
                    <a:pt x="4208317" y="519858"/>
                    <a:pt x="4205949" y="525573"/>
                    <a:pt x="4201736" y="529787"/>
                  </a:cubicBezTo>
                  <a:cubicBezTo>
                    <a:pt x="4197522" y="534000"/>
                    <a:pt x="4191807" y="536368"/>
                    <a:pt x="4185848" y="536368"/>
                  </a:cubicBezTo>
                  <a:lnTo>
                    <a:pt x="22469" y="536368"/>
                  </a:lnTo>
                  <a:cubicBezTo>
                    <a:pt x="10060" y="536368"/>
                    <a:pt x="0" y="526308"/>
                    <a:pt x="0" y="513899"/>
                  </a:cubicBezTo>
                  <a:lnTo>
                    <a:pt x="0" y="22469"/>
                  </a:lnTo>
                  <a:cubicBezTo>
                    <a:pt x="0" y="10060"/>
                    <a:pt x="10060" y="0"/>
                    <a:pt x="22469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4208317" cy="460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39640" y="384094"/>
            <a:ext cx="782167" cy="782167"/>
          </a:xfrm>
          <a:custGeom>
            <a:avLst/>
            <a:gdLst/>
            <a:ahLst/>
            <a:cxnLst/>
            <a:rect l="l" t="t" r="r" b="b"/>
            <a:pathLst>
              <a:path w="782167" h="782167">
                <a:moveTo>
                  <a:pt x="0" y="0"/>
                </a:moveTo>
                <a:lnTo>
                  <a:pt x="782166" y="0"/>
                </a:lnTo>
                <a:lnTo>
                  <a:pt x="782166" y="782167"/>
                </a:lnTo>
                <a:lnTo>
                  <a:pt x="0" y="7821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TextBox 7"/>
          <p:cNvSpPr txBox="1"/>
          <p:nvPr/>
        </p:nvSpPr>
        <p:spPr>
          <a:xfrm>
            <a:off x="2424633" y="486462"/>
            <a:ext cx="10422434" cy="76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0"/>
              </a:lnSpc>
            </a:pPr>
            <a:r>
              <a:rPr lang="en-US" sz="6314" b="1">
                <a:solidFill>
                  <a:srgbClr val="EC0614"/>
                </a:solidFill>
                <a:latin typeface="Inter Bold"/>
                <a:ea typeface="Inter Bold"/>
                <a:cs typeface="Inter Bold"/>
                <a:sym typeface="Inter Bold"/>
              </a:rPr>
              <a:t>MEDIOS DE VERIFICACIÓN</a:t>
            </a:r>
          </a:p>
        </p:txBody>
      </p:sp>
      <p:sp>
        <p:nvSpPr>
          <p:cNvPr id="8" name="TextBox 8"/>
          <p:cNvSpPr txBox="1"/>
          <p:nvPr/>
        </p:nvSpPr>
        <p:spPr>
          <a:xfrm rot="40419">
            <a:off x="2465607" y="1477009"/>
            <a:ext cx="6939396" cy="62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50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PARES ACADÉMICOS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Freeform 10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/>
          <p:nvPr>
            <p:extLst>
              <p:ext uri="{D42A27DB-BD31-4B8C-83A1-F6EECF244321}">
                <p14:modId xmlns:p14="http://schemas.microsoft.com/office/powerpoint/2010/main" val="1939521980"/>
              </p:ext>
            </p:extLst>
          </p:nvPr>
        </p:nvGraphicFramePr>
        <p:xfrm>
          <a:off x="1028700" y="-803813"/>
          <a:ext cx="18616655" cy="1161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935700" imgH="12865100" progId="Excel.Sheet.12">
                  <p:embed/>
                </p:oleObj>
              </mc:Choice>
              <mc:Fallback>
                <p:oleObj name="Worksheet" r:id="rId2" imgW="18935700" imgH="12865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28700" y="-803813"/>
                        <a:ext cx="18616655" cy="1161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3"/>
          <p:cNvSpPr/>
          <p:nvPr/>
        </p:nvSpPr>
        <p:spPr>
          <a:xfrm rot="-5400000">
            <a:off x="-5033112" y="3393706"/>
            <a:ext cx="11035424" cy="3218674"/>
          </a:xfrm>
          <a:custGeom>
            <a:avLst/>
            <a:gdLst/>
            <a:ahLst/>
            <a:cxnLst/>
            <a:rect l="l" t="t" r="r" b="b"/>
            <a:pathLst>
              <a:path w="11035424" h="3218674">
                <a:moveTo>
                  <a:pt x="0" y="0"/>
                </a:moveTo>
                <a:lnTo>
                  <a:pt x="11035424" y="0"/>
                </a:lnTo>
                <a:lnTo>
                  <a:pt x="11035424" y="3218674"/>
                </a:lnTo>
                <a:lnTo>
                  <a:pt x="0" y="3218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42" b="-10642"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4" name="Freeform 4"/>
          <p:cNvSpPr/>
          <p:nvPr/>
        </p:nvSpPr>
        <p:spPr>
          <a:xfrm>
            <a:off x="100055" y="109061"/>
            <a:ext cx="1857290" cy="1332233"/>
          </a:xfrm>
          <a:custGeom>
            <a:avLst/>
            <a:gdLst/>
            <a:ahLst/>
            <a:cxnLst/>
            <a:rect l="l" t="t" r="r" b="b"/>
            <a:pathLst>
              <a:path w="1857290" h="1332233">
                <a:moveTo>
                  <a:pt x="0" y="0"/>
                </a:moveTo>
                <a:lnTo>
                  <a:pt x="1857290" y="0"/>
                </a:lnTo>
                <a:lnTo>
                  <a:pt x="1857290" y="1332233"/>
                </a:lnTo>
                <a:lnTo>
                  <a:pt x="0" y="133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4180" y="389037"/>
            <a:ext cx="10419377" cy="90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2"/>
              </a:lnSpc>
            </a:pPr>
            <a:r>
              <a:rPr lang="en-US" sz="7514" b="1">
                <a:solidFill>
                  <a:srgbClr val="EC0614"/>
                </a:solidFill>
                <a:latin typeface="Inter Bold"/>
                <a:ea typeface="Inter Bold"/>
                <a:cs typeface="Inter Bold"/>
                <a:sym typeface="Inter Bold"/>
              </a:rPr>
              <a:t>CÁLCULO</a:t>
            </a:r>
          </a:p>
        </p:txBody>
      </p:sp>
      <p:grpSp>
        <p:nvGrpSpPr>
          <p:cNvPr id="3" name="Group 3"/>
          <p:cNvGrpSpPr/>
          <p:nvPr/>
        </p:nvGrpSpPr>
        <p:grpSpPr>
          <a:xfrm rot="-173514">
            <a:off x="3692548" y="1118594"/>
            <a:ext cx="6795206" cy="1002429"/>
            <a:chOff x="0" y="0"/>
            <a:chExt cx="3952028" cy="5830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2028" cy="583003"/>
            </a:xfrm>
            <a:custGeom>
              <a:avLst/>
              <a:gdLst/>
              <a:ahLst/>
              <a:cxnLst/>
              <a:rect l="l" t="t" r="r" b="b"/>
              <a:pathLst>
                <a:path w="3952028" h="583003">
                  <a:moveTo>
                    <a:pt x="23926" y="0"/>
                  </a:moveTo>
                  <a:lnTo>
                    <a:pt x="3928102" y="0"/>
                  </a:lnTo>
                  <a:cubicBezTo>
                    <a:pt x="3941316" y="0"/>
                    <a:pt x="3952028" y="10712"/>
                    <a:pt x="3952028" y="23926"/>
                  </a:cubicBezTo>
                  <a:lnTo>
                    <a:pt x="3952028" y="559078"/>
                  </a:lnTo>
                  <a:cubicBezTo>
                    <a:pt x="3952028" y="565423"/>
                    <a:pt x="3949507" y="571509"/>
                    <a:pt x="3945020" y="575996"/>
                  </a:cubicBezTo>
                  <a:cubicBezTo>
                    <a:pt x="3940534" y="580483"/>
                    <a:pt x="3934448" y="583003"/>
                    <a:pt x="3928102" y="583003"/>
                  </a:cubicBezTo>
                  <a:lnTo>
                    <a:pt x="23926" y="583003"/>
                  </a:lnTo>
                  <a:cubicBezTo>
                    <a:pt x="10712" y="583003"/>
                    <a:pt x="0" y="572291"/>
                    <a:pt x="0" y="559078"/>
                  </a:cubicBezTo>
                  <a:lnTo>
                    <a:pt x="0" y="23926"/>
                  </a:lnTo>
                  <a:cubicBezTo>
                    <a:pt x="0" y="17580"/>
                    <a:pt x="2521" y="11495"/>
                    <a:pt x="7008" y="7008"/>
                  </a:cubicBezTo>
                  <a:cubicBezTo>
                    <a:pt x="11495" y="2521"/>
                    <a:pt x="17580" y="0"/>
                    <a:pt x="23926" y="0"/>
                  </a:cubicBezTo>
                  <a:close/>
                </a:path>
              </a:pathLst>
            </a:custGeom>
            <a:solidFill>
              <a:srgbClr val="3142E1"/>
            </a:solidFill>
          </p:spPr>
          <p:txBody>
            <a:bodyPr/>
            <a:lstStyle/>
            <a:p>
              <a:endParaRPr lang="es-EC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3952028" cy="50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2112" y="2482655"/>
            <a:ext cx="13141790" cy="3285447"/>
          </a:xfrm>
          <a:custGeom>
            <a:avLst/>
            <a:gdLst/>
            <a:ahLst/>
            <a:cxnLst/>
            <a:rect l="l" t="t" r="r" b="b"/>
            <a:pathLst>
              <a:path w="13141790" h="3285447">
                <a:moveTo>
                  <a:pt x="0" y="0"/>
                </a:moveTo>
                <a:lnTo>
                  <a:pt x="13141790" y="0"/>
                </a:lnTo>
                <a:lnTo>
                  <a:pt x="13141790" y="3285448"/>
                </a:lnTo>
                <a:lnTo>
                  <a:pt x="0" y="328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7" name="Freeform 7"/>
          <p:cNvSpPr/>
          <p:nvPr/>
        </p:nvSpPr>
        <p:spPr>
          <a:xfrm>
            <a:off x="313812" y="6405602"/>
            <a:ext cx="11806533" cy="3881398"/>
          </a:xfrm>
          <a:custGeom>
            <a:avLst/>
            <a:gdLst/>
            <a:ahLst/>
            <a:cxnLst/>
            <a:rect l="l" t="t" r="r" b="b"/>
            <a:pathLst>
              <a:path w="11806533" h="3881398">
                <a:moveTo>
                  <a:pt x="0" y="0"/>
                </a:moveTo>
                <a:lnTo>
                  <a:pt x="11806533" y="0"/>
                </a:lnTo>
                <a:lnTo>
                  <a:pt x="11806533" y="3881398"/>
                </a:lnTo>
                <a:lnTo>
                  <a:pt x="0" y="3881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8" name="Freeform 8"/>
          <p:cNvSpPr/>
          <p:nvPr/>
        </p:nvSpPr>
        <p:spPr>
          <a:xfrm>
            <a:off x="13814437" y="0"/>
            <a:ext cx="4387838" cy="6405602"/>
          </a:xfrm>
          <a:custGeom>
            <a:avLst/>
            <a:gdLst/>
            <a:ahLst/>
            <a:cxnLst/>
            <a:rect l="l" t="t" r="r" b="b"/>
            <a:pathLst>
              <a:path w="4387838" h="6405602">
                <a:moveTo>
                  <a:pt x="0" y="0"/>
                </a:moveTo>
                <a:lnTo>
                  <a:pt x="4387838" y="0"/>
                </a:lnTo>
                <a:lnTo>
                  <a:pt x="4387838" y="6405602"/>
                </a:lnTo>
                <a:lnTo>
                  <a:pt x="0" y="6405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9" name="Freeform 9"/>
          <p:cNvSpPr/>
          <p:nvPr/>
        </p:nvSpPr>
        <p:spPr>
          <a:xfrm>
            <a:off x="12934015" y="8556993"/>
            <a:ext cx="5067526" cy="945938"/>
          </a:xfrm>
          <a:custGeom>
            <a:avLst/>
            <a:gdLst/>
            <a:ahLst/>
            <a:cxnLst/>
            <a:rect l="l" t="t" r="r" b="b"/>
            <a:pathLst>
              <a:path w="5067526" h="945938">
                <a:moveTo>
                  <a:pt x="0" y="0"/>
                </a:moveTo>
                <a:lnTo>
                  <a:pt x="5067525" y="0"/>
                </a:lnTo>
                <a:lnTo>
                  <a:pt x="5067525" y="945938"/>
                </a:lnTo>
                <a:lnTo>
                  <a:pt x="0" y="945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0" name="Freeform 10"/>
          <p:cNvSpPr/>
          <p:nvPr/>
        </p:nvSpPr>
        <p:spPr>
          <a:xfrm rot="-10800000">
            <a:off x="11960245" y="5717096"/>
            <a:ext cx="973770" cy="890304"/>
          </a:xfrm>
          <a:custGeom>
            <a:avLst/>
            <a:gdLst/>
            <a:ahLst/>
            <a:cxnLst/>
            <a:rect l="l" t="t" r="r" b="b"/>
            <a:pathLst>
              <a:path w="973770" h="890304">
                <a:moveTo>
                  <a:pt x="0" y="0"/>
                </a:moveTo>
                <a:lnTo>
                  <a:pt x="973770" y="0"/>
                </a:lnTo>
                <a:lnTo>
                  <a:pt x="973770" y="890304"/>
                </a:lnTo>
                <a:lnTo>
                  <a:pt x="0" y="890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  <p:sp>
        <p:nvSpPr>
          <p:cNvPr id="11" name="TextBox 11"/>
          <p:cNvSpPr txBox="1"/>
          <p:nvPr/>
        </p:nvSpPr>
        <p:spPr>
          <a:xfrm rot="-175005">
            <a:off x="3288279" y="1312371"/>
            <a:ext cx="7550369" cy="77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5"/>
              </a:lnSpc>
            </a:pPr>
            <a:r>
              <a:rPr lang="en-US" sz="6494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MATEMÁTICO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34015" y="6357977"/>
            <a:ext cx="4707639" cy="158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La nota de gestión para este caso es una sola pregunta que equivale a 2puntos/3puntos obtenidos</a:t>
            </a:r>
          </a:p>
        </p:txBody>
      </p:sp>
      <p:sp>
        <p:nvSpPr>
          <p:cNvPr id="13" name="Freeform 13"/>
          <p:cNvSpPr/>
          <p:nvPr/>
        </p:nvSpPr>
        <p:spPr>
          <a:xfrm>
            <a:off x="752042" y="163096"/>
            <a:ext cx="2187986" cy="1569441"/>
          </a:xfrm>
          <a:custGeom>
            <a:avLst/>
            <a:gdLst/>
            <a:ahLst/>
            <a:cxnLst/>
            <a:rect l="l" t="t" r="r" b="b"/>
            <a:pathLst>
              <a:path w="2187986" h="1569441">
                <a:moveTo>
                  <a:pt x="0" y="0"/>
                </a:moveTo>
                <a:lnTo>
                  <a:pt x="2187986" y="0"/>
                </a:lnTo>
                <a:lnTo>
                  <a:pt x="2187986" y="1569442"/>
                </a:lnTo>
                <a:lnTo>
                  <a:pt x="0" y="1569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C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314</Words>
  <Application>Microsoft Office PowerPoint</Application>
  <PresentationFormat>Personalizado</PresentationFormat>
  <Paragraphs>71</Paragraphs>
  <Slides>29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Have Heart One</vt:lpstr>
      <vt:lpstr>Arial</vt:lpstr>
      <vt:lpstr>Arimo</vt:lpstr>
      <vt:lpstr>Open Sans Bold</vt:lpstr>
      <vt:lpstr>Open Sans</vt:lpstr>
      <vt:lpstr>Calibri</vt:lpstr>
      <vt:lpstr>Inter Bold</vt:lpstr>
      <vt:lpstr>Libre Franklin Heavy</vt:lpstr>
      <vt:lpstr>Poppins Bold</vt:lpstr>
      <vt:lpstr>Office Theme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Socialización Eidpa 2026-1</dc:title>
  <dc:creator>User</dc:creator>
  <cp:lastModifiedBy>VELEZ GILER HORIO NAVIGIO</cp:lastModifiedBy>
  <cp:revision>2</cp:revision>
  <dcterms:created xsi:type="dcterms:W3CDTF">2006-08-16T00:00:00Z</dcterms:created>
  <dcterms:modified xsi:type="dcterms:W3CDTF">2026-05-21T19:33:32Z</dcterms:modified>
  <dc:identifier>DAHKNt_nhcY</dc:identifier>
</cp:coreProperties>
</file>