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0" d="100"/>
          <a:sy n="70" d="100"/>
        </p:scale>
        <p:origin x="71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5473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s://tics.uleam.edu.ec/evaluacion-integral-de-desempeno-a-docent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1B34"/>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141B34"/>
          </a:solidFill>
          <a:ln/>
        </p:spPr>
        <p:txBody>
          <a:bodyPr/>
          <a:lstStyle/>
          <a:p>
            <a:endParaRPr lang="es-EC" dirty="0"/>
          </a:p>
        </p:txBody>
      </p:sp>
      <p:sp>
        <p:nvSpPr>
          <p:cNvPr id="3" name="Shape 1"/>
          <p:cNvSpPr/>
          <p:nvPr/>
        </p:nvSpPr>
        <p:spPr>
          <a:xfrm>
            <a:off x="9692640" y="-1280160"/>
            <a:ext cx="4114800" cy="4114800"/>
          </a:xfrm>
          <a:prstGeom prst="ellipse">
            <a:avLst/>
          </a:prstGeom>
          <a:solidFill>
            <a:srgbClr val="1E2A52"/>
          </a:solidFill>
          <a:ln/>
        </p:spPr>
        <p:txBody>
          <a:bodyPr/>
          <a:lstStyle/>
          <a:p>
            <a:endParaRPr lang="es-EC"/>
          </a:p>
        </p:txBody>
      </p:sp>
      <p:sp>
        <p:nvSpPr>
          <p:cNvPr id="4" name="Shape 2"/>
          <p:cNvSpPr/>
          <p:nvPr/>
        </p:nvSpPr>
        <p:spPr>
          <a:xfrm>
            <a:off x="10607040" y="4206240"/>
            <a:ext cx="2926080" cy="2926080"/>
          </a:xfrm>
          <a:prstGeom prst="ellipse">
            <a:avLst/>
          </a:prstGeom>
          <a:solidFill>
            <a:srgbClr val="3B5578"/>
          </a:solidFill>
          <a:ln/>
        </p:spPr>
        <p:txBody>
          <a:bodyPr/>
          <a:lstStyle/>
          <a:p>
            <a:endParaRPr lang="es-EC"/>
          </a:p>
        </p:txBody>
      </p:sp>
      <p:sp>
        <p:nvSpPr>
          <p:cNvPr id="5" name="Shape 3"/>
          <p:cNvSpPr/>
          <p:nvPr/>
        </p:nvSpPr>
        <p:spPr>
          <a:xfrm>
            <a:off x="-1188720" y="4846320"/>
            <a:ext cx="3291840" cy="3291840"/>
          </a:xfrm>
          <a:prstGeom prst="ellipse">
            <a:avLst/>
          </a:prstGeom>
          <a:solidFill>
            <a:srgbClr val="1E2A52"/>
          </a:solidFill>
          <a:ln/>
        </p:spPr>
        <p:txBody>
          <a:bodyPr/>
          <a:lstStyle/>
          <a:p>
            <a:endParaRPr lang="es-EC"/>
          </a:p>
        </p:txBody>
      </p:sp>
      <p:sp>
        <p:nvSpPr>
          <p:cNvPr id="6" name="Text 4"/>
          <p:cNvSpPr/>
          <p:nvPr/>
        </p:nvSpPr>
        <p:spPr>
          <a:xfrm>
            <a:off x="822960" y="1417320"/>
            <a:ext cx="8686800" cy="365760"/>
          </a:xfrm>
          <a:prstGeom prst="rect">
            <a:avLst/>
          </a:prstGeom>
          <a:noFill/>
          <a:ln/>
        </p:spPr>
        <p:txBody>
          <a:bodyPr wrap="square" rtlCol="0" anchor="ctr"/>
          <a:lstStyle/>
          <a:p>
            <a:pPr marL="0" indent="0">
              <a:buNone/>
            </a:pPr>
            <a:r>
              <a:rPr lang="en-US" sz="2000" b="1" kern="0" spc="200" dirty="0">
                <a:solidFill>
                  <a:srgbClr val="E8C766"/>
                </a:solidFill>
                <a:latin typeface="Calibri" pitchFamily="34" charset="0"/>
                <a:ea typeface="Calibri" pitchFamily="34" charset="-122"/>
                <a:cs typeface="Calibri" pitchFamily="34" charset="-120"/>
              </a:rPr>
              <a:t>EIDPA · COMISIÓN DE PARES ACADÉMICOS</a:t>
            </a:r>
            <a:endParaRPr lang="en-US" sz="2000" dirty="0"/>
          </a:p>
        </p:txBody>
      </p:sp>
      <p:sp>
        <p:nvSpPr>
          <p:cNvPr id="7" name="Text 5"/>
          <p:cNvSpPr/>
          <p:nvPr/>
        </p:nvSpPr>
        <p:spPr>
          <a:xfrm>
            <a:off x="822960" y="1828800"/>
            <a:ext cx="9692640" cy="1188720"/>
          </a:xfrm>
          <a:prstGeom prst="rect">
            <a:avLst/>
          </a:prstGeom>
          <a:noFill/>
          <a:ln/>
        </p:spPr>
        <p:txBody>
          <a:bodyPr wrap="square" rtlCol="0" anchor="ctr"/>
          <a:lstStyle/>
          <a:p>
            <a:pPr marL="0" indent="0">
              <a:buNone/>
            </a:pPr>
            <a:r>
              <a:rPr lang="en-US" sz="4000" b="1" dirty="0">
                <a:solidFill>
                  <a:srgbClr val="FFFFFF"/>
                </a:solidFill>
                <a:latin typeface="Calibri" pitchFamily="34" charset="0"/>
                <a:ea typeface="Calibri" pitchFamily="34" charset="-122"/>
                <a:cs typeface="Calibri" pitchFamily="34" charset="-120"/>
              </a:rPr>
              <a:t>Coevaluación de Pares Académicos</a:t>
            </a:r>
            <a:endParaRPr lang="en-US" sz="4000" dirty="0"/>
          </a:p>
        </p:txBody>
      </p:sp>
      <p:sp>
        <p:nvSpPr>
          <p:cNvPr id="8" name="Text 6"/>
          <p:cNvSpPr/>
          <p:nvPr/>
        </p:nvSpPr>
        <p:spPr>
          <a:xfrm>
            <a:off x="822960" y="2880360"/>
            <a:ext cx="8961120" cy="822960"/>
          </a:xfrm>
          <a:prstGeom prst="rect">
            <a:avLst/>
          </a:prstGeom>
          <a:noFill/>
          <a:ln/>
        </p:spPr>
        <p:txBody>
          <a:bodyPr wrap="square" rtlCol="0" anchor="ctr"/>
          <a:lstStyle/>
          <a:p>
            <a:pPr marL="0" indent="0">
              <a:buNone/>
            </a:pPr>
            <a:r>
              <a:rPr lang="en-US" sz="1600" dirty="0">
                <a:solidFill>
                  <a:srgbClr val="C9D2E3"/>
                </a:solidFill>
                <a:latin typeface="Calibri" pitchFamily="34" charset="0"/>
                <a:ea typeface="Calibri" pitchFamily="34" charset="-122"/>
                <a:cs typeface="Calibri" pitchFamily="34" charset="-120"/>
              </a:rPr>
              <a:t>Evaluación Integral de Desempeño del Personal Académico (EIDPA)</a:t>
            </a:r>
            <a:endParaRPr lang="en-US" sz="1600" dirty="0"/>
          </a:p>
          <a:p>
            <a:pPr marL="0" indent="0">
              <a:buNone/>
            </a:pPr>
            <a:r>
              <a:rPr lang="en-US" sz="1600" dirty="0">
                <a:solidFill>
                  <a:srgbClr val="C9D2E3"/>
                </a:solidFill>
                <a:latin typeface="Calibri" pitchFamily="34" charset="0"/>
                <a:ea typeface="Calibri" pitchFamily="34" charset="-122"/>
                <a:cs typeface="Calibri" pitchFamily="34" charset="-120"/>
              </a:rPr>
              <a:t>Universidad Laica “Eloy Alfaro” de Manabí</a:t>
            </a:r>
            <a:endParaRPr lang="en-US" sz="1600" dirty="0"/>
          </a:p>
        </p:txBody>
      </p:sp>
      <p:sp>
        <p:nvSpPr>
          <p:cNvPr id="9" name="Shape 7"/>
          <p:cNvSpPr/>
          <p:nvPr/>
        </p:nvSpPr>
        <p:spPr>
          <a:xfrm>
            <a:off x="822960" y="5074920"/>
            <a:ext cx="3520440" cy="1051560"/>
          </a:xfrm>
          <a:prstGeom prst="roundRect">
            <a:avLst>
              <a:gd name="adj" fmla="val 6957"/>
            </a:avLst>
          </a:prstGeom>
          <a:solidFill>
            <a:srgbClr val="1E2A52"/>
          </a:solidFill>
          <a:ln w="12700">
            <a:solidFill>
              <a:srgbClr val="3B5578"/>
            </a:solidFill>
            <a:prstDash val="solid"/>
          </a:ln>
        </p:spPr>
        <p:txBody>
          <a:bodyPr/>
          <a:lstStyle/>
          <a:p>
            <a:endParaRPr lang="es-EC"/>
          </a:p>
        </p:txBody>
      </p:sp>
      <p:sp>
        <p:nvSpPr>
          <p:cNvPr id="10" name="Text 8"/>
          <p:cNvSpPr/>
          <p:nvPr/>
        </p:nvSpPr>
        <p:spPr>
          <a:xfrm>
            <a:off x="1024128" y="5193792"/>
            <a:ext cx="3118104" cy="320040"/>
          </a:xfrm>
          <a:prstGeom prst="rect">
            <a:avLst/>
          </a:prstGeom>
          <a:noFill/>
          <a:ln/>
        </p:spPr>
        <p:txBody>
          <a:bodyPr wrap="square" rtlCol="0" anchor="ctr"/>
          <a:lstStyle/>
          <a:p>
            <a:pPr marL="0" indent="0">
              <a:buNone/>
            </a:pPr>
            <a:r>
              <a:rPr lang="en-US" sz="1050" b="1" kern="0" spc="50" dirty="0">
                <a:solidFill>
                  <a:srgbClr val="E8C766"/>
                </a:solidFill>
                <a:latin typeface="Calibri" pitchFamily="34" charset="0"/>
                <a:ea typeface="Calibri" pitchFamily="34" charset="-122"/>
                <a:cs typeface="Calibri" pitchFamily="34" charset="-120"/>
              </a:rPr>
              <a:t>FECHA DE EVALUACIÓN</a:t>
            </a:r>
            <a:endParaRPr lang="en-US" sz="1050" dirty="0"/>
          </a:p>
        </p:txBody>
      </p:sp>
      <p:sp>
        <p:nvSpPr>
          <p:cNvPr id="11" name="Text 9"/>
          <p:cNvSpPr/>
          <p:nvPr/>
        </p:nvSpPr>
        <p:spPr>
          <a:xfrm>
            <a:off x="1024128" y="5504688"/>
            <a:ext cx="3118104" cy="50292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13 al 17 de julio de 2026</a:t>
            </a:r>
            <a:endParaRPr lang="en-US" sz="1500" dirty="0"/>
          </a:p>
        </p:txBody>
      </p:sp>
      <p:sp>
        <p:nvSpPr>
          <p:cNvPr id="12" name="Shape 10"/>
          <p:cNvSpPr/>
          <p:nvPr/>
        </p:nvSpPr>
        <p:spPr>
          <a:xfrm>
            <a:off x="4572000" y="5074920"/>
            <a:ext cx="3520440" cy="1051560"/>
          </a:xfrm>
          <a:prstGeom prst="roundRect">
            <a:avLst>
              <a:gd name="adj" fmla="val 6957"/>
            </a:avLst>
          </a:prstGeom>
          <a:solidFill>
            <a:srgbClr val="1E2A52"/>
          </a:solidFill>
          <a:ln w="12700">
            <a:solidFill>
              <a:srgbClr val="3B5578"/>
            </a:solidFill>
            <a:prstDash val="solid"/>
          </a:ln>
        </p:spPr>
        <p:txBody>
          <a:bodyPr/>
          <a:lstStyle/>
          <a:p>
            <a:endParaRPr lang="es-EC"/>
          </a:p>
        </p:txBody>
      </p:sp>
      <p:sp>
        <p:nvSpPr>
          <p:cNvPr id="13" name="Text 11"/>
          <p:cNvSpPr/>
          <p:nvPr/>
        </p:nvSpPr>
        <p:spPr>
          <a:xfrm>
            <a:off x="4773168" y="5193792"/>
            <a:ext cx="3118104" cy="320040"/>
          </a:xfrm>
          <a:prstGeom prst="rect">
            <a:avLst/>
          </a:prstGeom>
          <a:noFill/>
          <a:ln/>
        </p:spPr>
        <p:txBody>
          <a:bodyPr wrap="square" rtlCol="0" anchor="ctr"/>
          <a:lstStyle/>
          <a:p>
            <a:pPr marL="0" indent="0">
              <a:buNone/>
            </a:pPr>
            <a:r>
              <a:rPr lang="en-US" sz="1050" b="1" kern="0" spc="50" dirty="0">
                <a:solidFill>
                  <a:srgbClr val="E8C766"/>
                </a:solidFill>
                <a:latin typeface="Calibri" pitchFamily="34" charset="0"/>
                <a:ea typeface="Calibri" pitchFamily="34" charset="-122"/>
                <a:cs typeface="Calibri" pitchFamily="34" charset="-120"/>
              </a:rPr>
              <a:t>PLATAFORMA</a:t>
            </a:r>
            <a:endParaRPr lang="en-US" sz="1050" dirty="0"/>
          </a:p>
        </p:txBody>
      </p:sp>
      <p:sp>
        <p:nvSpPr>
          <p:cNvPr id="14" name="Text 12"/>
          <p:cNvSpPr/>
          <p:nvPr/>
        </p:nvSpPr>
        <p:spPr>
          <a:xfrm>
            <a:off x="4773168" y="5504688"/>
            <a:ext cx="3118104" cy="50292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Aula Virtual XSICE</a:t>
            </a:r>
            <a:endParaRPr lang="en-US" sz="1500" dirty="0"/>
          </a:p>
        </p:txBody>
      </p:sp>
      <p:sp>
        <p:nvSpPr>
          <p:cNvPr id="15" name="Shape 13"/>
          <p:cNvSpPr/>
          <p:nvPr/>
        </p:nvSpPr>
        <p:spPr>
          <a:xfrm>
            <a:off x="8321040" y="5074920"/>
            <a:ext cx="3520440" cy="1051560"/>
          </a:xfrm>
          <a:prstGeom prst="roundRect">
            <a:avLst>
              <a:gd name="adj" fmla="val 6957"/>
            </a:avLst>
          </a:prstGeom>
          <a:solidFill>
            <a:srgbClr val="1E2A52"/>
          </a:solidFill>
          <a:ln w="12700">
            <a:solidFill>
              <a:srgbClr val="3B5578"/>
            </a:solidFill>
            <a:prstDash val="solid"/>
          </a:ln>
        </p:spPr>
        <p:txBody>
          <a:bodyPr/>
          <a:lstStyle/>
          <a:p>
            <a:endParaRPr lang="es-EC"/>
          </a:p>
        </p:txBody>
      </p:sp>
      <p:sp>
        <p:nvSpPr>
          <p:cNvPr id="16" name="Text 14"/>
          <p:cNvSpPr/>
          <p:nvPr/>
        </p:nvSpPr>
        <p:spPr>
          <a:xfrm>
            <a:off x="8522208" y="5193792"/>
            <a:ext cx="3118104" cy="320040"/>
          </a:xfrm>
          <a:prstGeom prst="rect">
            <a:avLst/>
          </a:prstGeom>
          <a:noFill/>
          <a:ln/>
        </p:spPr>
        <p:txBody>
          <a:bodyPr wrap="square" rtlCol="0" anchor="ctr"/>
          <a:lstStyle/>
          <a:p>
            <a:pPr marL="0" indent="0">
              <a:buNone/>
            </a:pPr>
            <a:r>
              <a:rPr lang="en-US" sz="1050" b="1" kern="0" spc="50" dirty="0">
                <a:solidFill>
                  <a:srgbClr val="E8C766"/>
                </a:solidFill>
                <a:latin typeface="Calibri" pitchFamily="34" charset="0"/>
                <a:ea typeface="Calibri" pitchFamily="34" charset="-122"/>
                <a:cs typeface="Calibri" pitchFamily="34" charset="-120"/>
              </a:rPr>
              <a:t>PERIODO A EVALUAR (TUTORÍAS)</a:t>
            </a:r>
            <a:endParaRPr lang="en-US" sz="1050" dirty="0"/>
          </a:p>
        </p:txBody>
      </p:sp>
      <p:sp>
        <p:nvSpPr>
          <p:cNvPr id="17" name="Text 15"/>
          <p:cNvSpPr/>
          <p:nvPr/>
        </p:nvSpPr>
        <p:spPr>
          <a:xfrm>
            <a:off x="8522208" y="5504688"/>
            <a:ext cx="3118104" cy="50292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Abril · Mayo · Junio 2026</a:t>
            </a:r>
            <a:endParaRPr lang="en-US" sz="1500" dirty="0"/>
          </a:p>
        </p:txBody>
      </p:sp>
      <p:sp>
        <p:nvSpPr>
          <p:cNvPr id="22" name="Freeform 5">
            <a:extLst>
              <a:ext uri="{FF2B5EF4-FFF2-40B4-BE49-F238E27FC236}">
                <a16:creationId xmlns:a16="http://schemas.microsoft.com/office/drawing/2014/main" id="{5ABB787C-C47B-B8EA-0BC3-92A4D8C47B3C}"/>
              </a:ext>
            </a:extLst>
          </p:cNvPr>
          <p:cNvSpPr/>
          <p:nvPr/>
        </p:nvSpPr>
        <p:spPr>
          <a:xfrm>
            <a:off x="5490280" y="6209911"/>
            <a:ext cx="2057426" cy="648089"/>
          </a:xfrm>
          <a:custGeom>
            <a:avLst/>
            <a:gdLst/>
            <a:ahLst/>
            <a:cxnLst/>
            <a:rect l="l" t="t" r="r" b="b"/>
            <a:pathLst>
              <a:path w="2057426" h="648089">
                <a:moveTo>
                  <a:pt x="0" y="0"/>
                </a:moveTo>
                <a:lnTo>
                  <a:pt x="2057426" y="0"/>
                </a:lnTo>
                <a:lnTo>
                  <a:pt x="2057426" y="648089"/>
                </a:lnTo>
                <a:lnTo>
                  <a:pt x="0" y="6480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s-EC"/>
          </a:p>
        </p:txBody>
      </p:sp>
      <p:pic>
        <p:nvPicPr>
          <p:cNvPr id="23" name="Imagen 22" descr="Página Principal | Moodle Admisión">
            <a:extLst>
              <a:ext uri="{FF2B5EF4-FFF2-40B4-BE49-F238E27FC236}">
                <a16:creationId xmlns:a16="http://schemas.microsoft.com/office/drawing/2014/main" id="{0F0A7A79-7DFB-1DC9-32EA-3A743DFDF251}"/>
              </a:ext>
            </a:extLst>
          </p:cNvPr>
          <p:cNvPicPr>
            <a:picLocks noChangeAspect="1"/>
          </p:cNvPicPr>
          <p:nvPr/>
        </p:nvPicPr>
        <p:blipFill>
          <a:blip r:embed="rId4">
            <a:duotone>
              <a:schemeClr val="bg2">
                <a:shade val="45000"/>
                <a:satMod val="135000"/>
              </a:schemeClr>
              <a:prstClr val="white"/>
            </a:duotone>
          </a:blip>
          <a:stretch>
            <a:fillRect/>
          </a:stretch>
        </p:blipFill>
        <p:spPr>
          <a:xfrm>
            <a:off x="884052" y="159443"/>
            <a:ext cx="2695172" cy="8201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8FA"/>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548640"/>
          </a:xfrm>
          <a:prstGeom prst="rect">
            <a:avLst/>
          </a:prstGeom>
          <a:noFill/>
          <a:ln/>
        </p:spPr>
        <p:txBody>
          <a:bodyPr wrap="square" rtlCol="0" anchor="ctr"/>
          <a:lstStyle/>
          <a:p>
            <a:pPr marL="0" indent="0">
              <a:buNone/>
            </a:pPr>
            <a:r>
              <a:rPr lang="en-US" sz="2800" b="1" dirty="0">
                <a:solidFill>
                  <a:srgbClr val="1E2A52"/>
                </a:solidFill>
                <a:latin typeface="Calibri" pitchFamily="34" charset="0"/>
                <a:ea typeface="Calibri" pitchFamily="34" charset="-122"/>
                <a:cs typeface="Calibri" pitchFamily="34" charset="-120"/>
              </a:rPr>
              <a:t>Reglas clave para la Comisión de Pares</a:t>
            </a:r>
            <a:endParaRPr lang="en-US" sz="2800" dirty="0"/>
          </a:p>
        </p:txBody>
      </p:sp>
      <p:sp>
        <p:nvSpPr>
          <p:cNvPr id="3" name="Shape 1"/>
          <p:cNvSpPr/>
          <p:nvPr/>
        </p:nvSpPr>
        <p:spPr>
          <a:xfrm>
            <a:off x="548640" y="1143000"/>
            <a:ext cx="3566160" cy="2514600"/>
          </a:xfrm>
          <a:prstGeom prst="roundRect">
            <a:avLst>
              <a:gd name="adj" fmla="val 2909"/>
            </a:avLst>
          </a:prstGeom>
          <a:solidFill>
            <a:srgbClr val="FFFFFF"/>
          </a:solidFill>
          <a:ln w="12700">
            <a:solidFill>
              <a:srgbClr val="E3E6EC"/>
            </a:solidFill>
            <a:prstDash val="solid"/>
          </a:ln>
        </p:spPr>
        <p:txBody>
          <a:bodyPr/>
          <a:lstStyle/>
          <a:p>
            <a:endParaRPr lang="es-EC"/>
          </a:p>
        </p:txBody>
      </p:sp>
      <p:sp>
        <p:nvSpPr>
          <p:cNvPr id="4" name="Shape 2"/>
          <p:cNvSpPr/>
          <p:nvPr/>
        </p:nvSpPr>
        <p:spPr>
          <a:xfrm>
            <a:off x="777240" y="1371600"/>
            <a:ext cx="457200" cy="457200"/>
          </a:xfrm>
          <a:prstGeom prst="roundRect">
            <a:avLst>
              <a:gd name="adj" fmla="val 16000"/>
            </a:avLst>
          </a:prstGeom>
          <a:solidFill>
            <a:srgbClr val="C99A2E"/>
          </a:solidFill>
          <a:ln/>
        </p:spPr>
        <p:txBody>
          <a:bodyPr/>
          <a:lstStyle/>
          <a:p>
            <a:endParaRPr lang="es-EC"/>
          </a:p>
        </p:txBody>
      </p:sp>
      <p:sp>
        <p:nvSpPr>
          <p:cNvPr id="5" name="Text 3"/>
          <p:cNvSpPr/>
          <p:nvPr/>
        </p:nvSpPr>
        <p:spPr>
          <a:xfrm>
            <a:off x="777240" y="1371600"/>
            <a:ext cx="457200" cy="457200"/>
          </a:xfrm>
          <a:prstGeom prst="rect">
            <a:avLst/>
          </a:prstGeom>
          <a:noFill/>
          <a:ln/>
        </p:spPr>
        <p:txBody>
          <a:bodyPr wrap="square" rtlCol="0" anchor="ctr"/>
          <a:lstStyle/>
          <a:p>
            <a:pPr marL="0" indent="0" algn="ctr">
              <a:buNone/>
            </a:pPr>
            <a:r>
              <a:rPr lang="en-US" sz="1600" b="1" dirty="0">
                <a:solidFill>
                  <a:srgbClr val="141B34"/>
                </a:solidFill>
                <a:latin typeface="Calibri" pitchFamily="34" charset="0"/>
                <a:ea typeface="Calibri" pitchFamily="34" charset="-122"/>
                <a:cs typeface="Calibri" pitchFamily="34" charset="-120"/>
              </a:rPr>
              <a:t>1</a:t>
            </a:r>
            <a:endParaRPr lang="en-US" sz="1600" dirty="0"/>
          </a:p>
        </p:txBody>
      </p:sp>
      <p:sp>
        <p:nvSpPr>
          <p:cNvPr id="6" name="Text 4"/>
          <p:cNvSpPr/>
          <p:nvPr/>
        </p:nvSpPr>
        <p:spPr>
          <a:xfrm>
            <a:off x="777240" y="1965960"/>
            <a:ext cx="3108960" cy="502920"/>
          </a:xfrm>
          <a:prstGeom prst="rect">
            <a:avLst/>
          </a:prstGeom>
          <a:noFill/>
          <a:ln/>
        </p:spPr>
        <p:txBody>
          <a:bodyPr wrap="square" rtlCol="0" anchor="ctr"/>
          <a:lstStyle/>
          <a:p>
            <a:pPr marL="0" indent="0">
              <a:buNone/>
            </a:pPr>
            <a:r>
              <a:rPr lang="en-US" sz="1400" b="1" dirty="0">
                <a:solidFill>
                  <a:srgbClr val="1E2A52"/>
                </a:solidFill>
                <a:latin typeface="Calibri" pitchFamily="34" charset="0"/>
                <a:ea typeface="Calibri" pitchFamily="34" charset="-122"/>
                <a:cs typeface="Calibri" pitchFamily="34" charset="-120"/>
              </a:rPr>
              <a:t>Calificación consensuada</a:t>
            </a:r>
            <a:endParaRPr lang="en-US" sz="1400" dirty="0"/>
          </a:p>
        </p:txBody>
      </p:sp>
      <p:sp>
        <p:nvSpPr>
          <p:cNvPr id="7" name="Text 5"/>
          <p:cNvSpPr/>
          <p:nvPr/>
        </p:nvSpPr>
        <p:spPr>
          <a:xfrm>
            <a:off x="777240" y="2468880"/>
            <a:ext cx="3108960" cy="1097280"/>
          </a:xfrm>
          <a:prstGeom prst="rect">
            <a:avLst/>
          </a:prstGeom>
          <a:noFill/>
          <a:ln/>
        </p:spPr>
        <p:txBody>
          <a:bodyPr wrap="square" rtlCol="0" anchor="ctr"/>
          <a:lstStyle/>
          <a:p>
            <a:pPr marL="0" indent="0">
              <a:buNone/>
            </a:pPr>
            <a:r>
              <a:rPr lang="en-US" sz="1100" dirty="0">
                <a:solidFill>
                  <a:srgbClr val="5B6472"/>
                </a:solidFill>
                <a:latin typeface="Calibri" pitchFamily="34" charset="0"/>
                <a:ea typeface="Calibri" pitchFamily="34" charset="-122"/>
                <a:cs typeface="Calibri" pitchFamily="34" charset="-120"/>
              </a:rPr>
              <a:t>La comisión se reúne y califica cada pregunta de manera consensuada, con base en las evidencias del Aula Virtual XSICE.</a:t>
            </a:r>
            <a:endParaRPr lang="en-US" sz="1100" dirty="0"/>
          </a:p>
        </p:txBody>
      </p:sp>
      <p:sp>
        <p:nvSpPr>
          <p:cNvPr id="8" name="Shape 6"/>
          <p:cNvSpPr/>
          <p:nvPr/>
        </p:nvSpPr>
        <p:spPr>
          <a:xfrm>
            <a:off x="4297680" y="1143000"/>
            <a:ext cx="3566160" cy="2514600"/>
          </a:xfrm>
          <a:prstGeom prst="roundRect">
            <a:avLst>
              <a:gd name="adj" fmla="val 2909"/>
            </a:avLst>
          </a:prstGeom>
          <a:solidFill>
            <a:srgbClr val="FFFFFF"/>
          </a:solidFill>
          <a:ln w="12700">
            <a:solidFill>
              <a:srgbClr val="E3E6EC"/>
            </a:solidFill>
            <a:prstDash val="solid"/>
          </a:ln>
        </p:spPr>
        <p:txBody>
          <a:bodyPr/>
          <a:lstStyle/>
          <a:p>
            <a:endParaRPr lang="es-EC"/>
          </a:p>
        </p:txBody>
      </p:sp>
      <p:sp>
        <p:nvSpPr>
          <p:cNvPr id="9" name="Shape 7"/>
          <p:cNvSpPr/>
          <p:nvPr/>
        </p:nvSpPr>
        <p:spPr>
          <a:xfrm>
            <a:off x="4526280" y="1371600"/>
            <a:ext cx="457200" cy="457200"/>
          </a:xfrm>
          <a:prstGeom prst="roundRect">
            <a:avLst>
              <a:gd name="adj" fmla="val 16000"/>
            </a:avLst>
          </a:prstGeom>
          <a:solidFill>
            <a:srgbClr val="C99A2E"/>
          </a:solidFill>
          <a:ln/>
        </p:spPr>
        <p:txBody>
          <a:bodyPr/>
          <a:lstStyle/>
          <a:p>
            <a:endParaRPr lang="es-EC"/>
          </a:p>
        </p:txBody>
      </p:sp>
      <p:sp>
        <p:nvSpPr>
          <p:cNvPr id="10" name="Text 8"/>
          <p:cNvSpPr/>
          <p:nvPr/>
        </p:nvSpPr>
        <p:spPr>
          <a:xfrm>
            <a:off x="4526280" y="1371600"/>
            <a:ext cx="457200" cy="457200"/>
          </a:xfrm>
          <a:prstGeom prst="rect">
            <a:avLst/>
          </a:prstGeom>
          <a:noFill/>
          <a:ln/>
        </p:spPr>
        <p:txBody>
          <a:bodyPr wrap="square" rtlCol="0" anchor="ctr"/>
          <a:lstStyle/>
          <a:p>
            <a:pPr marL="0" indent="0" algn="ctr">
              <a:buNone/>
            </a:pPr>
            <a:r>
              <a:rPr lang="en-US" sz="1600" b="1" dirty="0">
                <a:solidFill>
                  <a:srgbClr val="141B34"/>
                </a:solidFill>
                <a:latin typeface="Calibri" pitchFamily="34" charset="0"/>
                <a:ea typeface="Calibri" pitchFamily="34" charset="-122"/>
                <a:cs typeface="Calibri" pitchFamily="34" charset="-120"/>
              </a:rPr>
              <a:t>2</a:t>
            </a:r>
            <a:endParaRPr lang="en-US" sz="1600" dirty="0"/>
          </a:p>
        </p:txBody>
      </p:sp>
      <p:sp>
        <p:nvSpPr>
          <p:cNvPr id="11" name="Text 9"/>
          <p:cNvSpPr/>
          <p:nvPr/>
        </p:nvSpPr>
        <p:spPr>
          <a:xfrm>
            <a:off x="4526280" y="1965960"/>
            <a:ext cx="3108960" cy="502920"/>
          </a:xfrm>
          <a:prstGeom prst="rect">
            <a:avLst/>
          </a:prstGeom>
          <a:noFill/>
          <a:ln/>
        </p:spPr>
        <p:txBody>
          <a:bodyPr wrap="square" rtlCol="0" anchor="ctr"/>
          <a:lstStyle/>
          <a:p>
            <a:pPr marL="0" indent="0">
              <a:buNone/>
            </a:pPr>
            <a:r>
              <a:rPr lang="en-US" sz="1400" b="1" dirty="0">
                <a:solidFill>
                  <a:srgbClr val="1E2A52"/>
                </a:solidFill>
                <a:latin typeface="Calibri" pitchFamily="34" charset="0"/>
                <a:ea typeface="Calibri" pitchFamily="34" charset="-122"/>
                <a:cs typeface="Calibri" pitchFamily="34" charset="-120"/>
              </a:rPr>
              <a:t>Restricción de parentesco</a:t>
            </a:r>
            <a:endParaRPr lang="en-US" sz="1400" dirty="0"/>
          </a:p>
        </p:txBody>
      </p:sp>
      <p:sp>
        <p:nvSpPr>
          <p:cNvPr id="12" name="Text 10"/>
          <p:cNvSpPr/>
          <p:nvPr/>
        </p:nvSpPr>
        <p:spPr>
          <a:xfrm>
            <a:off x="4526280" y="2468880"/>
            <a:ext cx="3108960" cy="1097280"/>
          </a:xfrm>
          <a:prstGeom prst="rect">
            <a:avLst/>
          </a:prstGeom>
          <a:noFill/>
          <a:ln/>
        </p:spPr>
        <p:txBody>
          <a:bodyPr wrap="square" rtlCol="0" anchor="ctr"/>
          <a:lstStyle/>
          <a:p>
            <a:pPr marL="0" indent="0">
              <a:buNone/>
            </a:pPr>
            <a:r>
              <a:rPr lang="en-US" sz="1100" dirty="0">
                <a:solidFill>
                  <a:srgbClr val="5B6472"/>
                </a:solidFill>
                <a:latin typeface="Calibri" pitchFamily="34" charset="0"/>
                <a:ea typeface="Calibri" pitchFamily="34" charset="-122"/>
                <a:cs typeface="Calibri" pitchFamily="34" charset="-120"/>
              </a:rPr>
              <a:t>Ningún miembro puede tener relación hasta el segundo grado de consanguinidad o afinidad con el profesor evaluado.</a:t>
            </a:r>
            <a:endParaRPr lang="en-US" sz="1100" dirty="0"/>
          </a:p>
        </p:txBody>
      </p:sp>
      <p:sp>
        <p:nvSpPr>
          <p:cNvPr id="13" name="Shape 11"/>
          <p:cNvSpPr/>
          <p:nvPr/>
        </p:nvSpPr>
        <p:spPr>
          <a:xfrm>
            <a:off x="8046720" y="1143000"/>
            <a:ext cx="3566160" cy="2514600"/>
          </a:xfrm>
          <a:prstGeom prst="roundRect">
            <a:avLst>
              <a:gd name="adj" fmla="val 2909"/>
            </a:avLst>
          </a:prstGeom>
          <a:solidFill>
            <a:srgbClr val="FFFFFF"/>
          </a:solidFill>
          <a:ln w="12700">
            <a:solidFill>
              <a:srgbClr val="E3E6EC"/>
            </a:solidFill>
            <a:prstDash val="solid"/>
          </a:ln>
        </p:spPr>
        <p:txBody>
          <a:bodyPr/>
          <a:lstStyle/>
          <a:p>
            <a:endParaRPr lang="es-EC"/>
          </a:p>
        </p:txBody>
      </p:sp>
      <p:sp>
        <p:nvSpPr>
          <p:cNvPr id="14" name="Shape 12"/>
          <p:cNvSpPr/>
          <p:nvPr/>
        </p:nvSpPr>
        <p:spPr>
          <a:xfrm>
            <a:off x="8275320" y="1371600"/>
            <a:ext cx="457200" cy="457200"/>
          </a:xfrm>
          <a:prstGeom prst="roundRect">
            <a:avLst>
              <a:gd name="adj" fmla="val 16000"/>
            </a:avLst>
          </a:prstGeom>
          <a:solidFill>
            <a:srgbClr val="C99A2E"/>
          </a:solidFill>
          <a:ln/>
        </p:spPr>
        <p:txBody>
          <a:bodyPr/>
          <a:lstStyle/>
          <a:p>
            <a:endParaRPr lang="es-EC"/>
          </a:p>
        </p:txBody>
      </p:sp>
      <p:sp>
        <p:nvSpPr>
          <p:cNvPr id="15" name="Text 13"/>
          <p:cNvSpPr/>
          <p:nvPr/>
        </p:nvSpPr>
        <p:spPr>
          <a:xfrm>
            <a:off x="8275320" y="1371600"/>
            <a:ext cx="457200" cy="457200"/>
          </a:xfrm>
          <a:prstGeom prst="rect">
            <a:avLst/>
          </a:prstGeom>
          <a:noFill/>
          <a:ln/>
        </p:spPr>
        <p:txBody>
          <a:bodyPr wrap="square" rtlCol="0" anchor="ctr"/>
          <a:lstStyle/>
          <a:p>
            <a:pPr marL="0" indent="0" algn="ctr">
              <a:buNone/>
            </a:pPr>
            <a:r>
              <a:rPr lang="en-US" sz="1600" b="1" dirty="0">
                <a:solidFill>
                  <a:srgbClr val="141B34"/>
                </a:solidFill>
                <a:latin typeface="Calibri" pitchFamily="34" charset="0"/>
                <a:ea typeface="Calibri" pitchFamily="34" charset="-122"/>
                <a:cs typeface="Calibri" pitchFamily="34" charset="-120"/>
              </a:rPr>
              <a:t>3</a:t>
            </a:r>
            <a:endParaRPr lang="en-US" sz="1600" dirty="0"/>
          </a:p>
        </p:txBody>
      </p:sp>
      <p:sp>
        <p:nvSpPr>
          <p:cNvPr id="16" name="Text 14"/>
          <p:cNvSpPr/>
          <p:nvPr/>
        </p:nvSpPr>
        <p:spPr>
          <a:xfrm>
            <a:off x="8275320" y="1965960"/>
            <a:ext cx="3108960" cy="502920"/>
          </a:xfrm>
          <a:prstGeom prst="rect">
            <a:avLst/>
          </a:prstGeom>
          <a:noFill/>
          <a:ln/>
        </p:spPr>
        <p:txBody>
          <a:bodyPr wrap="square" rtlCol="0" anchor="ctr"/>
          <a:lstStyle/>
          <a:p>
            <a:pPr marL="0" indent="0">
              <a:buNone/>
            </a:pPr>
            <a:r>
              <a:rPr lang="en-US" sz="1400" b="1" dirty="0">
                <a:solidFill>
                  <a:srgbClr val="1E2A52"/>
                </a:solidFill>
                <a:latin typeface="Calibri" pitchFamily="34" charset="0"/>
                <a:ea typeface="Calibri" pitchFamily="34" charset="-122"/>
                <a:cs typeface="Calibri" pitchFamily="34" charset="-120"/>
              </a:rPr>
              <a:t>Secuencia del proceso</a:t>
            </a:r>
            <a:endParaRPr lang="en-US" sz="1400" dirty="0"/>
          </a:p>
        </p:txBody>
      </p:sp>
      <p:sp>
        <p:nvSpPr>
          <p:cNvPr id="17" name="Text 15"/>
          <p:cNvSpPr/>
          <p:nvPr/>
        </p:nvSpPr>
        <p:spPr>
          <a:xfrm>
            <a:off x="8275320" y="2468880"/>
            <a:ext cx="3108960" cy="1097280"/>
          </a:xfrm>
          <a:prstGeom prst="rect">
            <a:avLst/>
          </a:prstGeom>
          <a:noFill/>
          <a:ln/>
        </p:spPr>
        <p:txBody>
          <a:bodyPr wrap="square" rtlCol="0" anchor="ctr"/>
          <a:lstStyle/>
          <a:p>
            <a:pPr marL="0" indent="0">
              <a:buNone/>
            </a:pPr>
            <a:r>
              <a:rPr lang="en-US" sz="1100" dirty="0">
                <a:solidFill>
                  <a:srgbClr val="5B6472"/>
                </a:solidFill>
                <a:latin typeface="Calibri" pitchFamily="34" charset="0"/>
                <a:ea typeface="Calibri" pitchFamily="34" charset="-122"/>
                <a:cs typeface="Calibri" pitchFamily="34" charset="-120"/>
              </a:rPr>
              <a:t>La Coevaluación de Pares y Directivos se ejecuta una semana después de haber finalizado la Heteroevaluación estudiantil.</a:t>
            </a:r>
            <a:endParaRPr lang="en-US" sz="1100" dirty="0"/>
          </a:p>
        </p:txBody>
      </p:sp>
      <p:sp>
        <p:nvSpPr>
          <p:cNvPr id="18" name="Shape 16"/>
          <p:cNvSpPr/>
          <p:nvPr/>
        </p:nvSpPr>
        <p:spPr>
          <a:xfrm>
            <a:off x="548640" y="3886200"/>
            <a:ext cx="3566160" cy="2514600"/>
          </a:xfrm>
          <a:prstGeom prst="roundRect">
            <a:avLst>
              <a:gd name="adj" fmla="val 2909"/>
            </a:avLst>
          </a:prstGeom>
          <a:solidFill>
            <a:srgbClr val="FFFFFF"/>
          </a:solidFill>
          <a:ln w="12700">
            <a:solidFill>
              <a:srgbClr val="E3E6EC"/>
            </a:solidFill>
            <a:prstDash val="solid"/>
          </a:ln>
        </p:spPr>
        <p:txBody>
          <a:bodyPr/>
          <a:lstStyle/>
          <a:p>
            <a:endParaRPr lang="es-EC"/>
          </a:p>
        </p:txBody>
      </p:sp>
      <p:sp>
        <p:nvSpPr>
          <p:cNvPr id="19" name="Shape 17"/>
          <p:cNvSpPr/>
          <p:nvPr/>
        </p:nvSpPr>
        <p:spPr>
          <a:xfrm>
            <a:off x="777240" y="4114800"/>
            <a:ext cx="457200" cy="457200"/>
          </a:xfrm>
          <a:prstGeom prst="roundRect">
            <a:avLst>
              <a:gd name="adj" fmla="val 16000"/>
            </a:avLst>
          </a:prstGeom>
          <a:solidFill>
            <a:srgbClr val="C99A2E"/>
          </a:solidFill>
          <a:ln/>
        </p:spPr>
        <p:txBody>
          <a:bodyPr/>
          <a:lstStyle/>
          <a:p>
            <a:endParaRPr lang="es-EC"/>
          </a:p>
        </p:txBody>
      </p:sp>
      <p:sp>
        <p:nvSpPr>
          <p:cNvPr id="20" name="Text 18"/>
          <p:cNvSpPr/>
          <p:nvPr/>
        </p:nvSpPr>
        <p:spPr>
          <a:xfrm>
            <a:off x="777240" y="4114800"/>
            <a:ext cx="457200" cy="457200"/>
          </a:xfrm>
          <a:prstGeom prst="rect">
            <a:avLst/>
          </a:prstGeom>
          <a:noFill/>
          <a:ln/>
        </p:spPr>
        <p:txBody>
          <a:bodyPr wrap="square" rtlCol="0" anchor="ctr"/>
          <a:lstStyle/>
          <a:p>
            <a:pPr marL="0" indent="0" algn="ctr">
              <a:buNone/>
            </a:pPr>
            <a:r>
              <a:rPr lang="en-US" sz="1600" b="1" dirty="0">
                <a:solidFill>
                  <a:srgbClr val="141B34"/>
                </a:solidFill>
                <a:latin typeface="Calibri" pitchFamily="34" charset="0"/>
                <a:ea typeface="Calibri" pitchFamily="34" charset="-122"/>
                <a:cs typeface="Calibri" pitchFamily="34" charset="-120"/>
              </a:rPr>
              <a:t>4</a:t>
            </a:r>
            <a:endParaRPr lang="en-US" sz="1600" dirty="0"/>
          </a:p>
        </p:txBody>
      </p:sp>
      <p:sp>
        <p:nvSpPr>
          <p:cNvPr id="21" name="Text 19"/>
          <p:cNvSpPr/>
          <p:nvPr/>
        </p:nvSpPr>
        <p:spPr>
          <a:xfrm>
            <a:off x="777240" y="4709160"/>
            <a:ext cx="3108960" cy="502920"/>
          </a:xfrm>
          <a:prstGeom prst="rect">
            <a:avLst/>
          </a:prstGeom>
          <a:noFill/>
          <a:ln/>
        </p:spPr>
        <p:txBody>
          <a:bodyPr wrap="square" rtlCol="0" anchor="ctr"/>
          <a:lstStyle/>
          <a:p>
            <a:pPr marL="0" indent="0">
              <a:buNone/>
            </a:pPr>
            <a:r>
              <a:rPr lang="en-US" sz="1400" b="1" dirty="0">
                <a:solidFill>
                  <a:srgbClr val="1E2A52"/>
                </a:solidFill>
                <a:latin typeface="Calibri" pitchFamily="34" charset="0"/>
                <a:ea typeface="Calibri" pitchFamily="34" charset="-122"/>
                <a:cs typeface="Calibri" pitchFamily="34" charset="-120"/>
              </a:rPr>
              <a:t>Evidencias válidas</a:t>
            </a:r>
            <a:endParaRPr lang="en-US" sz="1400" dirty="0"/>
          </a:p>
        </p:txBody>
      </p:sp>
      <p:sp>
        <p:nvSpPr>
          <p:cNvPr id="22" name="Text 20"/>
          <p:cNvSpPr/>
          <p:nvPr/>
        </p:nvSpPr>
        <p:spPr>
          <a:xfrm>
            <a:off x="777240" y="5212080"/>
            <a:ext cx="3108960" cy="1097280"/>
          </a:xfrm>
          <a:prstGeom prst="rect">
            <a:avLst/>
          </a:prstGeom>
          <a:noFill/>
          <a:ln/>
        </p:spPr>
        <p:txBody>
          <a:bodyPr wrap="square" rtlCol="0" anchor="ctr"/>
          <a:lstStyle/>
          <a:p>
            <a:pPr marL="0" indent="0">
              <a:buNone/>
            </a:pPr>
            <a:r>
              <a:rPr lang="en-US" sz="1100" dirty="0">
                <a:solidFill>
                  <a:srgbClr val="5B6472"/>
                </a:solidFill>
                <a:latin typeface="Calibri" pitchFamily="34" charset="0"/>
                <a:ea typeface="Calibri" pitchFamily="34" charset="-122"/>
                <a:cs typeface="Calibri" pitchFamily="34" charset="-120"/>
              </a:rPr>
              <a:t>Solo se consideran las evidencias cargadas en la plataforma virtual o entregadas físicamente mediante informe.</a:t>
            </a:r>
            <a:endParaRPr lang="en-US" sz="1100" dirty="0"/>
          </a:p>
        </p:txBody>
      </p:sp>
      <p:sp>
        <p:nvSpPr>
          <p:cNvPr id="23" name="Shape 21"/>
          <p:cNvSpPr/>
          <p:nvPr/>
        </p:nvSpPr>
        <p:spPr>
          <a:xfrm>
            <a:off x="4297680" y="3886200"/>
            <a:ext cx="3566160" cy="2514600"/>
          </a:xfrm>
          <a:prstGeom prst="roundRect">
            <a:avLst>
              <a:gd name="adj" fmla="val 2909"/>
            </a:avLst>
          </a:prstGeom>
          <a:solidFill>
            <a:srgbClr val="FFFFFF"/>
          </a:solidFill>
          <a:ln w="12700">
            <a:solidFill>
              <a:srgbClr val="E3E6EC"/>
            </a:solidFill>
            <a:prstDash val="solid"/>
          </a:ln>
        </p:spPr>
        <p:txBody>
          <a:bodyPr/>
          <a:lstStyle/>
          <a:p>
            <a:endParaRPr lang="es-EC"/>
          </a:p>
        </p:txBody>
      </p:sp>
      <p:sp>
        <p:nvSpPr>
          <p:cNvPr id="24" name="Shape 22"/>
          <p:cNvSpPr/>
          <p:nvPr/>
        </p:nvSpPr>
        <p:spPr>
          <a:xfrm>
            <a:off x="4526280" y="4114800"/>
            <a:ext cx="457200" cy="457200"/>
          </a:xfrm>
          <a:prstGeom prst="roundRect">
            <a:avLst>
              <a:gd name="adj" fmla="val 16000"/>
            </a:avLst>
          </a:prstGeom>
          <a:solidFill>
            <a:srgbClr val="C99A2E"/>
          </a:solidFill>
          <a:ln/>
        </p:spPr>
        <p:txBody>
          <a:bodyPr/>
          <a:lstStyle/>
          <a:p>
            <a:endParaRPr lang="es-EC"/>
          </a:p>
        </p:txBody>
      </p:sp>
      <p:sp>
        <p:nvSpPr>
          <p:cNvPr id="25" name="Text 23"/>
          <p:cNvSpPr/>
          <p:nvPr/>
        </p:nvSpPr>
        <p:spPr>
          <a:xfrm>
            <a:off x="4526280" y="4114800"/>
            <a:ext cx="457200" cy="457200"/>
          </a:xfrm>
          <a:prstGeom prst="rect">
            <a:avLst/>
          </a:prstGeom>
          <a:noFill/>
          <a:ln/>
        </p:spPr>
        <p:txBody>
          <a:bodyPr wrap="square" rtlCol="0" anchor="ctr"/>
          <a:lstStyle/>
          <a:p>
            <a:pPr marL="0" indent="0" algn="ctr">
              <a:buNone/>
            </a:pPr>
            <a:r>
              <a:rPr lang="en-US" sz="1600" b="1" dirty="0">
                <a:solidFill>
                  <a:srgbClr val="141B34"/>
                </a:solidFill>
                <a:latin typeface="Calibri" pitchFamily="34" charset="0"/>
                <a:ea typeface="Calibri" pitchFamily="34" charset="-122"/>
                <a:cs typeface="Calibri" pitchFamily="34" charset="-120"/>
              </a:rPr>
              <a:t>5</a:t>
            </a:r>
            <a:endParaRPr lang="en-US" sz="1600" dirty="0"/>
          </a:p>
        </p:txBody>
      </p:sp>
      <p:sp>
        <p:nvSpPr>
          <p:cNvPr id="26" name="Text 24"/>
          <p:cNvSpPr/>
          <p:nvPr/>
        </p:nvSpPr>
        <p:spPr>
          <a:xfrm>
            <a:off x="4526280" y="4709160"/>
            <a:ext cx="3108960" cy="502920"/>
          </a:xfrm>
          <a:prstGeom prst="rect">
            <a:avLst/>
          </a:prstGeom>
          <a:noFill/>
          <a:ln/>
        </p:spPr>
        <p:txBody>
          <a:bodyPr wrap="square" rtlCol="0" anchor="ctr"/>
          <a:lstStyle/>
          <a:p>
            <a:pPr marL="0" indent="0">
              <a:buNone/>
            </a:pPr>
            <a:r>
              <a:rPr lang="en-US" sz="1400" b="1" dirty="0">
                <a:solidFill>
                  <a:srgbClr val="1E2A52"/>
                </a:solidFill>
                <a:latin typeface="Calibri" pitchFamily="34" charset="0"/>
                <a:ea typeface="Calibri" pitchFamily="34" charset="-122"/>
                <a:cs typeface="Calibri" pitchFamily="34" charset="-120"/>
              </a:rPr>
              <a:t>Impugnaciones</a:t>
            </a:r>
            <a:endParaRPr lang="en-US" sz="1400" dirty="0"/>
          </a:p>
        </p:txBody>
      </p:sp>
      <p:sp>
        <p:nvSpPr>
          <p:cNvPr id="27" name="Text 25"/>
          <p:cNvSpPr/>
          <p:nvPr/>
        </p:nvSpPr>
        <p:spPr>
          <a:xfrm>
            <a:off x="4526280" y="5212080"/>
            <a:ext cx="3108960" cy="1097280"/>
          </a:xfrm>
          <a:prstGeom prst="rect">
            <a:avLst/>
          </a:prstGeom>
          <a:noFill/>
          <a:ln/>
        </p:spPr>
        <p:txBody>
          <a:bodyPr wrap="square" rtlCol="0" anchor="ctr"/>
          <a:lstStyle/>
          <a:p>
            <a:pPr marL="0" indent="0">
              <a:buNone/>
            </a:pPr>
            <a:r>
              <a:rPr lang="en-US" sz="1100" dirty="0">
                <a:solidFill>
                  <a:srgbClr val="5B6472"/>
                </a:solidFill>
                <a:latin typeface="Calibri" pitchFamily="34" charset="0"/>
                <a:ea typeface="Calibri" pitchFamily="34" charset="-122"/>
                <a:cs typeface="Calibri" pitchFamily="34" charset="-120"/>
              </a:rPr>
              <a:t>Si el profesor no está de acuerdo con su calificación, puede impugnar; la comisión puede recibir disposición de recalificar.</a:t>
            </a:r>
            <a:endParaRPr lang="en-US" sz="1100" dirty="0"/>
          </a:p>
        </p:txBody>
      </p:sp>
      <p:sp>
        <p:nvSpPr>
          <p:cNvPr id="28" name="Shape 26"/>
          <p:cNvSpPr/>
          <p:nvPr/>
        </p:nvSpPr>
        <p:spPr>
          <a:xfrm>
            <a:off x="8046720" y="3886200"/>
            <a:ext cx="3566160" cy="2514600"/>
          </a:xfrm>
          <a:prstGeom prst="roundRect">
            <a:avLst>
              <a:gd name="adj" fmla="val 2909"/>
            </a:avLst>
          </a:prstGeom>
          <a:solidFill>
            <a:srgbClr val="FFFFFF"/>
          </a:solidFill>
          <a:ln w="12700">
            <a:solidFill>
              <a:srgbClr val="E3E6EC"/>
            </a:solidFill>
            <a:prstDash val="solid"/>
          </a:ln>
        </p:spPr>
        <p:txBody>
          <a:bodyPr/>
          <a:lstStyle/>
          <a:p>
            <a:endParaRPr lang="es-EC"/>
          </a:p>
        </p:txBody>
      </p:sp>
      <p:sp>
        <p:nvSpPr>
          <p:cNvPr id="29" name="Shape 27"/>
          <p:cNvSpPr/>
          <p:nvPr/>
        </p:nvSpPr>
        <p:spPr>
          <a:xfrm>
            <a:off x="8275320" y="4114800"/>
            <a:ext cx="457200" cy="457200"/>
          </a:xfrm>
          <a:prstGeom prst="roundRect">
            <a:avLst>
              <a:gd name="adj" fmla="val 16000"/>
            </a:avLst>
          </a:prstGeom>
          <a:solidFill>
            <a:srgbClr val="C99A2E"/>
          </a:solidFill>
          <a:ln/>
        </p:spPr>
        <p:txBody>
          <a:bodyPr/>
          <a:lstStyle/>
          <a:p>
            <a:endParaRPr lang="es-EC"/>
          </a:p>
        </p:txBody>
      </p:sp>
      <p:sp>
        <p:nvSpPr>
          <p:cNvPr id="30" name="Text 28"/>
          <p:cNvSpPr/>
          <p:nvPr/>
        </p:nvSpPr>
        <p:spPr>
          <a:xfrm>
            <a:off x="8275320" y="4114800"/>
            <a:ext cx="457200" cy="457200"/>
          </a:xfrm>
          <a:prstGeom prst="rect">
            <a:avLst/>
          </a:prstGeom>
          <a:noFill/>
          <a:ln/>
        </p:spPr>
        <p:txBody>
          <a:bodyPr wrap="square" rtlCol="0" anchor="ctr"/>
          <a:lstStyle/>
          <a:p>
            <a:pPr marL="0" indent="0" algn="ctr">
              <a:buNone/>
            </a:pPr>
            <a:r>
              <a:rPr lang="en-US" sz="1600" b="1" dirty="0">
                <a:solidFill>
                  <a:srgbClr val="141B34"/>
                </a:solidFill>
                <a:latin typeface="Calibri" pitchFamily="34" charset="0"/>
                <a:ea typeface="Calibri" pitchFamily="34" charset="-122"/>
                <a:cs typeface="Calibri" pitchFamily="34" charset="-120"/>
              </a:rPr>
              <a:t>6</a:t>
            </a:r>
            <a:endParaRPr lang="en-US" sz="1600" dirty="0"/>
          </a:p>
        </p:txBody>
      </p:sp>
      <p:sp>
        <p:nvSpPr>
          <p:cNvPr id="31" name="Text 29"/>
          <p:cNvSpPr/>
          <p:nvPr/>
        </p:nvSpPr>
        <p:spPr>
          <a:xfrm>
            <a:off x="8275320" y="4709160"/>
            <a:ext cx="3108960" cy="502920"/>
          </a:xfrm>
          <a:prstGeom prst="rect">
            <a:avLst/>
          </a:prstGeom>
          <a:noFill/>
          <a:ln/>
        </p:spPr>
        <p:txBody>
          <a:bodyPr wrap="square" rtlCol="0" anchor="ctr"/>
          <a:lstStyle/>
          <a:p>
            <a:pPr marL="0" indent="0">
              <a:buNone/>
            </a:pPr>
            <a:r>
              <a:rPr lang="en-US" sz="1400" b="1" dirty="0">
                <a:solidFill>
                  <a:srgbClr val="1E2A52"/>
                </a:solidFill>
                <a:latin typeface="Calibri" pitchFamily="34" charset="0"/>
                <a:ea typeface="Calibri" pitchFamily="34" charset="-122"/>
                <a:cs typeface="Calibri" pitchFamily="34" charset="-120"/>
              </a:rPr>
              <a:t>Confidencialidad y objetividad</a:t>
            </a:r>
            <a:endParaRPr lang="en-US" sz="1400" dirty="0"/>
          </a:p>
        </p:txBody>
      </p:sp>
      <p:sp>
        <p:nvSpPr>
          <p:cNvPr id="32" name="Text 30"/>
          <p:cNvSpPr/>
          <p:nvPr/>
        </p:nvSpPr>
        <p:spPr>
          <a:xfrm>
            <a:off x="8275320" y="5212080"/>
            <a:ext cx="3108960" cy="1097280"/>
          </a:xfrm>
          <a:prstGeom prst="rect">
            <a:avLst/>
          </a:prstGeom>
          <a:noFill/>
          <a:ln/>
        </p:spPr>
        <p:txBody>
          <a:bodyPr wrap="square" rtlCol="0" anchor="ctr"/>
          <a:lstStyle/>
          <a:p>
            <a:pPr marL="0" indent="0">
              <a:buNone/>
            </a:pPr>
            <a:r>
              <a:rPr lang="en-US" sz="1100" dirty="0">
                <a:solidFill>
                  <a:srgbClr val="5B6472"/>
                </a:solidFill>
                <a:latin typeface="Calibri" pitchFamily="34" charset="0"/>
                <a:ea typeface="Calibri" pitchFamily="34" charset="-122"/>
                <a:cs typeface="Calibri" pitchFamily="34" charset="-120"/>
              </a:rPr>
              <a:t>La evaluación debe garantizar claridad, rigor y transparencia en todo el proceso.</a:t>
            </a:r>
            <a:endParaRPr lang="en-US" sz="1100" dirty="0"/>
          </a:p>
        </p:txBody>
      </p:sp>
      <p:sp>
        <p:nvSpPr>
          <p:cNvPr id="33" name="Text 31"/>
          <p:cNvSpPr/>
          <p:nvPr/>
        </p:nvSpPr>
        <p:spPr>
          <a:xfrm>
            <a:off x="457200" y="6537960"/>
            <a:ext cx="7315200" cy="274320"/>
          </a:xfrm>
          <a:prstGeom prst="rect">
            <a:avLst/>
          </a:prstGeom>
          <a:noFill/>
          <a:ln/>
        </p:spPr>
        <p:txBody>
          <a:bodyPr wrap="square" rtlCol="0" anchor="ctr"/>
          <a:lstStyle/>
          <a:p>
            <a:pPr marL="0" indent="0">
              <a:buNone/>
            </a:pPr>
            <a:r>
              <a:rPr lang="en-US" sz="900" dirty="0">
                <a:solidFill>
                  <a:srgbClr val="5B6472"/>
                </a:solidFill>
                <a:latin typeface="Calibri" pitchFamily="34" charset="0"/>
                <a:ea typeface="Calibri" pitchFamily="34" charset="-122"/>
                <a:cs typeface="Calibri" pitchFamily="34" charset="-120"/>
              </a:rPr>
              <a:t>EIDPA · Coevaluación de Pares Académicos</a:t>
            </a:r>
            <a:endParaRPr lang="en-US" sz="900" dirty="0"/>
          </a:p>
        </p:txBody>
      </p:sp>
      <p:sp>
        <p:nvSpPr>
          <p:cNvPr id="34" name="Text 32"/>
          <p:cNvSpPr/>
          <p:nvPr/>
        </p:nvSpPr>
        <p:spPr>
          <a:xfrm>
            <a:off x="11274552" y="6537960"/>
            <a:ext cx="457200" cy="274320"/>
          </a:xfrm>
          <a:prstGeom prst="rect">
            <a:avLst/>
          </a:prstGeom>
          <a:noFill/>
          <a:ln/>
        </p:spPr>
        <p:txBody>
          <a:bodyPr wrap="square" rtlCol="0" anchor="ctr"/>
          <a:lstStyle/>
          <a:p>
            <a:pPr marL="0" indent="0" algn="r">
              <a:buNone/>
            </a:pPr>
            <a:r>
              <a:rPr lang="en-US" sz="900" dirty="0">
                <a:solidFill>
                  <a:srgbClr val="5B6472"/>
                </a:solidFill>
                <a:latin typeface="Calibri" pitchFamily="34" charset="0"/>
                <a:ea typeface="Calibri" pitchFamily="34" charset="-122"/>
                <a:cs typeface="Calibri" pitchFamily="34" charset="-120"/>
              </a:rPr>
              <a:t>10</a:t>
            </a:r>
            <a:endParaRPr lang="en-US" sz="900" dirty="0"/>
          </a:p>
        </p:txBody>
      </p:sp>
      <p:pic>
        <p:nvPicPr>
          <p:cNvPr id="36" name="Imagen 35" descr="Te invitamos a descargar el nuevo logo de nuestra ULEAM los cuales deberán  ser utilizados por el personal administrativo, docentes y estudiantes.  #EloyEsFEUE #Informando">
            <a:extLst>
              <a:ext uri="{FF2B5EF4-FFF2-40B4-BE49-F238E27FC236}">
                <a16:creationId xmlns:a16="http://schemas.microsoft.com/office/drawing/2014/main" id="{B4FEB9E6-5F0F-10DD-7E7B-8F071DC40AE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485382" y="37408"/>
            <a:ext cx="1127498" cy="96843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41B34"/>
        </a:solidFill>
        <a:effectLst/>
      </p:bgPr>
    </p:bg>
    <p:spTree>
      <p:nvGrpSpPr>
        <p:cNvPr id="1" name=""/>
        <p:cNvGrpSpPr/>
        <p:nvPr/>
      </p:nvGrpSpPr>
      <p:grpSpPr>
        <a:xfrm>
          <a:off x="0" y="0"/>
          <a:ext cx="0" cy="0"/>
          <a:chOff x="0" y="0"/>
          <a:chExt cx="0" cy="0"/>
        </a:xfrm>
      </p:grpSpPr>
      <p:sp>
        <p:nvSpPr>
          <p:cNvPr id="2" name="Shape 0"/>
          <p:cNvSpPr/>
          <p:nvPr/>
        </p:nvSpPr>
        <p:spPr>
          <a:xfrm>
            <a:off x="9875520" y="-1097280"/>
            <a:ext cx="3657600" cy="3657600"/>
          </a:xfrm>
          <a:prstGeom prst="ellipse">
            <a:avLst/>
          </a:prstGeom>
          <a:solidFill>
            <a:srgbClr val="1E2A52"/>
          </a:solidFill>
          <a:ln/>
        </p:spPr>
        <p:txBody>
          <a:bodyPr/>
          <a:lstStyle/>
          <a:p>
            <a:endParaRPr lang="es-EC"/>
          </a:p>
        </p:txBody>
      </p:sp>
      <p:sp>
        <p:nvSpPr>
          <p:cNvPr id="3" name="Shape 1"/>
          <p:cNvSpPr/>
          <p:nvPr/>
        </p:nvSpPr>
        <p:spPr>
          <a:xfrm>
            <a:off x="-1097280" y="4572000"/>
            <a:ext cx="3108960" cy="3108960"/>
          </a:xfrm>
          <a:prstGeom prst="ellipse">
            <a:avLst/>
          </a:prstGeom>
          <a:solidFill>
            <a:srgbClr val="1E2A52"/>
          </a:solidFill>
          <a:ln/>
        </p:spPr>
        <p:txBody>
          <a:bodyPr/>
          <a:lstStyle/>
          <a:p>
            <a:endParaRPr lang="es-EC"/>
          </a:p>
        </p:txBody>
      </p:sp>
      <p:sp>
        <p:nvSpPr>
          <p:cNvPr id="4" name="Text 2"/>
          <p:cNvSpPr/>
          <p:nvPr/>
        </p:nvSpPr>
        <p:spPr>
          <a:xfrm>
            <a:off x="822960" y="640080"/>
            <a:ext cx="7315200" cy="548640"/>
          </a:xfrm>
          <a:prstGeom prst="rect">
            <a:avLst/>
          </a:prstGeom>
          <a:noFill/>
          <a:ln/>
        </p:spPr>
        <p:txBody>
          <a:bodyPr wrap="square" rtlCol="0" anchor="ctr"/>
          <a:lstStyle/>
          <a:p>
            <a:pPr marL="0" indent="0">
              <a:buNone/>
            </a:pPr>
            <a:r>
              <a:rPr lang="en-US" sz="2600" b="1" dirty="0">
                <a:solidFill>
                  <a:srgbClr val="E8C766"/>
                </a:solidFill>
                <a:latin typeface="Calibri" pitchFamily="34" charset="0"/>
                <a:ea typeface="Calibri" pitchFamily="34" charset="-122"/>
                <a:cs typeface="Calibri" pitchFamily="34" charset="-120"/>
              </a:rPr>
              <a:t>En resumen</a:t>
            </a:r>
            <a:endParaRPr lang="en-US" sz="2600" dirty="0"/>
          </a:p>
        </p:txBody>
      </p:sp>
      <p:sp>
        <p:nvSpPr>
          <p:cNvPr id="5" name="Text 3"/>
          <p:cNvSpPr/>
          <p:nvPr/>
        </p:nvSpPr>
        <p:spPr>
          <a:xfrm>
            <a:off x="822960" y="1143000"/>
            <a:ext cx="8229600" cy="457200"/>
          </a:xfrm>
          <a:prstGeom prst="rect">
            <a:avLst/>
          </a:prstGeom>
          <a:noFill/>
          <a:ln/>
        </p:spPr>
        <p:txBody>
          <a:bodyPr wrap="square" rtlCol="0" anchor="ctr"/>
          <a:lstStyle/>
          <a:p>
            <a:pPr marL="0" indent="0">
              <a:buNone/>
            </a:pPr>
            <a:r>
              <a:rPr lang="en-US" sz="1500" dirty="0">
                <a:solidFill>
                  <a:srgbClr val="C9D2E3"/>
                </a:solidFill>
                <a:latin typeface="Calibri" pitchFamily="34" charset="0"/>
                <a:ea typeface="Calibri" pitchFamily="34" charset="-122"/>
                <a:cs typeface="Calibri" pitchFamily="34" charset="-120"/>
              </a:rPr>
              <a:t>Puntos clave para la Comisión de Pares Académicos</a:t>
            </a:r>
            <a:endParaRPr lang="en-US" sz="1500" dirty="0"/>
          </a:p>
        </p:txBody>
      </p:sp>
      <p:sp>
        <p:nvSpPr>
          <p:cNvPr id="6" name="Shape 4"/>
          <p:cNvSpPr/>
          <p:nvPr/>
        </p:nvSpPr>
        <p:spPr>
          <a:xfrm>
            <a:off x="868680" y="1947672"/>
            <a:ext cx="128016" cy="128016"/>
          </a:xfrm>
          <a:prstGeom prst="ellipse">
            <a:avLst/>
          </a:prstGeom>
          <a:solidFill>
            <a:srgbClr val="C99A2E"/>
          </a:solidFill>
          <a:ln/>
        </p:spPr>
        <p:txBody>
          <a:bodyPr/>
          <a:lstStyle/>
          <a:p>
            <a:endParaRPr lang="es-EC"/>
          </a:p>
        </p:txBody>
      </p:sp>
      <p:sp>
        <p:nvSpPr>
          <p:cNvPr id="7" name="Text 5"/>
          <p:cNvSpPr/>
          <p:nvPr/>
        </p:nvSpPr>
        <p:spPr>
          <a:xfrm>
            <a:off x="1143000" y="1801368"/>
            <a:ext cx="3291840" cy="4572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Fecha de evaluación:</a:t>
            </a:r>
            <a:endParaRPr lang="en-US" sz="1300" dirty="0"/>
          </a:p>
        </p:txBody>
      </p:sp>
      <p:sp>
        <p:nvSpPr>
          <p:cNvPr id="8" name="Text 6"/>
          <p:cNvSpPr/>
          <p:nvPr/>
        </p:nvSpPr>
        <p:spPr>
          <a:xfrm>
            <a:off x="4480560" y="1801368"/>
            <a:ext cx="6583680" cy="457200"/>
          </a:xfrm>
          <a:prstGeom prst="rect">
            <a:avLst/>
          </a:prstGeom>
          <a:noFill/>
          <a:ln/>
        </p:spPr>
        <p:txBody>
          <a:bodyPr wrap="square" rtlCol="0" anchor="ctr"/>
          <a:lstStyle/>
          <a:p>
            <a:pPr marL="0" indent="0">
              <a:buNone/>
            </a:pPr>
            <a:r>
              <a:rPr lang="en-US" sz="1300" dirty="0">
                <a:solidFill>
                  <a:srgbClr val="C9D2E3"/>
                </a:solidFill>
                <a:latin typeface="Calibri" pitchFamily="34" charset="0"/>
                <a:ea typeface="Calibri" pitchFamily="34" charset="-122"/>
                <a:cs typeface="Calibri" pitchFamily="34" charset="-120"/>
              </a:rPr>
              <a:t>13 al 17 de julio de 2026</a:t>
            </a:r>
            <a:endParaRPr lang="en-US" sz="1300" dirty="0"/>
          </a:p>
        </p:txBody>
      </p:sp>
      <p:sp>
        <p:nvSpPr>
          <p:cNvPr id="9" name="Shape 7"/>
          <p:cNvSpPr/>
          <p:nvPr/>
        </p:nvSpPr>
        <p:spPr>
          <a:xfrm>
            <a:off x="868680" y="2569464"/>
            <a:ext cx="128016" cy="128016"/>
          </a:xfrm>
          <a:prstGeom prst="ellipse">
            <a:avLst/>
          </a:prstGeom>
          <a:solidFill>
            <a:srgbClr val="C99A2E"/>
          </a:solidFill>
          <a:ln/>
        </p:spPr>
        <p:txBody>
          <a:bodyPr/>
          <a:lstStyle/>
          <a:p>
            <a:endParaRPr lang="es-EC"/>
          </a:p>
        </p:txBody>
      </p:sp>
      <p:sp>
        <p:nvSpPr>
          <p:cNvPr id="10" name="Text 8"/>
          <p:cNvSpPr/>
          <p:nvPr/>
        </p:nvSpPr>
        <p:spPr>
          <a:xfrm>
            <a:off x="1143000" y="2423160"/>
            <a:ext cx="3291840" cy="4572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Plataforma:</a:t>
            </a:r>
            <a:endParaRPr lang="en-US" sz="1300" dirty="0"/>
          </a:p>
        </p:txBody>
      </p:sp>
      <p:sp>
        <p:nvSpPr>
          <p:cNvPr id="11" name="Text 9"/>
          <p:cNvSpPr/>
          <p:nvPr/>
        </p:nvSpPr>
        <p:spPr>
          <a:xfrm>
            <a:off x="4480560" y="2423160"/>
            <a:ext cx="6583680" cy="457200"/>
          </a:xfrm>
          <a:prstGeom prst="rect">
            <a:avLst/>
          </a:prstGeom>
          <a:noFill/>
          <a:ln/>
        </p:spPr>
        <p:txBody>
          <a:bodyPr wrap="square" rtlCol="0" anchor="ctr"/>
          <a:lstStyle/>
          <a:p>
            <a:pPr marL="0" indent="0">
              <a:buNone/>
            </a:pPr>
            <a:r>
              <a:rPr lang="en-US" sz="1300" dirty="0">
                <a:solidFill>
                  <a:srgbClr val="C9D2E3"/>
                </a:solidFill>
                <a:latin typeface="Calibri" pitchFamily="34" charset="0"/>
                <a:ea typeface="Calibri" pitchFamily="34" charset="-122"/>
                <a:cs typeface="Calibri" pitchFamily="34" charset="-120"/>
              </a:rPr>
              <a:t>Aula Virtual XSICE</a:t>
            </a:r>
            <a:endParaRPr lang="en-US" sz="1300" dirty="0"/>
          </a:p>
        </p:txBody>
      </p:sp>
      <p:sp>
        <p:nvSpPr>
          <p:cNvPr id="12" name="Shape 10"/>
          <p:cNvSpPr/>
          <p:nvPr/>
        </p:nvSpPr>
        <p:spPr>
          <a:xfrm>
            <a:off x="868680" y="3191256"/>
            <a:ext cx="128016" cy="128016"/>
          </a:xfrm>
          <a:prstGeom prst="ellipse">
            <a:avLst/>
          </a:prstGeom>
          <a:solidFill>
            <a:srgbClr val="C99A2E"/>
          </a:solidFill>
          <a:ln/>
        </p:spPr>
        <p:txBody>
          <a:bodyPr/>
          <a:lstStyle/>
          <a:p>
            <a:endParaRPr lang="es-EC"/>
          </a:p>
        </p:txBody>
      </p:sp>
      <p:sp>
        <p:nvSpPr>
          <p:cNvPr id="13" name="Text 11"/>
          <p:cNvSpPr/>
          <p:nvPr/>
        </p:nvSpPr>
        <p:spPr>
          <a:xfrm>
            <a:off x="1143000" y="3044952"/>
            <a:ext cx="3291840" cy="4572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Tutorías académicas evaluadas:</a:t>
            </a:r>
            <a:endParaRPr lang="en-US" sz="1300" dirty="0"/>
          </a:p>
        </p:txBody>
      </p:sp>
      <p:sp>
        <p:nvSpPr>
          <p:cNvPr id="14" name="Text 12"/>
          <p:cNvSpPr/>
          <p:nvPr/>
        </p:nvSpPr>
        <p:spPr>
          <a:xfrm>
            <a:off x="4480560" y="3044952"/>
            <a:ext cx="6583680" cy="457200"/>
          </a:xfrm>
          <a:prstGeom prst="rect">
            <a:avLst/>
          </a:prstGeom>
          <a:noFill/>
          <a:ln/>
        </p:spPr>
        <p:txBody>
          <a:bodyPr wrap="square" rtlCol="0" anchor="ctr"/>
          <a:lstStyle/>
          <a:p>
            <a:pPr marL="0" indent="0">
              <a:buNone/>
            </a:pPr>
            <a:r>
              <a:rPr lang="en-US" sz="1300" dirty="0">
                <a:solidFill>
                  <a:srgbClr val="C9D2E3"/>
                </a:solidFill>
                <a:latin typeface="Calibri" pitchFamily="34" charset="0"/>
                <a:ea typeface="Calibri" pitchFamily="34" charset="-122"/>
                <a:cs typeface="Calibri" pitchFamily="34" charset="-120"/>
              </a:rPr>
              <a:t>Abril, mayo y junio de 2026</a:t>
            </a:r>
            <a:endParaRPr lang="en-US" sz="1300" dirty="0"/>
          </a:p>
        </p:txBody>
      </p:sp>
      <p:sp>
        <p:nvSpPr>
          <p:cNvPr id="15" name="Shape 13"/>
          <p:cNvSpPr/>
          <p:nvPr/>
        </p:nvSpPr>
        <p:spPr>
          <a:xfrm>
            <a:off x="868680" y="3813048"/>
            <a:ext cx="128016" cy="128016"/>
          </a:xfrm>
          <a:prstGeom prst="ellipse">
            <a:avLst/>
          </a:prstGeom>
          <a:solidFill>
            <a:srgbClr val="C99A2E"/>
          </a:solidFill>
          <a:ln/>
        </p:spPr>
        <p:txBody>
          <a:bodyPr/>
          <a:lstStyle/>
          <a:p>
            <a:endParaRPr lang="es-EC"/>
          </a:p>
        </p:txBody>
      </p:sp>
      <p:sp>
        <p:nvSpPr>
          <p:cNvPr id="16" name="Text 14"/>
          <p:cNvSpPr/>
          <p:nvPr/>
        </p:nvSpPr>
        <p:spPr>
          <a:xfrm>
            <a:off x="1143000" y="3666744"/>
            <a:ext cx="3291840" cy="4572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Instrumento:</a:t>
            </a:r>
            <a:endParaRPr lang="en-US" sz="1300" dirty="0"/>
          </a:p>
        </p:txBody>
      </p:sp>
      <p:sp>
        <p:nvSpPr>
          <p:cNvPr id="17" name="Text 15"/>
          <p:cNvSpPr/>
          <p:nvPr/>
        </p:nvSpPr>
        <p:spPr>
          <a:xfrm>
            <a:off x="4480560" y="3666744"/>
            <a:ext cx="6583680" cy="457200"/>
          </a:xfrm>
          <a:prstGeom prst="rect">
            <a:avLst/>
          </a:prstGeom>
          <a:noFill/>
          <a:ln/>
        </p:spPr>
        <p:txBody>
          <a:bodyPr wrap="square" rtlCol="0" anchor="ctr"/>
          <a:lstStyle/>
          <a:p>
            <a:pPr marL="0" indent="0">
              <a:buNone/>
            </a:pPr>
            <a:r>
              <a:rPr lang="en-US" sz="1300" dirty="0">
                <a:solidFill>
                  <a:srgbClr val="C9D2E3"/>
                </a:solidFill>
                <a:latin typeface="Calibri" pitchFamily="34" charset="0"/>
                <a:ea typeface="Calibri" pitchFamily="34" charset="-122"/>
                <a:cs typeface="Calibri" pitchFamily="34" charset="-120"/>
              </a:rPr>
              <a:t>8 criterios · banco de preguntas de Coevaluación de Pares</a:t>
            </a:r>
            <a:endParaRPr lang="en-US" sz="1300" dirty="0"/>
          </a:p>
        </p:txBody>
      </p:sp>
      <p:sp>
        <p:nvSpPr>
          <p:cNvPr id="18" name="Shape 16"/>
          <p:cNvSpPr/>
          <p:nvPr/>
        </p:nvSpPr>
        <p:spPr>
          <a:xfrm>
            <a:off x="868680" y="4434840"/>
            <a:ext cx="128016" cy="128016"/>
          </a:xfrm>
          <a:prstGeom prst="ellipse">
            <a:avLst/>
          </a:prstGeom>
          <a:solidFill>
            <a:srgbClr val="C99A2E"/>
          </a:solidFill>
          <a:ln/>
        </p:spPr>
        <p:txBody>
          <a:bodyPr/>
          <a:lstStyle/>
          <a:p>
            <a:endParaRPr lang="es-EC"/>
          </a:p>
        </p:txBody>
      </p:sp>
      <p:sp>
        <p:nvSpPr>
          <p:cNvPr id="19" name="Text 17"/>
          <p:cNvSpPr/>
          <p:nvPr/>
        </p:nvSpPr>
        <p:spPr>
          <a:xfrm>
            <a:off x="1143000" y="4288536"/>
            <a:ext cx="3291840" cy="4572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Calificación:</a:t>
            </a:r>
            <a:endParaRPr lang="en-US" sz="1300" dirty="0"/>
          </a:p>
        </p:txBody>
      </p:sp>
      <p:sp>
        <p:nvSpPr>
          <p:cNvPr id="20" name="Text 18"/>
          <p:cNvSpPr/>
          <p:nvPr/>
        </p:nvSpPr>
        <p:spPr>
          <a:xfrm>
            <a:off x="4480560" y="4288536"/>
            <a:ext cx="6583680" cy="457200"/>
          </a:xfrm>
          <a:prstGeom prst="rect">
            <a:avLst/>
          </a:prstGeom>
          <a:noFill/>
          <a:ln/>
        </p:spPr>
        <p:txBody>
          <a:bodyPr wrap="square" rtlCol="0" anchor="ctr"/>
          <a:lstStyle/>
          <a:p>
            <a:pPr marL="0" indent="0">
              <a:buNone/>
            </a:pPr>
            <a:r>
              <a:rPr lang="en-US" sz="1300" dirty="0">
                <a:solidFill>
                  <a:srgbClr val="C9D2E3"/>
                </a:solidFill>
                <a:latin typeface="Calibri" pitchFamily="34" charset="0"/>
                <a:ea typeface="Calibri" pitchFamily="34" charset="-122"/>
                <a:cs typeface="Calibri" pitchFamily="34" charset="-120"/>
              </a:rPr>
              <a:t>Consensuada, con base en evidencias del aula virtual y/o informes</a:t>
            </a:r>
            <a:endParaRPr lang="en-US" sz="1300" dirty="0"/>
          </a:p>
        </p:txBody>
      </p:sp>
      <p:sp>
        <p:nvSpPr>
          <p:cNvPr id="21" name="Shape 19"/>
          <p:cNvSpPr/>
          <p:nvPr/>
        </p:nvSpPr>
        <p:spPr>
          <a:xfrm>
            <a:off x="822960" y="5486400"/>
            <a:ext cx="10515600" cy="914400"/>
          </a:xfrm>
          <a:prstGeom prst="roundRect">
            <a:avLst>
              <a:gd name="adj" fmla="val 8000"/>
            </a:avLst>
          </a:prstGeom>
          <a:solidFill>
            <a:srgbClr val="1E2A52"/>
          </a:solidFill>
          <a:ln w="12700">
            <a:solidFill>
              <a:srgbClr val="3B5578"/>
            </a:solidFill>
            <a:prstDash val="solid"/>
          </a:ln>
        </p:spPr>
        <p:txBody>
          <a:bodyPr/>
          <a:lstStyle/>
          <a:p>
            <a:endParaRPr lang="es-EC"/>
          </a:p>
        </p:txBody>
      </p:sp>
      <p:sp>
        <p:nvSpPr>
          <p:cNvPr id="22" name="Text 20"/>
          <p:cNvSpPr/>
          <p:nvPr/>
        </p:nvSpPr>
        <p:spPr>
          <a:xfrm>
            <a:off x="1097280" y="5486400"/>
            <a:ext cx="10058400" cy="914400"/>
          </a:xfrm>
          <a:prstGeom prst="rect">
            <a:avLst/>
          </a:prstGeom>
          <a:noFill/>
          <a:ln/>
        </p:spPr>
        <p:txBody>
          <a:bodyPr wrap="square" rtlCol="0" anchor="ctr"/>
          <a:lstStyle/>
          <a:p>
            <a:pPr marL="0" indent="0">
              <a:buNone/>
            </a:pPr>
            <a:r>
              <a:rPr lang="en-US" sz="1250" i="1" dirty="0">
                <a:solidFill>
                  <a:srgbClr val="E8C766"/>
                </a:solidFill>
                <a:latin typeface="Calibri" pitchFamily="34" charset="0"/>
                <a:ea typeface="Calibri" pitchFamily="34" charset="-122"/>
                <a:cs typeface="Calibri" pitchFamily="34" charset="-120"/>
              </a:rPr>
              <a:t>Dirección de Gestión y Aseguramiento de la Calidad (DGAC) — soporte y directrices del proceso EIDPA</a:t>
            </a:r>
            <a:endParaRPr lang="en-US" sz="1250" dirty="0"/>
          </a:p>
        </p:txBody>
      </p:sp>
      <p:sp>
        <p:nvSpPr>
          <p:cNvPr id="23" name="CuadroTexto 22">
            <a:extLst>
              <a:ext uri="{FF2B5EF4-FFF2-40B4-BE49-F238E27FC236}">
                <a16:creationId xmlns:a16="http://schemas.microsoft.com/office/drawing/2014/main" id="{135743AC-9231-0CAA-FD17-12B2002F9759}"/>
              </a:ext>
            </a:extLst>
          </p:cNvPr>
          <p:cNvSpPr txBox="1"/>
          <p:nvPr/>
        </p:nvSpPr>
        <p:spPr>
          <a:xfrm>
            <a:off x="4634144" y="4792902"/>
            <a:ext cx="4909351" cy="646331"/>
          </a:xfrm>
          <a:prstGeom prst="rect">
            <a:avLst/>
          </a:prstGeom>
          <a:noFill/>
        </p:spPr>
        <p:txBody>
          <a:bodyPr wrap="square" rtlCol="0">
            <a:spAutoFit/>
          </a:bodyPr>
          <a:lstStyle/>
          <a:p>
            <a:r>
              <a:rPr lang="es-EC" dirty="0">
                <a:solidFill>
                  <a:schemeClr val="accent4">
                    <a:lumMod val="40000"/>
                    <a:lumOff val="60000"/>
                  </a:schemeClr>
                </a:solidFill>
              </a:rPr>
              <a:t>Usuario: XXXXXX</a:t>
            </a:r>
          </a:p>
          <a:p>
            <a:r>
              <a:rPr lang="es-EC" dirty="0">
                <a:solidFill>
                  <a:schemeClr val="accent4">
                    <a:lumMod val="40000"/>
                    <a:lumOff val="60000"/>
                  </a:schemeClr>
                </a:solidFill>
              </a:rPr>
              <a:t>Contraseña es: XXXXXXXXX</a:t>
            </a:r>
          </a:p>
        </p:txBody>
      </p:sp>
      <p:sp>
        <p:nvSpPr>
          <p:cNvPr id="25" name="Shape 16">
            <a:extLst>
              <a:ext uri="{FF2B5EF4-FFF2-40B4-BE49-F238E27FC236}">
                <a16:creationId xmlns:a16="http://schemas.microsoft.com/office/drawing/2014/main" id="{4D1C33DC-40F6-5701-6B96-C86E63272FFF}"/>
              </a:ext>
            </a:extLst>
          </p:cNvPr>
          <p:cNvSpPr/>
          <p:nvPr/>
        </p:nvSpPr>
        <p:spPr>
          <a:xfrm>
            <a:off x="1891091" y="5088636"/>
            <a:ext cx="128016" cy="128016"/>
          </a:xfrm>
          <a:prstGeom prst="ellipse">
            <a:avLst/>
          </a:prstGeom>
          <a:solidFill>
            <a:srgbClr val="C99A2E"/>
          </a:solidFill>
          <a:ln/>
        </p:spPr>
        <p:txBody>
          <a:bodyPr/>
          <a:lstStyle/>
          <a:p>
            <a:endParaRPr lang="es-EC"/>
          </a:p>
        </p:txBody>
      </p:sp>
      <p:sp>
        <p:nvSpPr>
          <p:cNvPr id="27" name="Text 17">
            <a:extLst>
              <a:ext uri="{FF2B5EF4-FFF2-40B4-BE49-F238E27FC236}">
                <a16:creationId xmlns:a16="http://schemas.microsoft.com/office/drawing/2014/main" id="{81E2A0C0-1523-A1E1-9031-2B358E688BD4}"/>
              </a:ext>
            </a:extLst>
          </p:cNvPr>
          <p:cNvSpPr/>
          <p:nvPr/>
        </p:nvSpPr>
        <p:spPr>
          <a:xfrm>
            <a:off x="2165411" y="4942332"/>
            <a:ext cx="3291840" cy="457200"/>
          </a:xfrm>
          <a:prstGeom prst="rect">
            <a:avLst/>
          </a:prstGeom>
          <a:noFill/>
          <a:ln/>
        </p:spPr>
        <p:txBody>
          <a:bodyPr wrap="square" rtlCol="0" anchor="ctr"/>
          <a:lstStyle/>
          <a:p>
            <a:pPr marL="0" indent="0">
              <a:buNone/>
            </a:pPr>
            <a:r>
              <a:rPr lang="en-US" sz="1300" b="1" dirty="0" err="1">
                <a:solidFill>
                  <a:srgbClr val="FFFFFF"/>
                </a:solidFill>
                <a:latin typeface="Calibri" pitchFamily="34" charset="0"/>
                <a:ea typeface="Calibri" pitchFamily="34" charset="-122"/>
                <a:cs typeface="Calibri" pitchFamily="34" charset="-120"/>
              </a:rPr>
              <a:t>Acceso</a:t>
            </a:r>
            <a:r>
              <a:rPr lang="en-US" sz="1300" b="1" dirty="0">
                <a:solidFill>
                  <a:srgbClr val="FFFFFF"/>
                </a:solidFill>
                <a:latin typeface="Calibri" pitchFamily="34" charset="0"/>
                <a:ea typeface="Calibri" pitchFamily="34" charset="-122"/>
                <a:cs typeface="Calibri" pitchFamily="34" charset="-120"/>
              </a:rPr>
              <a:t> a Moodle:</a:t>
            </a:r>
            <a:endParaRPr lang="en-US" sz="1300" dirty="0"/>
          </a:p>
        </p:txBody>
      </p:sp>
      <p:pic>
        <p:nvPicPr>
          <p:cNvPr id="29" name="Imagen 28" descr="Página Principal | Moodle Admisión">
            <a:extLst>
              <a:ext uri="{FF2B5EF4-FFF2-40B4-BE49-F238E27FC236}">
                <a16:creationId xmlns:a16="http://schemas.microsoft.com/office/drawing/2014/main" id="{84679927-E901-3F03-189C-19E0811EF027}"/>
              </a:ext>
            </a:extLst>
          </p:cNvPr>
          <p:cNvPicPr>
            <a:picLocks noChangeAspect="1"/>
          </p:cNvPicPr>
          <p:nvPr/>
        </p:nvPicPr>
        <p:blipFill>
          <a:blip r:embed="rId3">
            <a:duotone>
              <a:schemeClr val="bg2">
                <a:shade val="45000"/>
                <a:satMod val="135000"/>
              </a:schemeClr>
              <a:prstClr val="white"/>
            </a:duotone>
          </a:blip>
          <a:stretch>
            <a:fillRect/>
          </a:stretch>
        </p:blipFill>
        <p:spPr>
          <a:xfrm>
            <a:off x="10022372" y="134112"/>
            <a:ext cx="1885891" cy="573895"/>
          </a:xfrm>
          <a:prstGeom prst="rect">
            <a:avLst/>
          </a:prstGeom>
        </p:spPr>
      </p:pic>
      <p:sp>
        <p:nvSpPr>
          <p:cNvPr id="31" name="CuadroTexto 30">
            <a:extLst>
              <a:ext uri="{FF2B5EF4-FFF2-40B4-BE49-F238E27FC236}">
                <a16:creationId xmlns:a16="http://schemas.microsoft.com/office/drawing/2014/main" id="{58437829-D1B5-DDA9-49CA-18DBE638EFA3}"/>
              </a:ext>
            </a:extLst>
          </p:cNvPr>
          <p:cNvSpPr txBox="1"/>
          <p:nvPr/>
        </p:nvSpPr>
        <p:spPr>
          <a:xfrm>
            <a:off x="868680" y="268962"/>
            <a:ext cx="7315200" cy="369332"/>
          </a:xfrm>
          <a:prstGeom prst="rect">
            <a:avLst/>
          </a:prstGeom>
          <a:noFill/>
        </p:spPr>
        <p:txBody>
          <a:bodyPr wrap="square">
            <a:spAutoFit/>
          </a:bodyPr>
          <a:lstStyle/>
          <a:p>
            <a:r>
              <a:rPr lang="es-EC" dirty="0">
                <a:hlinkClick r:id="rId4" tooltip="https://tics.uleam.edu.ec/evaluacion-integral-de-desempeno-a-docentes/"/>
              </a:rPr>
              <a:t>https://tics.uleam.edu.ec/evaluacion-integral-de-desempeno-a-docentes/</a:t>
            </a:r>
            <a:endParaRPr lang="es-EC"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8FA"/>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548640"/>
          </a:xfrm>
          <a:prstGeom prst="rect">
            <a:avLst/>
          </a:prstGeom>
          <a:noFill/>
          <a:ln/>
        </p:spPr>
        <p:txBody>
          <a:bodyPr wrap="square" rtlCol="0" anchor="ctr"/>
          <a:lstStyle/>
          <a:p>
            <a:pPr marL="0" indent="0">
              <a:buNone/>
            </a:pPr>
            <a:r>
              <a:rPr lang="en-US" sz="2800" b="1" dirty="0">
                <a:solidFill>
                  <a:srgbClr val="1E2A52"/>
                </a:solidFill>
                <a:latin typeface="Calibri" pitchFamily="34" charset="0"/>
                <a:ea typeface="Calibri" pitchFamily="34" charset="-122"/>
                <a:cs typeface="Calibri" pitchFamily="34" charset="-120"/>
              </a:rPr>
              <a:t>¿Qué es la Evaluación Integral (EIDPA)?</a:t>
            </a:r>
            <a:endParaRPr lang="en-US" sz="2800" dirty="0"/>
          </a:p>
        </p:txBody>
      </p:sp>
      <p:sp>
        <p:nvSpPr>
          <p:cNvPr id="3" name="Text 1"/>
          <p:cNvSpPr/>
          <p:nvPr/>
        </p:nvSpPr>
        <p:spPr>
          <a:xfrm>
            <a:off x="548640" y="960120"/>
            <a:ext cx="11064240" cy="640080"/>
          </a:xfrm>
          <a:prstGeom prst="rect">
            <a:avLst/>
          </a:prstGeom>
          <a:noFill/>
          <a:ln/>
        </p:spPr>
        <p:txBody>
          <a:bodyPr wrap="square" rtlCol="0" anchor="ctr"/>
          <a:lstStyle/>
          <a:p>
            <a:pPr marL="0" indent="0">
              <a:buNone/>
            </a:pPr>
            <a:r>
              <a:rPr lang="en-US" sz="1350" dirty="0">
                <a:solidFill>
                  <a:srgbClr val="5B6472"/>
                </a:solidFill>
                <a:latin typeface="Calibri" pitchFamily="34" charset="0"/>
                <a:ea typeface="Calibri" pitchFamily="34" charset="-122"/>
                <a:cs typeface="Calibri" pitchFamily="34" charset="-120"/>
              </a:rPr>
              <a:t>Proceso institucional que orienta a las carreras en la planificación, ejecución y seguimiento de la evaluación del desempeño del personal académico, para fortalecer el aseguramiento continuo de la calidad.</a:t>
            </a:r>
            <a:endParaRPr lang="en-US" sz="1350" dirty="0"/>
          </a:p>
        </p:txBody>
      </p:sp>
      <p:sp>
        <p:nvSpPr>
          <p:cNvPr id="4" name="Text 2"/>
          <p:cNvSpPr/>
          <p:nvPr/>
        </p:nvSpPr>
        <p:spPr>
          <a:xfrm>
            <a:off x="548640" y="1783080"/>
            <a:ext cx="7315200" cy="365760"/>
          </a:xfrm>
          <a:prstGeom prst="rect">
            <a:avLst/>
          </a:prstGeom>
          <a:noFill/>
          <a:ln/>
        </p:spPr>
        <p:txBody>
          <a:bodyPr wrap="square" rtlCol="0" anchor="ctr"/>
          <a:lstStyle/>
          <a:p>
            <a:pPr marL="0" indent="0">
              <a:buNone/>
            </a:pPr>
            <a:r>
              <a:rPr lang="en-US" sz="1600" b="1" dirty="0">
                <a:solidFill>
                  <a:srgbClr val="1E2A52"/>
                </a:solidFill>
                <a:latin typeface="Calibri" pitchFamily="34" charset="0"/>
                <a:ea typeface="Calibri" pitchFamily="34" charset="-122"/>
                <a:cs typeface="Calibri" pitchFamily="34" charset="-120"/>
              </a:rPr>
              <a:t>Componentes de la evaluación integral</a:t>
            </a:r>
            <a:endParaRPr lang="en-US" sz="1600" dirty="0"/>
          </a:p>
        </p:txBody>
      </p:sp>
      <p:sp>
        <p:nvSpPr>
          <p:cNvPr id="5" name="Shape 3"/>
          <p:cNvSpPr/>
          <p:nvPr/>
        </p:nvSpPr>
        <p:spPr>
          <a:xfrm>
            <a:off x="548640" y="2331720"/>
            <a:ext cx="3611880" cy="3566160"/>
          </a:xfrm>
          <a:prstGeom prst="roundRect">
            <a:avLst>
              <a:gd name="adj" fmla="val 2051"/>
            </a:avLst>
          </a:prstGeom>
          <a:solidFill>
            <a:srgbClr val="FFFFFF"/>
          </a:solidFill>
          <a:ln w="12700">
            <a:solidFill>
              <a:srgbClr val="E3E6EC"/>
            </a:solidFill>
            <a:prstDash val="solid"/>
          </a:ln>
          <a:effectLst>
            <a:outerShdw blurRad="76200" dist="25400" dir="5400000" algn="bl" rotWithShape="0">
              <a:srgbClr val="AAAAAA">
                <a:alpha val="25000"/>
              </a:srgbClr>
            </a:outerShdw>
          </a:effectLst>
        </p:spPr>
        <p:txBody>
          <a:bodyPr/>
          <a:lstStyle/>
          <a:p>
            <a:endParaRPr lang="es-EC"/>
          </a:p>
        </p:txBody>
      </p:sp>
      <p:sp>
        <p:nvSpPr>
          <p:cNvPr id="6" name="Shape 4"/>
          <p:cNvSpPr/>
          <p:nvPr/>
        </p:nvSpPr>
        <p:spPr>
          <a:xfrm>
            <a:off x="822960" y="2606040"/>
            <a:ext cx="777240" cy="777240"/>
          </a:xfrm>
          <a:prstGeom prst="ellipse">
            <a:avLst/>
          </a:prstGeom>
          <a:solidFill>
            <a:srgbClr val="3B5578"/>
          </a:solidFill>
          <a:ln/>
        </p:spPr>
        <p:txBody>
          <a:bodyPr/>
          <a:lstStyle/>
          <a:p>
            <a:endParaRPr lang="es-EC"/>
          </a:p>
        </p:txBody>
      </p:sp>
      <p:sp>
        <p:nvSpPr>
          <p:cNvPr id="7" name="Text 5"/>
          <p:cNvSpPr/>
          <p:nvPr/>
        </p:nvSpPr>
        <p:spPr>
          <a:xfrm>
            <a:off x="822960" y="2606040"/>
            <a:ext cx="777240" cy="777240"/>
          </a:xfrm>
          <a:prstGeom prst="rect">
            <a:avLst/>
          </a:prstGeom>
          <a:noFill/>
          <a:ln/>
        </p:spPr>
        <p:txBody>
          <a:bodyPr wrap="square" rtlCol="0" anchor="ctr"/>
          <a:lstStyle/>
          <a:p>
            <a:pPr marL="0" indent="0" algn="ctr">
              <a:buNone/>
            </a:pPr>
            <a:r>
              <a:rPr lang="en-US" sz="1870" b="1" dirty="0">
                <a:solidFill>
                  <a:srgbClr val="FFFFFF"/>
                </a:solidFill>
                <a:latin typeface="Calibri" pitchFamily="34" charset="0"/>
                <a:ea typeface="Calibri" pitchFamily="34" charset="-122"/>
                <a:cs typeface="Calibri" pitchFamily="34" charset="-120"/>
              </a:rPr>
              <a:t>A</a:t>
            </a:r>
            <a:endParaRPr lang="en-US" sz="1870" dirty="0"/>
          </a:p>
        </p:txBody>
      </p:sp>
      <p:sp>
        <p:nvSpPr>
          <p:cNvPr id="8" name="Text 6"/>
          <p:cNvSpPr/>
          <p:nvPr/>
        </p:nvSpPr>
        <p:spPr>
          <a:xfrm>
            <a:off x="822960" y="3520440"/>
            <a:ext cx="3063240" cy="457200"/>
          </a:xfrm>
          <a:prstGeom prst="rect">
            <a:avLst/>
          </a:prstGeom>
          <a:noFill/>
          <a:ln/>
        </p:spPr>
        <p:txBody>
          <a:bodyPr wrap="square" rtlCol="0" anchor="ctr"/>
          <a:lstStyle/>
          <a:p>
            <a:pPr marL="0" indent="0">
              <a:buNone/>
            </a:pPr>
            <a:r>
              <a:rPr lang="en-US" sz="1700" b="1" dirty="0">
                <a:solidFill>
                  <a:srgbClr val="1E2A52"/>
                </a:solidFill>
                <a:latin typeface="Calibri" pitchFamily="34" charset="0"/>
                <a:ea typeface="Calibri" pitchFamily="34" charset="-122"/>
                <a:cs typeface="Calibri" pitchFamily="34" charset="-120"/>
              </a:rPr>
              <a:t>Autoevaluación</a:t>
            </a:r>
            <a:endParaRPr lang="en-US" sz="1700" dirty="0"/>
          </a:p>
        </p:txBody>
      </p:sp>
      <p:sp>
        <p:nvSpPr>
          <p:cNvPr id="9" name="Text 7"/>
          <p:cNvSpPr/>
          <p:nvPr/>
        </p:nvSpPr>
        <p:spPr>
          <a:xfrm>
            <a:off x="822960" y="3977640"/>
            <a:ext cx="3063240" cy="914400"/>
          </a:xfrm>
          <a:prstGeom prst="rect">
            <a:avLst/>
          </a:prstGeom>
          <a:noFill/>
          <a:ln/>
        </p:spPr>
        <p:txBody>
          <a:bodyPr wrap="square" rtlCol="0" anchor="ctr"/>
          <a:lstStyle/>
          <a:p>
            <a:pPr marL="0" indent="0">
              <a:buNone/>
            </a:pPr>
            <a:r>
              <a:rPr lang="en-US" sz="1250" dirty="0">
                <a:solidFill>
                  <a:srgbClr val="5B6472"/>
                </a:solidFill>
                <a:latin typeface="Calibri" pitchFamily="34" charset="0"/>
                <a:ea typeface="Calibri" pitchFamily="34" charset="-122"/>
                <a:cs typeface="Calibri" pitchFamily="34" charset="-120"/>
              </a:rPr>
              <a:t>El propio profesor reflexiona y valora su desempeño académico.</a:t>
            </a:r>
            <a:endParaRPr lang="en-US" sz="1250" dirty="0"/>
          </a:p>
        </p:txBody>
      </p:sp>
      <p:sp>
        <p:nvSpPr>
          <p:cNvPr id="10" name="Shape 8"/>
          <p:cNvSpPr/>
          <p:nvPr/>
        </p:nvSpPr>
        <p:spPr>
          <a:xfrm>
            <a:off x="4434840" y="2331720"/>
            <a:ext cx="3611880" cy="3566160"/>
          </a:xfrm>
          <a:prstGeom prst="roundRect">
            <a:avLst>
              <a:gd name="adj" fmla="val 2051"/>
            </a:avLst>
          </a:prstGeom>
          <a:solidFill>
            <a:srgbClr val="FFFFFF"/>
          </a:solidFill>
          <a:ln w="12700">
            <a:solidFill>
              <a:srgbClr val="E3E6EC"/>
            </a:solidFill>
            <a:prstDash val="solid"/>
          </a:ln>
          <a:effectLst>
            <a:outerShdw blurRad="76200" dist="25400" dir="5400000" algn="bl" rotWithShape="0">
              <a:srgbClr val="AAAAAA">
                <a:alpha val="25000"/>
              </a:srgbClr>
            </a:outerShdw>
          </a:effectLst>
        </p:spPr>
        <p:txBody>
          <a:bodyPr/>
          <a:lstStyle/>
          <a:p>
            <a:endParaRPr lang="es-EC"/>
          </a:p>
        </p:txBody>
      </p:sp>
      <p:sp>
        <p:nvSpPr>
          <p:cNvPr id="11" name="Shape 9"/>
          <p:cNvSpPr/>
          <p:nvPr/>
        </p:nvSpPr>
        <p:spPr>
          <a:xfrm>
            <a:off x="4709160" y="2606040"/>
            <a:ext cx="777240" cy="777240"/>
          </a:xfrm>
          <a:prstGeom prst="ellipse">
            <a:avLst/>
          </a:prstGeom>
          <a:solidFill>
            <a:srgbClr val="C99A2E"/>
          </a:solidFill>
          <a:ln/>
        </p:spPr>
        <p:txBody>
          <a:bodyPr/>
          <a:lstStyle/>
          <a:p>
            <a:endParaRPr lang="es-EC"/>
          </a:p>
        </p:txBody>
      </p:sp>
      <p:sp>
        <p:nvSpPr>
          <p:cNvPr id="12" name="Text 10"/>
          <p:cNvSpPr/>
          <p:nvPr/>
        </p:nvSpPr>
        <p:spPr>
          <a:xfrm>
            <a:off x="4709160" y="2606040"/>
            <a:ext cx="777240" cy="777240"/>
          </a:xfrm>
          <a:prstGeom prst="rect">
            <a:avLst/>
          </a:prstGeom>
          <a:noFill/>
          <a:ln/>
        </p:spPr>
        <p:txBody>
          <a:bodyPr wrap="square" rtlCol="0" anchor="ctr"/>
          <a:lstStyle/>
          <a:p>
            <a:pPr marL="0" indent="0" algn="ctr">
              <a:buNone/>
            </a:pPr>
            <a:r>
              <a:rPr lang="en-US" sz="1870" b="1" dirty="0">
                <a:solidFill>
                  <a:srgbClr val="FFFFFF"/>
                </a:solidFill>
                <a:latin typeface="Calibri" pitchFamily="34" charset="0"/>
                <a:ea typeface="Calibri" pitchFamily="34" charset="-122"/>
                <a:cs typeface="Calibri" pitchFamily="34" charset="-120"/>
              </a:rPr>
              <a:t>C</a:t>
            </a:r>
            <a:endParaRPr lang="en-US" sz="1870" dirty="0"/>
          </a:p>
        </p:txBody>
      </p:sp>
      <p:sp>
        <p:nvSpPr>
          <p:cNvPr id="13" name="Text 11"/>
          <p:cNvSpPr/>
          <p:nvPr/>
        </p:nvSpPr>
        <p:spPr>
          <a:xfrm>
            <a:off x="4709160" y="3520440"/>
            <a:ext cx="3063240" cy="457200"/>
          </a:xfrm>
          <a:prstGeom prst="rect">
            <a:avLst/>
          </a:prstGeom>
          <a:noFill/>
          <a:ln/>
        </p:spPr>
        <p:txBody>
          <a:bodyPr wrap="square" rtlCol="0" anchor="ctr"/>
          <a:lstStyle/>
          <a:p>
            <a:pPr marL="0" indent="0">
              <a:buNone/>
            </a:pPr>
            <a:r>
              <a:rPr lang="en-US" sz="1700" b="1" dirty="0">
                <a:solidFill>
                  <a:srgbClr val="1E2A52"/>
                </a:solidFill>
                <a:latin typeface="Calibri" pitchFamily="34" charset="0"/>
                <a:ea typeface="Calibri" pitchFamily="34" charset="-122"/>
                <a:cs typeface="Calibri" pitchFamily="34" charset="-120"/>
              </a:rPr>
              <a:t>Coevaluación</a:t>
            </a:r>
            <a:endParaRPr lang="en-US" sz="1700" dirty="0"/>
          </a:p>
        </p:txBody>
      </p:sp>
      <p:sp>
        <p:nvSpPr>
          <p:cNvPr id="14" name="Text 12"/>
          <p:cNvSpPr/>
          <p:nvPr/>
        </p:nvSpPr>
        <p:spPr>
          <a:xfrm>
            <a:off x="4709160" y="3977640"/>
            <a:ext cx="3063240" cy="914400"/>
          </a:xfrm>
          <a:prstGeom prst="rect">
            <a:avLst/>
          </a:prstGeom>
          <a:noFill/>
          <a:ln/>
        </p:spPr>
        <p:txBody>
          <a:bodyPr wrap="square" rtlCol="0" anchor="ctr"/>
          <a:lstStyle/>
          <a:p>
            <a:pPr marL="0" indent="0">
              <a:buNone/>
            </a:pPr>
            <a:r>
              <a:rPr lang="en-US" sz="1250" dirty="0">
                <a:solidFill>
                  <a:srgbClr val="5B6472"/>
                </a:solidFill>
                <a:latin typeface="Calibri" pitchFamily="34" charset="0"/>
                <a:ea typeface="Calibri" pitchFamily="34" charset="-122"/>
                <a:cs typeface="Calibri" pitchFamily="34" charset="-120"/>
              </a:rPr>
              <a:t>Realizada por pares académicos y directivos de la institución.</a:t>
            </a:r>
            <a:endParaRPr lang="en-US" sz="1250" dirty="0"/>
          </a:p>
        </p:txBody>
      </p:sp>
      <p:sp>
        <p:nvSpPr>
          <p:cNvPr id="15" name="Shape 13"/>
          <p:cNvSpPr/>
          <p:nvPr/>
        </p:nvSpPr>
        <p:spPr>
          <a:xfrm>
            <a:off x="4709160" y="5029200"/>
            <a:ext cx="3063240" cy="640080"/>
          </a:xfrm>
          <a:prstGeom prst="roundRect">
            <a:avLst>
              <a:gd name="adj" fmla="val 8571"/>
            </a:avLst>
          </a:prstGeom>
          <a:solidFill>
            <a:srgbClr val="FBF3DE"/>
          </a:solidFill>
          <a:ln/>
        </p:spPr>
        <p:txBody>
          <a:bodyPr/>
          <a:lstStyle/>
          <a:p>
            <a:endParaRPr lang="es-EC"/>
          </a:p>
        </p:txBody>
      </p:sp>
      <p:sp>
        <p:nvSpPr>
          <p:cNvPr id="16" name="Text 14"/>
          <p:cNvSpPr/>
          <p:nvPr/>
        </p:nvSpPr>
        <p:spPr>
          <a:xfrm>
            <a:off x="4846320" y="5074920"/>
            <a:ext cx="2788920" cy="548640"/>
          </a:xfrm>
          <a:prstGeom prst="rect">
            <a:avLst/>
          </a:prstGeom>
          <a:noFill/>
          <a:ln/>
        </p:spPr>
        <p:txBody>
          <a:bodyPr wrap="square" rtlCol="0" anchor="ctr"/>
          <a:lstStyle/>
          <a:p>
            <a:pPr marL="0" indent="0">
              <a:buNone/>
            </a:pPr>
            <a:r>
              <a:rPr lang="en-US" sz="1050" b="1" dirty="0">
                <a:solidFill>
                  <a:srgbClr val="7A5A0A"/>
                </a:solidFill>
                <a:latin typeface="Calibri" pitchFamily="34" charset="0"/>
                <a:ea typeface="Calibri" pitchFamily="34" charset="-122"/>
                <a:cs typeface="Calibri" pitchFamily="34" charset="-120"/>
              </a:rPr>
              <a:t>Este es el componente donde participa la Comisión de Pares </a:t>
            </a:r>
            <a:r>
              <a:rPr lang="en-US" sz="1050" b="1" dirty="0" err="1">
                <a:solidFill>
                  <a:srgbClr val="7A5A0A"/>
                </a:solidFill>
                <a:latin typeface="Calibri" pitchFamily="34" charset="0"/>
                <a:ea typeface="Calibri" pitchFamily="34" charset="-122"/>
                <a:cs typeface="Calibri" pitchFamily="34" charset="-120"/>
              </a:rPr>
              <a:t>Académicos</a:t>
            </a:r>
            <a:r>
              <a:rPr lang="en-US" sz="1050" b="1" dirty="0">
                <a:solidFill>
                  <a:srgbClr val="7A5A0A"/>
                </a:solidFill>
                <a:latin typeface="Calibri" pitchFamily="34" charset="0"/>
                <a:ea typeface="Calibri" pitchFamily="34" charset="-122"/>
                <a:cs typeface="Calibri" pitchFamily="34" charset="-120"/>
              </a:rPr>
              <a:t> y el </a:t>
            </a:r>
            <a:r>
              <a:rPr lang="en-US" sz="1050" b="1" dirty="0" err="1">
                <a:solidFill>
                  <a:srgbClr val="7A5A0A"/>
                </a:solidFill>
                <a:latin typeface="Calibri" pitchFamily="34" charset="0"/>
                <a:ea typeface="Calibri" pitchFamily="34" charset="-122"/>
                <a:cs typeface="Calibri" pitchFamily="34" charset="-120"/>
              </a:rPr>
              <a:t>Directivo</a:t>
            </a:r>
            <a:endParaRPr lang="en-US" sz="1050" dirty="0"/>
          </a:p>
        </p:txBody>
      </p:sp>
      <p:sp>
        <p:nvSpPr>
          <p:cNvPr id="17" name="Shape 15"/>
          <p:cNvSpPr/>
          <p:nvPr/>
        </p:nvSpPr>
        <p:spPr>
          <a:xfrm>
            <a:off x="8321040" y="2331720"/>
            <a:ext cx="3611880" cy="3566160"/>
          </a:xfrm>
          <a:prstGeom prst="roundRect">
            <a:avLst>
              <a:gd name="adj" fmla="val 2051"/>
            </a:avLst>
          </a:prstGeom>
          <a:solidFill>
            <a:srgbClr val="FFFFFF"/>
          </a:solidFill>
          <a:ln w="12700">
            <a:solidFill>
              <a:srgbClr val="E3E6EC"/>
            </a:solidFill>
            <a:prstDash val="solid"/>
          </a:ln>
          <a:effectLst>
            <a:outerShdw blurRad="76200" dist="25400" dir="5400000" algn="bl" rotWithShape="0">
              <a:srgbClr val="AAAAAA">
                <a:alpha val="25000"/>
              </a:srgbClr>
            </a:outerShdw>
          </a:effectLst>
        </p:spPr>
        <p:txBody>
          <a:bodyPr/>
          <a:lstStyle/>
          <a:p>
            <a:endParaRPr lang="es-EC"/>
          </a:p>
        </p:txBody>
      </p:sp>
      <p:sp>
        <p:nvSpPr>
          <p:cNvPr id="18" name="Shape 16"/>
          <p:cNvSpPr/>
          <p:nvPr/>
        </p:nvSpPr>
        <p:spPr>
          <a:xfrm>
            <a:off x="8595360" y="2606040"/>
            <a:ext cx="777240" cy="777240"/>
          </a:xfrm>
          <a:prstGeom prst="ellipse">
            <a:avLst/>
          </a:prstGeom>
          <a:solidFill>
            <a:srgbClr val="1E2A52"/>
          </a:solidFill>
          <a:ln/>
        </p:spPr>
        <p:txBody>
          <a:bodyPr/>
          <a:lstStyle/>
          <a:p>
            <a:endParaRPr lang="es-EC"/>
          </a:p>
        </p:txBody>
      </p:sp>
      <p:sp>
        <p:nvSpPr>
          <p:cNvPr id="19" name="Text 17"/>
          <p:cNvSpPr/>
          <p:nvPr/>
        </p:nvSpPr>
        <p:spPr>
          <a:xfrm>
            <a:off x="8595360" y="2606040"/>
            <a:ext cx="777240" cy="777240"/>
          </a:xfrm>
          <a:prstGeom prst="rect">
            <a:avLst/>
          </a:prstGeom>
          <a:noFill/>
          <a:ln/>
        </p:spPr>
        <p:txBody>
          <a:bodyPr wrap="square" rtlCol="0" anchor="ctr"/>
          <a:lstStyle/>
          <a:p>
            <a:pPr marL="0" indent="0" algn="ctr">
              <a:buNone/>
            </a:pPr>
            <a:r>
              <a:rPr lang="en-US" sz="1870" b="1" dirty="0">
                <a:solidFill>
                  <a:srgbClr val="FFFFFF"/>
                </a:solidFill>
                <a:latin typeface="Calibri" pitchFamily="34" charset="0"/>
                <a:ea typeface="Calibri" pitchFamily="34" charset="-122"/>
                <a:cs typeface="Calibri" pitchFamily="34" charset="-120"/>
              </a:rPr>
              <a:t>H</a:t>
            </a:r>
            <a:endParaRPr lang="en-US" sz="1870" dirty="0"/>
          </a:p>
        </p:txBody>
      </p:sp>
      <p:sp>
        <p:nvSpPr>
          <p:cNvPr id="20" name="Text 18"/>
          <p:cNvSpPr/>
          <p:nvPr/>
        </p:nvSpPr>
        <p:spPr>
          <a:xfrm>
            <a:off x="8595360" y="3520440"/>
            <a:ext cx="3063240" cy="457200"/>
          </a:xfrm>
          <a:prstGeom prst="rect">
            <a:avLst/>
          </a:prstGeom>
          <a:noFill/>
          <a:ln/>
        </p:spPr>
        <p:txBody>
          <a:bodyPr wrap="square" rtlCol="0" anchor="ctr"/>
          <a:lstStyle/>
          <a:p>
            <a:pPr marL="0" indent="0">
              <a:buNone/>
            </a:pPr>
            <a:r>
              <a:rPr lang="en-US" sz="1700" b="1" dirty="0">
                <a:solidFill>
                  <a:srgbClr val="1E2A52"/>
                </a:solidFill>
                <a:latin typeface="Calibri" pitchFamily="34" charset="0"/>
                <a:ea typeface="Calibri" pitchFamily="34" charset="-122"/>
                <a:cs typeface="Calibri" pitchFamily="34" charset="-120"/>
              </a:rPr>
              <a:t>Heteroevaluación</a:t>
            </a:r>
            <a:endParaRPr lang="en-US" sz="1700" dirty="0"/>
          </a:p>
        </p:txBody>
      </p:sp>
      <p:sp>
        <p:nvSpPr>
          <p:cNvPr id="21" name="Text 19"/>
          <p:cNvSpPr/>
          <p:nvPr/>
        </p:nvSpPr>
        <p:spPr>
          <a:xfrm>
            <a:off x="8595360" y="3977640"/>
            <a:ext cx="3063240" cy="914400"/>
          </a:xfrm>
          <a:prstGeom prst="rect">
            <a:avLst/>
          </a:prstGeom>
          <a:noFill/>
          <a:ln/>
        </p:spPr>
        <p:txBody>
          <a:bodyPr wrap="square" rtlCol="0" anchor="ctr"/>
          <a:lstStyle/>
          <a:p>
            <a:pPr marL="0" indent="0">
              <a:buNone/>
            </a:pPr>
            <a:r>
              <a:rPr lang="en-US" sz="1250" dirty="0">
                <a:solidFill>
                  <a:srgbClr val="5B6472"/>
                </a:solidFill>
                <a:latin typeface="Calibri" pitchFamily="34" charset="0"/>
                <a:ea typeface="Calibri" pitchFamily="34" charset="-122"/>
                <a:cs typeface="Calibri" pitchFamily="34" charset="-120"/>
              </a:rPr>
              <a:t>Los estudiantes evalúan el proceso de enseñanza–aprendizaje.</a:t>
            </a:r>
            <a:endParaRPr lang="en-US" sz="1250" dirty="0"/>
          </a:p>
        </p:txBody>
      </p:sp>
      <p:sp>
        <p:nvSpPr>
          <p:cNvPr id="22" name="Text 20"/>
          <p:cNvSpPr/>
          <p:nvPr/>
        </p:nvSpPr>
        <p:spPr>
          <a:xfrm>
            <a:off x="457200" y="6537960"/>
            <a:ext cx="7315200" cy="274320"/>
          </a:xfrm>
          <a:prstGeom prst="rect">
            <a:avLst/>
          </a:prstGeom>
          <a:noFill/>
          <a:ln/>
        </p:spPr>
        <p:txBody>
          <a:bodyPr wrap="square" rtlCol="0" anchor="ctr"/>
          <a:lstStyle/>
          <a:p>
            <a:pPr marL="0" indent="0">
              <a:buNone/>
            </a:pPr>
            <a:r>
              <a:rPr lang="en-US" sz="900" dirty="0">
                <a:solidFill>
                  <a:srgbClr val="5B6472"/>
                </a:solidFill>
                <a:latin typeface="Calibri" pitchFamily="34" charset="0"/>
                <a:ea typeface="Calibri" pitchFamily="34" charset="-122"/>
                <a:cs typeface="Calibri" pitchFamily="34" charset="-120"/>
              </a:rPr>
              <a:t>EIDPA · Coevaluación de Pares Académicos</a:t>
            </a:r>
            <a:endParaRPr lang="en-US" sz="900" dirty="0"/>
          </a:p>
        </p:txBody>
      </p:sp>
      <p:sp>
        <p:nvSpPr>
          <p:cNvPr id="23" name="Text 21"/>
          <p:cNvSpPr/>
          <p:nvPr/>
        </p:nvSpPr>
        <p:spPr>
          <a:xfrm>
            <a:off x="11274552" y="6537960"/>
            <a:ext cx="457200" cy="274320"/>
          </a:xfrm>
          <a:prstGeom prst="rect">
            <a:avLst/>
          </a:prstGeom>
          <a:noFill/>
          <a:ln/>
        </p:spPr>
        <p:txBody>
          <a:bodyPr wrap="square" rtlCol="0" anchor="ctr"/>
          <a:lstStyle/>
          <a:p>
            <a:pPr marL="0" indent="0" algn="r">
              <a:buNone/>
            </a:pPr>
            <a:r>
              <a:rPr lang="en-US" sz="900" dirty="0">
                <a:solidFill>
                  <a:srgbClr val="5B6472"/>
                </a:solidFill>
                <a:latin typeface="Calibri" pitchFamily="34" charset="0"/>
                <a:ea typeface="Calibri" pitchFamily="34" charset="-122"/>
                <a:cs typeface="Calibri" pitchFamily="34" charset="-120"/>
              </a:rPr>
              <a:t>2</a:t>
            </a:r>
            <a:endParaRPr lang="en-US" sz="900" dirty="0"/>
          </a:p>
        </p:txBody>
      </p:sp>
      <p:pic>
        <p:nvPicPr>
          <p:cNvPr id="24" name="Imagen 23" descr="La autoevaluación, un ejercicio de reflexión positiva">
            <a:extLst>
              <a:ext uri="{FF2B5EF4-FFF2-40B4-BE49-F238E27FC236}">
                <a16:creationId xmlns:a16="http://schemas.microsoft.com/office/drawing/2014/main" id="{2E4E3530-6181-890A-7BE4-2B15B74CE7B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42754" y="2586446"/>
            <a:ext cx="1920240" cy="1280160"/>
          </a:xfrm>
          <a:prstGeom prst="rect">
            <a:avLst/>
          </a:prstGeom>
        </p:spPr>
      </p:pic>
      <p:pic>
        <p:nvPicPr>
          <p:cNvPr id="25" name="Imagen 24" descr="Existe la evaluación por competencias en EMS? – Educación Futura">
            <a:extLst>
              <a:ext uri="{FF2B5EF4-FFF2-40B4-BE49-F238E27FC236}">
                <a16:creationId xmlns:a16="http://schemas.microsoft.com/office/drawing/2014/main" id="{4F5F6E3F-C7A7-10BD-1643-9058CB57F44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867398" y="2444094"/>
            <a:ext cx="1996442" cy="1249429"/>
          </a:xfrm>
          <a:prstGeom prst="rect">
            <a:avLst/>
          </a:prstGeom>
        </p:spPr>
      </p:pic>
      <p:pic>
        <p:nvPicPr>
          <p:cNvPr id="28" name="Imagen 27">
            <a:extLst>
              <a:ext uri="{FF2B5EF4-FFF2-40B4-BE49-F238E27FC236}">
                <a16:creationId xmlns:a16="http://schemas.microsoft.com/office/drawing/2014/main" id="{CFAFD03B-1C68-4D15-9F0E-330B7D3BA21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427484" y="2476080"/>
            <a:ext cx="1304268" cy="1135800"/>
          </a:xfrm>
          <a:prstGeom prst="rect">
            <a:avLst/>
          </a:prstGeom>
        </p:spPr>
      </p:pic>
      <p:pic>
        <p:nvPicPr>
          <p:cNvPr id="29" name="Imagen 28" descr="Te invitamos a descargar el nuevo logo de nuestra ULEAM los cuales deberán  ser utilizados por el personal administrativo, docentes y estudiantes.  #EloyEsFEUE #Informando">
            <a:extLst>
              <a:ext uri="{FF2B5EF4-FFF2-40B4-BE49-F238E27FC236}">
                <a16:creationId xmlns:a16="http://schemas.microsoft.com/office/drawing/2014/main" id="{4C2FB44F-EE5B-35C4-0CFE-1A36479F088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944759" y="107968"/>
            <a:ext cx="1127498" cy="9684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8FA"/>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548640"/>
          </a:xfrm>
          <a:prstGeom prst="rect">
            <a:avLst/>
          </a:prstGeom>
          <a:noFill/>
          <a:ln/>
        </p:spPr>
        <p:txBody>
          <a:bodyPr wrap="square" rtlCol="0" anchor="ctr"/>
          <a:lstStyle/>
          <a:p>
            <a:pPr marL="0" indent="0">
              <a:buNone/>
            </a:pPr>
            <a:r>
              <a:rPr lang="en-US" sz="2800" b="1" dirty="0">
                <a:solidFill>
                  <a:srgbClr val="1E2A52"/>
                </a:solidFill>
                <a:latin typeface="Calibri" pitchFamily="34" charset="0"/>
                <a:ea typeface="Calibri" pitchFamily="34" charset="-122"/>
                <a:cs typeface="Calibri" pitchFamily="34" charset="-120"/>
              </a:rPr>
              <a:t>Ponderación de la evaluación integral</a:t>
            </a:r>
            <a:endParaRPr lang="en-US" sz="2800" dirty="0"/>
          </a:p>
        </p:txBody>
      </p:sp>
      <p:sp>
        <p:nvSpPr>
          <p:cNvPr id="3" name="Text 1"/>
          <p:cNvSpPr/>
          <p:nvPr/>
        </p:nvSpPr>
        <p:spPr>
          <a:xfrm>
            <a:off x="548640" y="960120"/>
            <a:ext cx="11064240" cy="502920"/>
          </a:xfrm>
          <a:prstGeom prst="rect">
            <a:avLst/>
          </a:prstGeom>
          <a:noFill/>
          <a:ln/>
        </p:spPr>
        <p:txBody>
          <a:bodyPr wrap="square" rtlCol="0" anchor="ctr"/>
          <a:lstStyle/>
          <a:p>
            <a:pPr marL="0" indent="0">
              <a:buNone/>
            </a:pPr>
            <a:r>
              <a:rPr lang="en-US" sz="1300" dirty="0">
                <a:solidFill>
                  <a:srgbClr val="5B6472"/>
                </a:solidFill>
                <a:latin typeface="Calibri" pitchFamily="34" charset="0"/>
                <a:ea typeface="Calibri" pitchFamily="34" charset="-122"/>
                <a:cs typeface="Calibri" pitchFamily="34" charset="-120"/>
              </a:rPr>
              <a:t>Peso porcentual de cada componente según la actividad académica evaluada. La columna resaltada corresponde a la Coevaluación de la Comisión de Pares.</a:t>
            </a:r>
            <a:endParaRPr lang="en-US" sz="13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548640" y="1691640"/>
          <a:ext cx="11064240" cy="2743200"/>
        </p:xfrm>
        <a:graphic>
          <a:graphicData uri="http://schemas.openxmlformats.org/drawingml/2006/table">
            <a:tbl>
              <a:tblPr/>
              <a:tblGrid>
                <a:gridCol w="3017520">
                  <a:extLst>
                    <a:ext uri="{9D8B030D-6E8A-4147-A177-3AD203B41FA5}">
                      <a16:colId xmlns:a16="http://schemas.microsoft.com/office/drawing/2014/main" val="20000"/>
                    </a:ext>
                  </a:extLst>
                </a:gridCol>
                <a:gridCol w="1783080">
                  <a:extLst>
                    <a:ext uri="{9D8B030D-6E8A-4147-A177-3AD203B41FA5}">
                      <a16:colId xmlns:a16="http://schemas.microsoft.com/office/drawing/2014/main" val="20001"/>
                    </a:ext>
                  </a:extLst>
                </a:gridCol>
                <a:gridCol w="1783080">
                  <a:extLst>
                    <a:ext uri="{9D8B030D-6E8A-4147-A177-3AD203B41FA5}">
                      <a16:colId xmlns:a16="http://schemas.microsoft.com/office/drawing/2014/main" val="20002"/>
                    </a:ext>
                  </a:extLst>
                </a:gridCol>
                <a:gridCol w="178308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gridCol w="868680">
                  <a:extLst>
                    <a:ext uri="{9D8B030D-6E8A-4147-A177-3AD203B41FA5}">
                      <a16:colId xmlns:a16="http://schemas.microsoft.com/office/drawing/2014/main" val="20005"/>
                    </a:ext>
                  </a:extLst>
                </a:gridCol>
              </a:tblGrid>
              <a:tr h="548640">
                <a:tc>
                  <a:txBody>
                    <a:bodyPr/>
                    <a:lstStyle/>
                    <a:p>
                      <a:pPr marL="0" indent="0" algn="l">
                        <a:buNone/>
                      </a:pPr>
                      <a:r>
                        <a:rPr lang="en-US" sz="1250" b="1" dirty="0">
                          <a:solidFill>
                            <a:srgbClr val="FFFFFF"/>
                          </a:solidFill>
                        </a:rPr>
                        <a:t>Actividad</a:t>
                      </a:r>
                      <a:endParaRPr lang="en-US" sz="125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1E2A52"/>
                    </a:solidFill>
                  </a:tcPr>
                </a:tc>
                <a:tc>
                  <a:txBody>
                    <a:bodyPr/>
                    <a:lstStyle/>
                    <a:p>
                      <a:pPr marL="0" indent="0" algn="ctr">
                        <a:buNone/>
                      </a:pPr>
                      <a:r>
                        <a:rPr lang="en-US" sz="1250" b="1" dirty="0">
                          <a:solidFill>
                            <a:srgbClr val="FFFFFF"/>
                          </a:solidFill>
                        </a:rPr>
                        <a:t>Autoevaluación</a:t>
                      </a:r>
                      <a:endParaRPr lang="en-US" sz="125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1E2A52"/>
                    </a:solidFill>
                  </a:tcPr>
                </a:tc>
                <a:tc>
                  <a:txBody>
                    <a:bodyPr/>
                    <a:lstStyle/>
                    <a:p>
                      <a:pPr marL="0" indent="0" algn="ctr">
                        <a:buNone/>
                      </a:pPr>
                      <a:r>
                        <a:rPr lang="en-US" sz="1250" b="1" dirty="0">
                          <a:solidFill>
                            <a:srgbClr val="FFFFFF"/>
                          </a:solidFill>
                        </a:rPr>
                        <a:t>Coevaluación</a:t>
                      </a:r>
                      <a:endParaRPr lang="en-US" sz="1250" dirty="0"/>
                    </a:p>
                    <a:p>
                      <a:pPr marL="0" indent="0" algn="ctr">
                        <a:buNone/>
                      </a:pPr>
                      <a:r>
                        <a:rPr lang="en-US" sz="1250" b="1" dirty="0">
                          <a:solidFill>
                            <a:srgbClr val="FFFFFF"/>
                          </a:solidFill>
                        </a:rPr>
                        <a:t>Comisión</a:t>
                      </a:r>
                      <a:endParaRPr lang="en-US" sz="125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1E2A52"/>
                    </a:solidFill>
                  </a:tcPr>
                </a:tc>
                <a:tc>
                  <a:txBody>
                    <a:bodyPr/>
                    <a:lstStyle/>
                    <a:p>
                      <a:pPr marL="0" indent="0" algn="ctr">
                        <a:buNone/>
                      </a:pPr>
                      <a:r>
                        <a:rPr lang="en-US" sz="1250" b="1" dirty="0">
                          <a:solidFill>
                            <a:srgbClr val="FFFFFF"/>
                          </a:solidFill>
                        </a:rPr>
                        <a:t>Coevaluación</a:t>
                      </a:r>
                      <a:endParaRPr lang="en-US" sz="1250" dirty="0"/>
                    </a:p>
                    <a:p>
                      <a:pPr marL="0" indent="0" algn="ctr">
                        <a:buNone/>
                      </a:pPr>
                      <a:r>
                        <a:rPr lang="en-US" sz="1250" b="1" dirty="0">
                          <a:solidFill>
                            <a:srgbClr val="FFFFFF"/>
                          </a:solidFill>
                        </a:rPr>
                        <a:t>Directivos</a:t>
                      </a:r>
                      <a:endParaRPr lang="en-US" sz="125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1E2A52"/>
                    </a:solidFill>
                  </a:tcPr>
                </a:tc>
                <a:tc>
                  <a:txBody>
                    <a:bodyPr/>
                    <a:lstStyle/>
                    <a:p>
                      <a:pPr marL="0" indent="0" algn="ctr">
                        <a:buNone/>
                      </a:pPr>
                      <a:r>
                        <a:rPr lang="en-US" sz="1250" b="1" dirty="0">
                          <a:solidFill>
                            <a:srgbClr val="FFFFFF"/>
                          </a:solidFill>
                        </a:rPr>
                        <a:t>Heteroevaluación</a:t>
                      </a:r>
                      <a:endParaRPr lang="en-US" sz="125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1E2A52"/>
                    </a:solidFill>
                  </a:tcPr>
                </a:tc>
                <a:tc>
                  <a:txBody>
                    <a:bodyPr/>
                    <a:lstStyle/>
                    <a:p>
                      <a:pPr marL="0" indent="0" algn="ctr">
                        <a:buNone/>
                      </a:pPr>
                      <a:r>
                        <a:rPr lang="en-US" sz="1250" b="1" dirty="0">
                          <a:solidFill>
                            <a:srgbClr val="FFFFFF"/>
                          </a:solidFill>
                        </a:rPr>
                        <a:t>Total</a:t>
                      </a:r>
                      <a:endParaRPr lang="en-US" sz="125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1E2A52"/>
                    </a:solidFill>
                  </a:tcPr>
                </a:tc>
                <a:extLst>
                  <a:ext uri="{0D108BD9-81ED-4DB2-BD59-A6C34878D82A}">
                    <a16:rowId xmlns:a16="http://schemas.microsoft.com/office/drawing/2014/main" val="10000"/>
                  </a:ext>
                </a:extLst>
              </a:tr>
              <a:tr h="548640">
                <a:tc>
                  <a:txBody>
                    <a:bodyPr/>
                    <a:lstStyle/>
                    <a:p>
                      <a:pPr marL="0" indent="0" algn="l">
                        <a:buNone/>
                      </a:pPr>
                      <a:r>
                        <a:rPr lang="en-US" sz="1300" b="1" dirty="0">
                          <a:solidFill>
                            <a:srgbClr val="1B1F27"/>
                          </a:solidFill>
                        </a:rPr>
                        <a:t>Docencia</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10%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b="1" dirty="0">
                          <a:solidFill>
                            <a:srgbClr val="7A5A0A"/>
                          </a:solidFill>
                        </a:rPr>
                        <a:t>30%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BF3DE"/>
                    </a:solidFill>
                  </a:tcPr>
                </a:tc>
                <a:tc>
                  <a:txBody>
                    <a:bodyPr/>
                    <a:lstStyle/>
                    <a:p>
                      <a:pPr marL="0" indent="0" algn="ctr">
                        <a:buNone/>
                      </a:pPr>
                      <a:r>
                        <a:rPr lang="en-US" sz="1300" dirty="0">
                          <a:solidFill>
                            <a:srgbClr val="1B1F27"/>
                          </a:solidFill>
                        </a:rPr>
                        <a:t>20%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40%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100%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48640">
                <a:tc>
                  <a:txBody>
                    <a:bodyPr/>
                    <a:lstStyle/>
                    <a:p>
                      <a:pPr marL="0" indent="0" algn="l">
                        <a:buNone/>
                      </a:pPr>
                      <a:r>
                        <a:rPr lang="en-US" sz="1300" b="1" dirty="0">
                          <a:solidFill>
                            <a:srgbClr val="1B1F27"/>
                          </a:solidFill>
                        </a:rPr>
                        <a:t>Investigación</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10%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b="1" dirty="0">
                          <a:solidFill>
                            <a:srgbClr val="7A5A0A"/>
                          </a:solidFill>
                        </a:rPr>
                        <a:t>50%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BF3DE"/>
                    </a:solidFill>
                  </a:tcPr>
                </a:tc>
                <a:tc>
                  <a:txBody>
                    <a:bodyPr/>
                    <a:lstStyle/>
                    <a:p>
                      <a:pPr marL="0" indent="0" algn="ctr">
                        <a:buNone/>
                      </a:pPr>
                      <a:r>
                        <a:rPr lang="en-US" sz="1300" dirty="0">
                          <a:solidFill>
                            <a:srgbClr val="1B1F27"/>
                          </a:solidFill>
                        </a:rPr>
                        <a:t>40%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n/a</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100%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48640">
                <a:tc>
                  <a:txBody>
                    <a:bodyPr/>
                    <a:lstStyle/>
                    <a:p>
                      <a:pPr marL="0" indent="0" algn="l">
                        <a:buNone/>
                      </a:pPr>
                      <a:r>
                        <a:rPr lang="en-US" sz="1300" b="1" dirty="0">
                          <a:solidFill>
                            <a:srgbClr val="1B1F27"/>
                          </a:solidFill>
                        </a:rPr>
                        <a:t>Vinculación con la Sociedad</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10%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b="1" dirty="0">
                          <a:solidFill>
                            <a:srgbClr val="7A5A0A"/>
                          </a:solidFill>
                        </a:rPr>
                        <a:t>50%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BF3DE"/>
                    </a:solidFill>
                  </a:tcPr>
                </a:tc>
                <a:tc>
                  <a:txBody>
                    <a:bodyPr/>
                    <a:lstStyle/>
                    <a:p>
                      <a:pPr marL="0" indent="0" algn="ctr">
                        <a:buNone/>
                      </a:pPr>
                      <a:r>
                        <a:rPr lang="en-US" sz="1300" dirty="0">
                          <a:solidFill>
                            <a:srgbClr val="1B1F27"/>
                          </a:solidFill>
                        </a:rPr>
                        <a:t>40%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n/a</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100%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48640">
                <a:tc>
                  <a:txBody>
                    <a:bodyPr/>
                    <a:lstStyle/>
                    <a:p>
                      <a:pPr marL="0" indent="0" algn="l">
                        <a:buNone/>
                      </a:pPr>
                      <a:r>
                        <a:rPr lang="en-US" sz="1300" b="1" dirty="0">
                          <a:solidFill>
                            <a:srgbClr val="1B1F27"/>
                          </a:solidFill>
                        </a:rPr>
                        <a:t>Gestión Educativa</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20%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b="1" dirty="0">
                          <a:solidFill>
                            <a:srgbClr val="7A5A0A"/>
                          </a:solidFill>
                        </a:rPr>
                        <a:t>40%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BF3DE"/>
                    </a:solidFill>
                  </a:tcPr>
                </a:tc>
                <a:tc>
                  <a:txBody>
                    <a:bodyPr/>
                    <a:lstStyle/>
                    <a:p>
                      <a:pPr marL="0" indent="0" algn="ctr">
                        <a:buNone/>
                      </a:pPr>
                      <a:r>
                        <a:rPr lang="en-US" sz="1300" dirty="0">
                          <a:solidFill>
                            <a:srgbClr val="1B1F27"/>
                          </a:solidFill>
                        </a:rPr>
                        <a:t>40%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n/a</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B1F27"/>
                          </a:solidFill>
                        </a:rPr>
                        <a:t>100%</a:t>
                      </a:r>
                      <a:endParaRPr lang="en-US" sz="13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5" name="Shape 2"/>
          <p:cNvSpPr/>
          <p:nvPr/>
        </p:nvSpPr>
        <p:spPr>
          <a:xfrm>
            <a:off x="548640" y="4617720"/>
            <a:ext cx="11064240" cy="1508760"/>
          </a:xfrm>
          <a:prstGeom prst="roundRect">
            <a:avLst>
              <a:gd name="adj" fmla="val 4848"/>
            </a:avLst>
          </a:prstGeom>
          <a:solidFill>
            <a:srgbClr val="FFFFFF"/>
          </a:solidFill>
          <a:ln w="12700">
            <a:solidFill>
              <a:srgbClr val="E3E6EC"/>
            </a:solidFill>
            <a:prstDash val="solid"/>
          </a:ln>
        </p:spPr>
        <p:txBody>
          <a:bodyPr/>
          <a:lstStyle/>
          <a:p>
            <a:endParaRPr lang="es-EC"/>
          </a:p>
        </p:txBody>
      </p:sp>
      <p:sp>
        <p:nvSpPr>
          <p:cNvPr id="6" name="Text 3"/>
          <p:cNvSpPr/>
          <p:nvPr/>
        </p:nvSpPr>
        <p:spPr>
          <a:xfrm>
            <a:off x="822960" y="4754880"/>
            <a:ext cx="4572000" cy="320040"/>
          </a:xfrm>
          <a:prstGeom prst="rect">
            <a:avLst/>
          </a:prstGeom>
          <a:noFill/>
          <a:ln/>
        </p:spPr>
        <p:txBody>
          <a:bodyPr wrap="square" rtlCol="0" anchor="ctr"/>
          <a:lstStyle/>
          <a:p>
            <a:pPr marL="0" indent="0">
              <a:buNone/>
            </a:pPr>
            <a:r>
              <a:rPr lang="en-US" sz="1300" b="1" dirty="0">
                <a:solidFill>
                  <a:srgbClr val="1E2A52"/>
                </a:solidFill>
                <a:latin typeface="Calibri" pitchFamily="34" charset="0"/>
                <a:ea typeface="Calibri" pitchFamily="34" charset="-122"/>
                <a:cs typeface="Calibri" pitchFamily="34" charset="-120"/>
              </a:rPr>
              <a:t>Nota metodológica</a:t>
            </a:r>
            <a:endParaRPr lang="en-US" sz="1300" dirty="0"/>
          </a:p>
        </p:txBody>
      </p:sp>
      <p:sp>
        <p:nvSpPr>
          <p:cNvPr id="7" name="Text 4"/>
          <p:cNvSpPr/>
          <p:nvPr/>
        </p:nvSpPr>
        <p:spPr>
          <a:xfrm>
            <a:off x="822960" y="5074920"/>
            <a:ext cx="10515600" cy="960120"/>
          </a:xfrm>
          <a:prstGeom prst="rect">
            <a:avLst/>
          </a:prstGeom>
          <a:noFill/>
          <a:ln/>
        </p:spPr>
        <p:txBody>
          <a:bodyPr wrap="square" rtlCol="0" anchor="ctr"/>
          <a:lstStyle/>
          <a:p>
            <a:pPr marL="0" indent="0">
              <a:buNone/>
            </a:pPr>
            <a:r>
              <a:rPr lang="en-US" sz="1250" dirty="0">
                <a:solidFill>
                  <a:srgbClr val="5B6472"/>
                </a:solidFill>
                <a:latin typeface="Calibri" pitchFamily="34" charset="0"/>
                <a:ea typeface="Calibri" pitchFamily="34" charset="-122"/>
                <a:cs typeface="Calibri" pitchFamily="34" charset="-120"/>
              </a:rPr>
              <a:t>La Comisión de Pares Académicos se reúne y, de manera consensuada, califica cada pregunta del banco de preguntas en función de las evidencias cargadas en la plataforma virtual y/o entregadas en físico bajo informe.</a:t>
            </a:r>
            <a:endParaRPr lang="en-US" sz="1250" dirty="0"/>
          </a:p>
        </p:txBody>
      </p:sp>
      <p:sp>
        <p:nvSpPr>
          <p:cNvPr id="8" name="Text 5"/>
          <p:cNvSpPr/>
          <p:nvPr/>
        </p:nvSpPr>
        <p:spPr>
          <a:xfrm>
            <a:off x="457200" y="6537960"/>
            <a:ext cx="7315200" cy="274320"/>
          </a:xfrm>
          <a:prstGeom prst="rect">
            <a:avLst/>
          </a:prstGeom>
          <a:noFill/>
          <a:ln/>
        </p:spPr>
        <p:txBody>
          <a:bodyPr wrap="square" rtlCol="0" anchor="ctr"/>
          <a:lstStyle/>
          <a:p>
            <a:pPr marL="0" indent="0">
              <a:buNone/>
            </a:pPr>
            <a:r>
              <a:rPr lang="en-US" sz="900" dirty="0">
                <a:solidFill>
                  <a:srgbClr val="5B6472"/>
                </a:solidFill>
                <a:latin typeface="Calibri" pitchFamily="34" charset="0"/>
                <a:ea typeface="Calibri" pitchFamily="34" charset="-122"/>
                <a:cs typeface="Calibri" pitchFamily="34" charset="-120"/>
              </a:rPr>
              <a:t>EIDPA · Coevaluación de Pares Académicos</a:t>
            </a:r>
            <a:endParaRPr lang="en-US" sz="900" dirty="0"/>
          </a:p>
        </p:txBody>
      </p:sp>
      <p:sp>
        <p:nvSpPr>
          <p:cNvPr id="9" name="Text 6"/>
          <p:cNvSpPr/>
          <p:nvPr/>
        </p:nvSpPr>
        <p:spPr>
          <a:xfrm>
            <a:off x="11274552" y="6537960"/>
            <a:ext cx="457200" cy="274320"/>
          </a:xfrm>
          <a:prstGeom prst="rect">
            <a:avLst/>
          </a:prstGeom>
          <a:noFill/>
          <a:ln/>
        </p:spPr>
        <p:txBody>
          <a:bodyPr wrap="square" rtlCol="0" anchor="ctr"/>
          <a:lstStyle/>
          <a:p>
            <a:pPr marL="0" indent="0" algn="r">
              <a:buNone/>
            </a:pPr>
            <a:r>
              <a:rPr lang="en-US" sz="900" dirty="0">
                <a:solidFill>
                  <a:srgbClr val="5B6472"/>
                </a:solidFill>
                <a:latin typeface="Calibri" pitchFamily="34" charset="0"/>
                <a:ea typeface="Calibri" pitchFamily="34" charset="-122"/>
                <a:cs typeface="Calibri" pitchFamily="34" charset="-120"/>
              </a:rPr>
              <a:t>3</a:t>
            </a:r>
            <a:endParaRPr lang="en-US" sz="900" dirty="0"/>
          </a:p>
        </p:txBody>
      </p:sp>
      <p:pic>
        <p:nvPicPr>
          <p:cNvPr id="11" name="Imagen 10" descr="Te invitamos a descargar el nuevo logo de nuestra ULEAM los cuales deberán  ser utilizados por el personal administrativo, docentes y estudiantes.  #EloyEsFEUE #Informando">
            <a:extLst>
              <a:ext uri="{FF2B5EF4-FFF2-40B4-BE49-F238E27FC236}">
                <a16:creationId xmlns:a16="http://schemas.microsoft.com/office/drawing/2014/main" id="{3278AC2D-2BB7-CE56-3A29-9984CAA0A58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944759" y="107968"/>
            <a:ext cx="1127498" cy="96843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8FA"/>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548640"/>
          </a:xfrm>
          <a:prstGeom prst="rect">
            <a:avLst/>
          </a:prstGeom>
          <a:noFill/>
          <a:ln/>
        </p:spPr>
        <p:txBody>
          <a:bodyPr wrap="square" rtlCol="0" anchor="ctr"/>
          <a:lstStyle/>
          <a:p>
            <a:pPr marL="0" indent="0">
              <a:buNone/>
            </a:pPr>
            <a:r>
              <a:rPr lang="en-US" sz="2800" b="1" dirty="0">
                <a:solidFill>
                  <a:srgbClr val="1E2A52"/>
                </a:solidFill>
                <a:latin typeface="Calibri" pitchFamily="34" charset="0"/>
                <a:ea typeface="Calibri" pitchFamily="34" charset="-122"/>
                <a:cs typeface="Calibri" pitchFamily="34" charset="-120"/>
              </a:rPr>
              <a:t>Rol de la Comisión de Pares Académicos</a:t>
            </a:r>
            <a:endParaRPr lang="en-US" sz="2800" dirty="0"/>
          </a:p>
        </p:txBody>
      </p:sp>
      <p:sp>
        <p:nvSpPr>
          <p:cNvPr id="3" name="Text 1"/>
          <p:cNvSpPr/>
          <p:nvPr/>
        </p:nvSpPr>
        <p:spPr>
          <a:xfrm>
            <a:off x="548640" y="1051560"/>
            <a:ext cx="6400800" cy="365760"/>
          </a:xfrm>
          <a:prstGeom prst="rect">
            <a:avLst/>
          </a:prstGeom>
          <a:noFill/>
          <a:ln/>
        </p:spPr>
        <p:txBody>
          <a:bodyPr wrap="square" rtlCol="0" anchor="ctr"/>
          <a:lstStyle/>
          <a:p>
            <a:pPr marL="0" indent="0">
              <a:buNone/>
            </a:pPr>
            <a:r>
              <a:rPr lang="en-US" sz="1500" b="1" dirty="0">
                <a:solidFill>
                  <a:srgbClr val="1E2A52"/>
                </a:solidFill>
                <a:latin typeface="Calibri" pitchFamily="34" charset="0"/>
                <a:ea typeface="Calibri" pitchFamily="34" charset="-122"/>
                <a:cs typeface="Calibri" pitchFamily="34" charset="-120"/>
              </a:rPr>
              <a:t>Responsabilidades principales</a:t>
            </a:r>
            <a:endParaRPr lang="en-US" sz="1500" dirty="0"/>
          </a:p>
        </p:txBody>
      </p:sp>
      <p:sp>
        <p:nvSpPr>
          <p:cNvPr id="4" name="Shape 2"/>
          <p:cNvSpPr/>
          <p:nvPr/>
        </p:nvSpPr>
        <p:spPr>
          <a:xfrm>
            <a:off x="548640" y="1508760"/>
            <a:ext cx="6492240" cy="1051560"/>
          </a:xfrm>
          <a:prstGeom prst="roundRect">
            <a:avLst>
              <a:gd name="adj" fmla="val 6087"/>
            </a:avLst>
          </a:prstGeom>
          <a:solidFill>
            <a:srgbClr val="FFFFFF"/>
          </a:solidFill>
          <a:ln w="12700">
            <a:solidFill>
              <a:srgbClr val="E3E6EC"/>
            </a:solidFill>
            <a:prstDash val="solid"/>
          </a:ln>
        </p:spPr>
        <p:txBody>
          <a:bodyPr/>
          <a:lstStyle/>
          <a:p>
            <a:endParaRPr lang="es-EC"/>
          </a:p>
        </p:txBody>
      </p:sp>
      <p:sp>
        <p:nvSpPr>
          <p:cNvPr id="5" name="Shape 3"/>
          <p:cNvSpPr/>
          <p:nvPr/>
        </p:nvSpPr>
        <p:spPr>
          <a:xfrm>
            <a:off x="731520" y="1764792"/>
            <a:ext cx="502920" cy="502920"/>
          </a:xfrm>
          <a:prstGeom prst="ellipse">
            <a:avLst/>
          </a:prstGeom>
          <a:solidFill>
            <a:srgbClr val="1E2A52"/>
          </a:solidFill>
          <a:ln/>
        </p:spPr>
        <p:txBody>
          <a:bodyPr/>
          <a:lstStyle/>
          <a:p>
            <a:endParaRPr lang="es-EC"/>
          </a:p>
        </p:txBody>
      </p:sp>
      <p:sp>
        <p:nvSpPr>
          <p:cNvPr id="6" name="Text 4"/>
          <p:cNvSpPr/>
          <p:nvPr/>
        </p:nvSpPr>
        <p:spPr>
          <a:xfrm>
            <a:off x="731520" y="1764792"/>
            <a:ext cx="502920" cy="502920"/>
          </a:xfrm>
          <a:prstGeom prst="rect">
            <a:avLst/>
          </a:prstGeom>
          <a:noFill/>
          <a:ln/>
        </p:spPr>
        <p:txBody>
          <a:bodyPr wrap="square" rtlCol="0" anchor="ctr"/>
          <a:lstStyle/>
          <a:p>
            <a:pPr marL="0" indent="0" algn="ctr">
              <a:buNone/>
            </a:pPr>
            <a:r>
              <a:rPr lang="en-US" sz="1210" b="1" dirty="0">
                <a:solidFill>
                  <a:srgbClr val="FFFFFF"/>
                </a:solidFill>
                <a:latin typeface="Calibri" pitchFamily="34" charset="0"/>
                <a:ea typeface="Calibri" pitchFamily="34" charset="-122"/>
                <a:cs typeface="Calibri" pitchFamily="34" charset="-120"/>
              </a:rPr>
              <a:t>1</a:t>
            </a:r>
            <a:endParaRPr lang="en-US" sz="1210" dirty="0"/>
          </a:p>
        </p:txBody>
      </p:sp>
      <p:sp>
        <p:nvSpPr>
          <p:cNvPr id="7" name="Text 5"/>
          <p:cNvSpPr/>
          <p:nvPr/>
        </p:nvSpPr>
        <p:spPr>
          <a:xfrm>
            <a:off x="1417320" y="1600200"/>
            <a:ext cx="5486400" cy="868680"/>
          </a:xfrm>
          <a:prstGeom prst="rect">
            <a:avLst/>
          </a:prstGeom>
          <a:noFill/>
          <a:ln/>
        </p:spPr>
        <p:txBody>
          <a:bodyPr wrap="square" rtlCol="0" anchor="ctr"/>
          <a:lstStyle/>
          <a:p>
            <a:pPr marL="0" indent="0">
              <a:buNone/>
            </a:pPr>
            <a:r>
              <a:rPr lang="en-US" sz="1150" dirty="0">
                <a:solidFill>
                  <a:srgbClr val="1B1F27"/>
                </a:solidFill>
                <a:latin typeface="Calibri" pitchFamily="34" charset="0"/>
                <a:ea typeface="Calibri" pitchFamily="34" charset="-122"/>
                <a:cs typeface="Calibri" pitchFamily="34" charset="-120"/>
              </a:rPr>
              <a:t>Realizar la coevaluación, valorando el contenido de las plataformas informáticas utilizadas por el profesor y los informes presentados por las comisiones correspondientes.</a:t>
            </a:r>
            <a:endParaRPr lang="en-US" sz="1150" dirty="0"/>
          </a:p>
        </p:txBody>
      </p:sp>
      <p:sp>
        <p:nvSpPr>
          <p:cNvPr id="8" name="Shape 6"/>
          <p:cNvSpPr/>
          <p:nvPr/>
        </p:nvSpPr>
        <p:spPr>
          <a:xfrm>
            <a:off x="548640" y="2697480"/>
            <a:ext cx="6492240" cy="1051560"/>
          </a:xfrm>
          <a:prstGeom prst="roundRect">
            <a:avLst>
              <a:gd name="adj" fmla="val 6087"/>
            </a:avLst>
          </a:prstGeom>
          <a:solidFill>
            <a:srgbClr val="FFFFFF"/>
          </a:solidFill>
          <a:ln w="12700">
            <a:solidFill>
              <a:srgbClr val="E3E6EC"/>
            </a:solidFill>
            <a:prstDash val="solid"/>
          </a:ln>
        </p:spPr>
        <p:txBody>
          <a:bodyPr/>
          <a:lstStyle/>
          <a:p>
            <a:endParaRPr lang="es-EC"/>
          </a:p>
        </p:txBody>
      </p:sp>
      <p:sp>
        <p:nvSpPr>
          <p:cNvPr id="9" name="Shape 7"/>
          <p:cNvSpPr/>
          <p:nvPr/>
        </p:nvSpPr>
        <p:spPr>
          <a:xfrm>
            <a:off x="731520" y="2953512"/>
            <a:ext cx="502920" cy="502920"/>
          </a:xfrm>
          <a:prstGeom prst="ellipse">
            <a:avLst/>
          </a:prstGeom>
          <a:solidFill>
            <a:srgbClr val="1E2A52"/>
          </a:solidFill>
          <a:ln/>
        </p:spPr>
        <p:txBody>
          <a:bodyPr/>
          <a:lstStyle/>
          <a:p>
            <a:endParaRPr lang="es-EC"/>
          </a:p>
        </p:txBody>
      </p:sp>
      <p:sp>
        <p:nvSpPr>
          <p:cNvPr id="10" name="Text 8"/>
          <p:cNvSpPr/>
          <p:nvPr/>
        </p:nvSpPr>
        <p:spPr>
          <a:xfrm>
            <a:off x="731520" y="2953512"/>
            <a:ext cx="502920" cy="502920"/>
          </a:xfrm>
          <a:prstGeom prst="rect">
            <a:avLst/>
          </a:prstGeom>
          <a:noFill/>
          <a:ln/>
        </p:spPr>
        <p:txBody>
          <a:bodyPr wrap="square" rtlCol="0" anchor="ctr"/>
          <a:lstStyle/>
          <a:p>
            <a:pPr marL="0" indent="0" algn="ctr">
              <a:buNone/>
            </a:pPr>
            <a:r>
              <a:rPr lang="en-US" sz="1210" b="1" dirty="0">
                <a:solidFill>
                  <a:srgbClr val="FFFFFF"/>
                </a:solidFill>
                <a:latin typeface="Calibri" pitchFamily="34" charset="0"/>
                <a:ea typeface="Calibri" pitchFamily="34" charset="-122"/>
                <a:cs typeface="Calibri" pitchFamily="34" charset="-120"/>
              </a:rPr>
              <a:t>2</a:t>
            </a:r>
            <a:endParaRPr lang="en-US" sz="1210" dirty="0"/>
          </a:p>
        </p:txBody>
      </p:sp>
      <p:sp>
        <p:nvSpPr>
          <p:cNvPr id="11" name="Text 9"/>
          <p:cNvSpPr/>
          <p:nvPr/>
        </p:nvSpPr>
        <p:spPr>
          <a:xfrm>
            <a:off x="1417320" y="2788920"/>
            <a:ext cx="5486400" cy="868680"/>
          </a:xfrm>
          <a:prstGeom prst="rect">
            <a:avLst/>
          </a:prstGeom>
          <a:noFill/>
          <a:ln/>
        </p:spPr>
        <p:txBody>
          <a:bodyPr wrap="square" rtlCol="0" anchor="ctr"/>
          <a:lstStyle/>
          <a:p>
            <a:pPr marL="0" indent="0">
              <a:buNone/>
            </a:pPr>
            <a:r>
              <a:rPr lang="en-US" sz="1150" dirty="0">
                <a:solidFill>
                  <a:srgbClr val="1B1F27"/>
                </a:solidFill>
                <a:latin typeface="Calibri" pitchFamily="34" charset="0"/>
                <a:ea typeface="Calibri" pitchFamily="34" charset="-122"/>
                <a:cs typeface="Calibri" pitchFamily="34" charset="-120"/>
              </a:rPr>
              <a:t>Remitir al Consejo de Facultad, Sede o Extensión un informe motivado respecto a las impugnaciones presentadas, cuando el caso lo amerite.</a:t>
            </a:r>
            <a:endParaRPr lang="en-US" sz="1150" dirty="0"/>
          </a:p>
        </p:txBody>
      </p:sp>
      <p:sp>
        <p:nvSpPr>
          <p:cNvPr id="12" name="Shape 10"/>
          <p:cNvSpPr/>
          <p:nvPr/>
        </p:nvSpPr>
        <p:spPr>
          <a:xfrm>
            <a:off x="548640" y="3886200"/>
            <a:ext cx="6492240" cy="1051560"/>
          </a:xfrm>
          <a:prstGeom prst="roundRect">
            <a:avLst>
              <a:gd name="adj" fmla="val 6087"/>
            </a:avLst>
          </a:prstGeom>
          <a:solidFill>
            <a:srgbClr val="FFFFFF"/>
          </a:solidFill>
          <a:ln w="12700">
            <a:solidFill>
              <a:srgbClr val="E3E6EC"/>
            </a:solidFill>
            <a:prstDash val="solid"/>
          </a:ln>
        </p:spPr>
        <p:txBody>
          <a:bodyPr/>
          <a:lstStyle/>
          <a:p>
            <a:endParaRPr lang="es-EC"/>
          </a:p>
        </p:txBody>
      </p:sp>
      <p:sp>
        <p:nvSpPr>
          <p:cNvPr id="13" name="Shape 11"/>
          <p:cNvSpPr/>
          <p:nvPr/>
        </p:nvSpPr>
        <p:spPr>
          <a:xfrm>
            <a:off x="731520" y="4142232"/>
            <a:ext cx="502920" cy="502920"/>
          </a:xfrm>
          <a:prstGeom prst="ellipse">
            <a:avLst/>
          </a:prstGeom>
          <a:solidFill>
            <a:srgbClr val="1E2A52"/>
          </a:solidFill>
          <a:ln/>
        </p:spPr>
        <p:txBody>
          <a:bodyPr/>
          <a:lstStyle/>
          <a:p>
            <a:endParaRPr lang="es-EC"/>
          </a:p>
        </p:txBody>
      </p:sp>
      <p:sp>
        <p:nvSpPr>
          <p:cNvPr id="14" name="Text 12"/>
          <p:cNvSpPr/>
          <p:nvPr/>
        </p:nvSpPr>
        <p:spPr>
          <a:xfrm>
            <a:off x="731520" y="4142232"/>
            <a:ext cx="502920" cy="502920"/>
          </a:xfrm>
          <a:prstGeom prst="rect">
            <a:avLst/>
          </a:prstGeom>
          <a:noFill/>
          <a:ln/>
        </p:spPr>
        <p:txBody>
          <a:bodyPr wrap="square" rtlCol="0" anchor="ctr"/>
          <a:lstStyle/>
          <a:p>
            <a:pPr marL="0" indent="0" algn="ctr">
              <a:buNone/>
            </a:pPr>
            <a:r>
              <a:rPr lang="en-US" sz="1210" b="1" dirty="0">
                <a:solidFill>
                  <a:srgbClr val="FFFFFF"/>
                </a:solidFill>
                <a:latin typeface="Calibri" pitchFamily="34" charset="0"/>
                <a:ea typeface="Calibri" pitchFamily="34" charset="-122"/>
                <a:cs typeface="Calibri" pitchFamily="34" charset="-120"/>
              </a:rPr>
              <a:t>3</a:t>
            </a:r>
            <a:endParaRPr lang="en-US" sz="1210" dirty="0"/>
          </a:p>
        </p:txBody>
      </p:sp>
      <p:sp>
        <p:nvSpPr>
          <p:cNvPr id="15" name="Text 13"/>
          <p:cNvSpPr/>
          <p:nvPr/>
        </p:nvSpPr>
        <p:spPr>
          <a:xfrm>
            <a:off x="1417320" y="3977640"/>
            <a:ext cx="5486400" cy="868680"/>
          </a:xfrm>
          <a:prstGeom prst="rect">
            <a:avLst/>
          </a:prstGeom>
          <a:noFill/>
          <a:ln/>
        </p:spPr>
        <p:txBody>
          <a:bodyPr wrap="square" rtlCol="0" anchor="ctr"/>
          <a:lstStyle/>
          <a:p>
            <a:pPr marL="0" indent="0">
              <a:buNone/>
            </a:pPr>
            <a:r>
              <a:rPr lang="en-US" sz="1150" dirty="0">
                <a:solidFill>
                  <a:srgbClr val="1B1F27"/>
                </a:solidFill>
                <a:latin typeface="Calibri" pitchFamily="34" charset="0"/>
                <a:ea typeface="Calibri" pitchFamily="34" charset="-122"/>
                <a:cs typeface="Calibri" pitchFamily="34" charset="-120"/>
              </a:rPr>
              <a:t>Acatar las disposiciones del Consejo de Facultad, Sede o Extensión respecto a las impugnaciones presentadas por los profesores en el ámbito de su evaluación.</a:t>
            </a:r>
            <a:endParaRPr lang="en-US" sz="1150" dirty="0"/>
          </a:p>
        </p:txBody>
      </p:sp>
      <p:sp>
        <p:nvSpPr>
          <p:cNvPr id="16" name="Shape 14"/>
          <p:cNvSpPr/>
          <p:nvPr/>
        </p:nvSpPr>
        <p:spPr>
          <a:xfrm>
            <a:off x="7315200" y="1051560"/>
            <a:ext cx="4297680" cy="5074920"/>
          </a:xfrm>
          <a:prstGeom prst="roundRect">
            <a:avLst>
              <a:gd name="adj" fmla="val 1702"/>
            </a:avLst>
          </a:prstGeom>
          <a:solidFill>
            <a:srgbClr val="1E2A52"/>
          </a:solidFill>
          <a:ln/>
        </p:spPr>
        <p:txBody>
          <a:bodyPr/>
          <a:lstStyle/>
          <a:p>
            <a:endParaRPr lang="es-EC"/>
          </a:p>
        </p:txBody>
      </p:sp>
      <p:sp>
        <p:nvSpPr>
          <p:cNvPr id="17" name="Text 15"/>
          <p:cNvSpPr/>
          <p:nvPr/>
        </p:nvSpPr>
        <p:spPr>
          <a:xfrm>
            <a:off x="7589520" y="1280160"/>
            <a:ext cx="3749040" cy="457200"/>
          </a:xfrm>
          <a:prstGeom prst="rect">
            <a:avLst/>
          </a:prstGeom>
          <a:noFill/>
          <a:ln/>
        </p:spPr>
        <p:txBody>
          <a:bodyPr wrap="square" rtlCol="0" anchor="ctr"/>
          <a:lstStyle/>
          <a:p>
            <a:pPr marL="0" indent="0">
              <a:buNone/>
            </a:pPr>
            <a:r>
              <a:rPr lang="en-US" sz="1500" b="1" dirty="0">
                <a:solidFill>
                  <a:srgbClr val="E8C766"/>
                </a:solidFill>
                <a:latin typeface="Calibri" pitchFamily="34" charset="0"/>
                <a:ea typeface="Calibri" pitchFamily="34" charset="-122"/>
                <a:cs typeface="Calibri" pitchFamily="34" charset="-120"/>
              </a:rPr>
              <a:t>Conformación de la comisión</a:t>
            </a:r>
            <a:endParaRPr lang="en-US" sz="1500" dirty="0"/>
          </a:p>
        </p:txBody>
      </p:sp>
      <p:sp>
        <p:nvSpPr>
          <p:cNvPr id="18" name="Shape 16"/>
          <p:cNvSpPr/>
          <p:nvPr/>
        </p:nvSpPr>
        <p:spPr>
          <a:xfrm>
            <a:off x="7635240" y="1993392"/>
            <a:ext cx="109728" cy="109728"/>
          </a:xfrm>
          <a:prstGeom prst="ellipse">
            <a:avLst/>
          </a:prstGeom>
          <a:solidFill>
            <a:srgbClr val="C99A2E"/>
          </a:solidFill>
          <a:ln/>
        </p:spPr>
        <p:txBody>
          <a:bodyPr/>
          <a:lstStyle/>
          <a:p>
            <a:endParaRPr lang="es-EC"/>
          </a:p>
        </p:txBody>
      </p:sp>
      <p:sp>
        <p:nvSpPr>
          <p:cNvPr id="19" name="Text 17"/>
          <p:cNvSpPr/>
          <p:nvPr/>
        </p:nvSpPr>
        <p:spPr>
          <a:xfrm>
            <a:off x="7863840" y="1847088"/>
            <a:ext cx="3566160" cy="777240"/>
          </a:xfrm>
          <a:prstGeom prst="rect">
            <a:avLst/>
          </a:prstGeom>
          <a:noFill/>
          <a:ln/>
        </p:spPr>
        <p:txBody>
          <a:bodyPr wrap="square" rtlCol="0" anchor="t"/>
          <a:lstStyle/>
          <a:p>
            <a:pPr marL="0" indent="0">
              <a:buNone/>
            </a:pPr>
            <a:r>
              <a:rPr lang="en-US" sz="1200" dirty="0">
                <a:solidFill>
                  <a:srgbClr val="FFFFFF"/>
                </a:solidFill>
                <a:latin typeface="Calibri" pitchFamily="34" charset="0"/>
                <a:ea typeface="Calibri" pitchFamily="34" charset="-122"/>
                <a:cs typeface="Calibri" pitchFamily="34" charset="-120"/>
              </a:rPr>
              <a:t>3 o 5 miembros titulares + 2 miembros alternos, por cada carrera.</a:t>
            </a:r>
            <a:endParaRPr lang="en-US" sz="1200" dirty="0"/>
          </a:p>
        </p:txBody>
      </p:sp>
      <p:sp>
        <p:nvSpPr>
          <p:cNvPr id="20" name="Shape 18"/>
          <p:cNvSpPr/>
          <p:nvPr/>
        </p:nvSpPr>
        <p:spPr>
          <a:xfrm>
            <a:off x="7635240" y="2953512"/>
            <a:ext cx="109728" cy="109728"/>
          </a:xfrm>
          <a:prstGeom prst="ellipse">
            <a:avLst/>
          </a:prstGeom>
          <a:solidFill>
            <a:srgbClr val="C99A2E"/>
          </a:solidFill>
          <a:ln/>
        </p:spPr>
        <p:txBody>
          <a:bodyPr/>
          <a:lstStyle/>
          <a:p>
            <a:endParaRPr lang="es-EC"/>
          </a:p>
        </p:txBody>
      </p:sp>
      <p:sp>
        <p:nvSpPr>
          <p:cNvPr id="21" name="Text 19"/>
          <p:cNvSpPr/>
          <p:nvPr/>
        </p:nvSpPr>
        <p:spPr>
          <a:xfrm>
            <a:off x="7863840" y="2807208"/>
            <a:ext cx="3566160" cy="777240"/>
          </a:xfrm>
          <a:prstGeom prst="rect">
            <a:avLst/>
          </a:prstGeom>
          <a:noFill/>
          <a:ln/>
        </p:spPr>
        <p:txBody>
          <a:bodyPr wrap="square" rtlCol="0" anchor="t"/>
          <a:lstStyle/>
          <a:p>
            <a:pPr marL="0" indent="0">
              <a:buNone/>
            </a:pPr>
            <a:r>
              <a:rPr lang="en-US" sz="1200" dirty="0">
                <a:solidFill>
                  <a:srgbClr val="FFFFFF"/>
                </a:solidFill>
                <a:latin typeface="Calibri" pitchFamily="34" charset="0"/>
                <a:ea typeface="Calibri" pitchFamily="34" charset="-122"/>
                <a:cs typeface="Calibri" pitchFamily="34" charset="-120"/>
              </a:rPr>
              <a:t>Designados por el Consejo de Facultad, Sede o Extensión.</a:t>
            </a:r>
            <a:endParaRPr lang="en-US" sz="1200" dirty="0"/>
          </a:p>
        </p:txBody>
      </p:sp>
      <p:sp>
        <p:nvSpPr>
          <p:cNvPr id="22" name="Shape 20"/>
          <p:cNvSpPr/>
          <p:nvPr/>
        </p:nvSpPr>
        <p:spPr>
          <a:xfrm>
            <a:off x="7635240" y="3913632"/>
            <a:ext cx="109728" cy="109728"/>
          </a:xfrm>
          <a:prstGeom prst="ellipse">
            <a:avLst/>
          </a:prstGeom>
          <a:solidFill>
            <a:srgbClr val="C99A2E"/>
          </a:solidFill>
          <a:ln/>
        </p:spPr>
        <p:txBody>
          <a:bodyPr/>
          <a:lstStyle/>
          <a:p>
            <a:endParaRPr lang="es-EC"/>
          </a:p>
        </p:txBody>
      </p:sp>
      <p:sp>
        <p:nvSpPr>
          <p:cNvPr id="23" name="Text 21"/>
          <p:cNvSpPr/>
          <p:nvPr/>
        </p:nvSpPr>
        <p:spPr>
          <a:xfrm>
            <a:off x="7863840" y="3767328"/>
            <a:ext cx="3566160" cy="777240"/>
          </a:xfrm>
          <a:prstGeom prst="rect">
            <a:avLst/>
          </a:prstGeom>
          <a:noFill/>
          <a:ln/>
        </p:spPr>
        <p:txBody>
          <a:bodyPr wrap="square" rtlCol="0" anchor="t"/>
          <a:lstStyle/>
          <a:p>
            <a:pPr marL="0" indent="0">
              <a:buNone/>
            </a:pPr>
            <a:r>
              <a:rPr lang="en-US" sz="1200" dirty="0">
                <a:solidFill>
                  <a:srgbClr val="FFFFFF"/>
                </a:solidFill>
                <a:latin typeface="Calibri" pitchFamily="34" charset="0"/>
                <a:ea typeface="Calibri" pitchFamily="34" charset="-122"/>
                <a:cs typeface="Calibri" pitchFamily="34" charset="-120"/>
              </a:rPr>
              <a:t>No pueden tener relación hasta el segundo grado de consanguinidad o afinidad con el personal a evaluar.</a:t>
            </a:r>
            <a:endParaRPr lang="en-US" sz="1200" dirty="0"/>
          </a:p>
        </p:txBody>
      </p:sp>
      <p:sp>
        <p:nvSpPr>
          <p:cNvPr id="24" name="Shape 22"/>
          <p:cNvSpPr/>
          <p:nvPr/>
        </p:nvSpPr>
        <p:spPr>
          <a:xfrm>
            <a:off x="7635240" y="4873752"/>
            <a:ext cx="109728" cy="109728"/>
          </a:xfrm>
          <a:prstGeom prst="ellipse">
            <a:avLst/>
          </a:prstGeom>
          <a:solidFill>
            <a:srgbClr val="C99A2E"/>
          </a:solidFill>
          <a:ln/>
        </p:spPr>
        <p:txBody>
          <a:bodyPr/>
          <a:lstStyle/>
          <a:p>
            <a:endParaRPr lang="es-EC"/>
          </a:p>
        </p:txBody>
      </p:sp>
      <p:sp>
        <p:nvSpPr>
          <p:cNvPr id="25" name="Text 23"/>
          <p:cNvSpPr/>
          <p:nvPr/>
        </p:nvSpPr>
        <p:spPr>
          <a:xfrm>
            <a:off x="7863840" y="4727448"/>
            <a:ext cx="3566160" cy="777240"/>
          </a:xfrm>
          <a:prstGeom prst="rect">
            <a:avLst/>
          </a:prstGeom>
          <a:noFill/>
          <a:ln/>
        </p:spPr>
        <p:txBody>
          <a:bodyPr wrap="square" rtlCol="0" anchor="t"/>
          <a:lstStyle/>
          <a:p>
            <a:pPr marL="0" indent="0">
              <a:buNone/>
            </a:pPr>
            <a:r>
              <a:rPr lang="en-US" sz="1200" dirty="0">
                <a:solidFill>
                  <a:srgbClr val="FFFFFF"/>
                </a:solidFill>
                <a:latin typeface="Calibri" pitchFamily="34" charset="0"/>
                <a:ea typeface="Calibri" pitchFamily="34" charset="-122"/>
                <a:cs typeface="Calibri" pitchFamily="34" charset="-120"/>
              </a:rPr>
              <a:t>Actúan de forma consensuada al calificar cada pregunta del instrumento.</a:t>
            </a:r>
            <a:endParaRPr lang="en-US" sz="1200" dirty="0"/>
          </a:p>
        </p:txBody>
      </p:sp>
      <p:sp>
        <p:nvSpPr>
          <p:cNvPr id="26" name="Text 24"/>
          <p:cNvSpPr/>
          <p:nvPr/>
        </p:nvSpPr>
        <p:spPr>
          <a:xfrm>
            <a:off x="457200" y="6537960"/>
            <a:ext cx="7315200" cy="274320"/>
          </a:xfrm>
          <a:prstGeom prst="rect">
            <a:avLst/>
          </a:prstGeom>
          <a:noFill/>
          <a:ln/>
        </p:spPr>
        <p:txBody>
          <a:bodyPr wrap="square" rtlCol="0" anchor="ctr"/>
          <a:lstStyle/>
          <a:p>
            <a:pPr marL="0" indent="0">
              <a:buNone/>
            </a:pPr>
            <a:r>
              <a:rPr lang="en-US" sz="900" dirty="0">
                <a:solidFill>
                  <a:srgbClr val="5B6472"/>
                </a:solidFill>
                <a:latin typeface="Calibri" pitchFamily="34" charset="0"/>
                <a:ea typeface="Calibri" pitchFamily="34" charset="-122"/>
                <a:cs typeface="Calibri" pitchFamily="34" charset="-120"/>
              </a:rPr>
              <a:t>EIDPA · Coevaluación de Pares Académicos</a:t>
            </a:r>
            <a:endParaRPr lang="en-US" sz="900" dirty="0"/>
          </a:p>
        </p:txBody>
      </p:sp>
      <p:sp>
        <p:nvSpPr>
          <p:cNvPr id="27" name="Text 25"/>
          <p:cNvSpPr/>
          <p:nvPr/>
        </p:nvSpPr>
        <p:spPr>
          <a:xfrm>
            <a:off x="11274552" y="6537960"/>
            <a:ext cx="457200" cy="274320"/>
          </a:xfrm>
          <a:prstGeom prst="rect">
            <a:avLst/>
          </a:prstGeom>
          <a:noFill/>
          <a:ln/>
        </p:spPr>
        <p:txBody>
          <a:bodyPr wrap="square" rtlCol="0" anchor="ctr"/>
          <a:lstStyle/>
          <a:p>
            <a:pPr marL="0" indent="0" algn="r">
              <a:buNone/>
            </a:pPr>
            <a:r>
              <a:rPr lang="en-US" sz="900" dirty="0">
                <a:solidFill>
                  <a:srgbClr val="5B6472"/>
                </a:solidFill>
                <a:latin typeface="Calibri" pitchFamily="34" charset="0"/>
                <a:ea typeface="Calibri" pitchFamily="34" charset="-122"/>
                <a:cs typeface="Calibri" pitchFamily="34" charset="-120"/>
              </a:rPr>
              <a:t>4</a:t>
            </a:r>
            <a:endParaRPr lang="en-US" sz="900" dirty="0"/>
          </a:p>
        </p:txBody>
      </p:sp>
      <p:pic>
        <p:nvPicPr>
          <p:cNvPr id="29" name="Imagen 28" descr="Te invitamos a descargar el nuevo logo de nuestra ULEAM los cuales deberán  ser utilizados por el personal administrativo, docentes y estudiantes.  #EloyEsFEUE #Informando">
            <a:extLst>
              <a:ext uri="{FF2B5EF4-FFF2-40B4-BE49-F238E27FC236}">
                <a16:creationId xmlns:a16="http://schemas.microsoft.com/office/drawing/2014/main" id="{38770D66-9743-B4AC-6690-44DB9479919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944759" y="64008"/>
            <a:ext cx="1127498" cy="96843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8FA"/>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548640"/>
          </a:xfrm>
          <a:prstGeom prst="rect">
            <a:avLst/>
          </a:prstGeom>
          <a:noFill/>
          <a:ln/>
        </p:spPr>
        <p:txBody>
          <a:bodyPr wrap="square" rtlCol="0" anchor="ctr"/>
          <a:lstStyle/>
          <a:p>
            <a:pPr marL="0" indent="0">
              <a:buNone/>
            </a:pPr>
            <a:r>
              <a:rPr lang="en-US" sz="2800" b="1" dirty="0">
                <a:solidFill>
                  <a:srgbClr val="1E2A52"/>
                </a:solidFill>
                <a:latin typeface="Calibri" pitchFamily="34" charset="0"/>
                <a:ea typeface="Calibri" pitchFamily="34" charset="-122"/>
                <a:cs typeface="Calibri" pitchFamily="34" charset="-120"/>
              </a:rPr>
              <a:t>Fecha de evaluación y plataforma</a:t>
            </a:r>
            <a:endParaRPr lang="en-US" sz="2800" dirty="0"/>
          </a:p>
        </p:txBody>
      </p:sp>
      <p:sp>
        <p:nvSpPr>
          <p:cNvPr id="3" name="Text 1"/>
          <p:cNvSpPr/>
          <p:nvPr/>
        </p:nvSpPr>
        <p:spPr>
          <a:xfrm>
            <a:off x="548640" y="960120"/>
            <a:ext cx="11064240" cy="640080"/>
          </a:xfrm>
          <a:prstGeom prst="rect">
            <a:avLst/>
          </a:prstGeom>
          <a:noFill/>
          <a:ln/>
        </p:spPr>
        <p:txBody>
          <a:bodyPr wrap="square" rtlCol="0" anchor="ctr"/>
          <a:lstStyle/>
          <a:p>
            <a:pPr marL="0" indent="0">
              <a:buNone/>
            </a:pPr>
            <a:r>
              <a:rPr lang="en-US" sz="1300" dirty="0">
                <a:solidFill>
                  <a:srgbClr val="5B6472"/>
                </a:solidFill>
                <a:latin typeface="Calibri" pitchFamily="34" charset="0"/>
                <a:ea typeface="Calibri" pitchFamily="34" charset="-122"/>
                <a:cs typeface="Calibri" pitchFamily="34" charset="-120"/>
              </a:rPr>
              <a:t>La coevaluación de la Comisión de Pares Académicos se ejecutará de manera consensuada dentro del rango de fechas establecido, una semana después de la Heteroevaluación estudiantil, conforme al cronograma de la Dirección de Gestión y Aseguramiento de la Calidad.</a:t>
            </a:r>
            <a:endParaRPr lang="en-US" sz="1300" dirty="0"/>
          </a:p>
        </p:txBody>
      </p:sp>
      <p:sp>
        <p:nvSpPr>
          <p:cNvPr id="4" name="Shape 2"/>
          <p:cNvSpPr/>
          <p:nvPr/>
        </p:nvSpPr>
        <p:spPr>
          <a:xfrm>
            <a:off x="731520" y="1965960"/>
            <a:ext cx="3429000" cy="1965960"/>
          </a:xfrm>
          <a:prstGeom prst="roundRect">
            <a:avLst>
              <a:gd name="adj" fmla="val 3721"/>
            </a:avLst>
          </a:prstGeom>
          <a:solidFill>
            <a:srgbClr val="FFFFFF"/>
          </a:solidFill>
          <a:ln w="12700">
            <a:solidFill>
              <a:srgbClr val="E3E6EC"/>
            </a:solidFill>
            <a:prstDash val="solid"/>
          </a:ln>
        </p:spPr>
        <p:txBody>
          <a:bodyPr/>
          <a:lstStyle/>
          <a:p>
            <a:endParaRPr lang="es-EC"/>
          </a:p>
        </p:txBody>
      </p:sp>
      <p:sp>
        <p:nvSpPr>
          <p:cNvPr id="5" name="Shape 3"/>
          <p:cNvSpPr/>
          <p:nvPr/>
        </p:nvSpPr>
        <p:spPr>
          <a:xfrm>
            <a:off x="987552" y="2194560"/>
            <a:ext cx="457200" cy="457200"/>
          </a:xfrm>
          <a:prstGeom prst="ellipse">
            <a:avLst/>
          </a:prstGeom>
          <a:solidFill>
            <a:srgbClr val="3B5578"/>
          </a:solidFill>
          <a:ln/>
        </p:spPr>
        <p:txBody>
          <a:bodyPr/>
          <a:lstStyle/>
          <a:p>
            <a:endParaRPr lang="es-EC"/>
          </a:p>
        </p:txBody>
      </p:sp>
      <p:sp>
        <p:nvSpPr>
          <p:cNvPr id="6" name="Text 4"/>
          <p:cNvSpPr/>
          <p:nvPr/>
        </p:nvSpPr>
        <p:spPr>
          <a:xfrm>
            <a:off x="987552" y="2194560"/>
            <a:ext cx="457200" cy="45720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7" name="Text 5"/>
          <p:cNvSpPr/>
          <p:nvPr/>
        </p:nvSpPr>
        <p:spPr>
          <a:xfrm>
            <a:off x="987552" y="2743200"/>
            <a:ext cx="2926080" cy="685800"/>
          </a:xfrm>
          <a:prstGeom prst="rect">
            <a:avLst/>
          </a:prstGeom>
          <a:noFill/>
          <a:ln/>
        </p:spPr>
        <p:txBody>
          <a:bodyPr wrap="square" rtlCol="0" anchor="ctr"/>
          <a:lstStyle/>
          <a:p>
            <a:pPr marL="0" indent="0">
              <a:buNone/>
            </a:pPr>
            <a:r>
              <a:rPr lang="en-US" sz="1350" b="1" dirty="0">
                <a:solidFill>
                  <a:srgbClr val="1E2A52"/>
                </a:solidFill>
                <a:latin typeface="Calibri" pitchFamily="34" charset="0"/>
                <a:ea typeface="Calibri" pitchFamily="34" charset="-122"/>
                <a:cs typeface="Calibri" pitchFamily="34" charset="-120"/>
              </a:rPr>
              <a:t>Heteroevaluación</a:t>
            </a:r>
            <a:endParaRPr lang="en-US" sz="1350" dirty="0"/>
          </a:p>
        </p:txBody>
      </p:sp>
      <p:sp>
        <p:nvSpPr>
          <p:cNvPr id="8" name="Text 6"/>
          <p:cNvSpPr/>
          <p:nvPr/>
        </p:nvSpPr>
        <p:spPr>
          <a:xfrm>
            <a:off x="987552" y="3383280"/>
            <a:ext cx="2926080" cy="502920"/>
          </a:xfrm>
          <a:prstGeom prst="rect">
            <a:avLst/>
          </a:prstGeom>
          <a:noFill/>
          <a:ln/>
        </p:spPr>
        <p:txBody>
          <a:bodyPr wrap="square" rtlCol="0" anchor="ctr"/>
          <a:lstStyle/>
          <a:p>
            <a:pPr marL="0" indent="0">
              <a:buNone/>
            </a:pPr>
            <a:r>
              <a:rPr lang="en-US" sz="1100" dirty="0">
                <a:solidFill>
                  <a:srgbClr val="5B6472"/>
                </a:solidFill>
                <a:latin typeface="Calibri" pitchFamily="34" charset="0"/>
                <a:ea typeface="Calibri" pitchFamily="34" charset="-122"/>
                <a:cs typeface="Calibri" pitchFamily="34" charset="-120"/>
              </a:rPr>
              <a:t>Estudiantes evalúan a sus profesores (una semana antes del segundo parcial).</a:t>
            </a:r>
            <a:endParaRPr lang="en-US" sz="1100" dirty="0"/>
          </a:p>
        </p:txBody>
      </p:sp>
      <p:sp>
        <p:nvSpPr>
          <p:cNvPr id="9" name="Shape 7"/>
          <p:cNvSpPr/>
          <p:nvPr/>
        </p:nvSpPr>
        <p:spPr>
          <a:xfrm>
            <a:off x="4187952" y="2834640"/>
            <a:ext cx="274320" cy="256032"/>
          </a:xfrm>
          <a:prstGeom prst="rightArrow">
            <a:avLst/>
          </a:prstGeom>
          <a:solidFill>
            <a:srgbClr val="6B7FA0"/>
          </a:solidFill>
          <a:ln/>
        </p:spPr>
        <p:txBody>
          <a:bodyPr/>
          <a:lstStyle/>
          <a:p>
            <a:endParaRPr lang="es-EC"/>
          </a:p>
        </p:txBody>
      </p:sp>
      <p:sp>
        <p:nvSpPr>
          <p:cNvPr id="10" name="Shape 8"/>
          <p:cNvSpPr/>
          <p:nvPr/>
        </p:nvSpPr>
        <p:spPr>
          <a:xfrm>
            <a:off x="4480560" y="1965960"/>
            <a:ext cx="3429000" cy="1965960"/>
          </a:xfrm>
          <a:prstGeom prst="roundRect">
            <a:avLst>
              <a:gd name="adj" fmla="val 3721"/>
            </a:avLst>
          </a:prstGeom>
          <a:solidFill>
            <a:srgbClr val="FFFFFF"/>
          </a:solidFill>
          <a:ln w="12700">
            <a:solidFill>
              <a:srgbClr val="E3E6EC"/>
            </a:solidFill>
            <a:prstDash val="solid"/>
          </a:ln>
        </p:spPr>
        <p:txBody>
          <a:bodyPr/>
          <a:lstStyle/>
          <a:p>
            <a:endParaRPr lang="es-EC"/>
          </a:p>
        </p:txBody>
      </p:sp>
      <p:sp>
        <p:nvSpPr>
          <p:cNvPr id="11" name="Shape 9"/>
          <p:cNvSpPr/>
          <p:nvPr/>
        </p:nvSpPr>
        <p:spPr>
          <a:xfrm>
            <a:off x="4736592" y="2194560"/>
            <a:ext cx="457200" cy="457200"/>
          </a:xfrm>
          <a:prstGeom prst="ellipse">
            <a:avLst/>
          </a:prstGeom>
          <a:solidFill>
            <a:srgbClr val="3B5578"/>
          </a:solidFill>
          <a:ln/>
        </p:spPr>
        <p:txBody>
          <a:bodyPr/>
          <a:lstStyle/>
          <a:p>
            <a:endParaRPr lang="es-EC"/>
          </a:p>
        </p:txBody>
      </p:sp>
      <p:sp>
        <p:nvSpPr>
          <p:cNvPr id="12" name="Text 10"/>
          <p:cNvSpPr/>
          <p:nvPr/>
        </p:nvSpPr>
        <p:spPr>
          <a:xfrm>
            <a:off x="4736592" y="2194560"/>
            <a:ext cx="457200" cy="45720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3" name="Text 11"/>
          <p:cNvSpPr/>
          <p:nvPr/>
        </p:nvSpPr>
        <p:spPr>
          <a:xfrm>
            <a:off x="4736592" y="2743200"/>
            <a:ext cx="2926080" cy="685800"/>
          </a:xfrm>
          <a:prstGeom prst="rect">
            <a:avLst/>
          </a:prstGeom>
          <a:noFill/>
          <a:ln/>
        </p:spPr>
        <p:txBody>
          <a:bodyPr wrap="square" rtlCol="0" anchor="ctr"/>
          <a:lstStyle/>
          <a:p>
            <a:pPr marL="0" indent="0">
              <a:buNone/>
            </a:pPr>
            <a:r>
              <a:rPr lang="en-US" sz="1350" b="1" dirty="0">
                <a:solidFill>
                  <a:srgbClr val="1E2A52"/>
                </a:solidFill>
                <a:latin typeface="Calibri" pitchFamily="34" charset="0"/>
                <a:ea typeface="Calibri" pitchFamily="34" charset="-122"/>
                <a:cs typeface="Calibri" pitchFamily="34" charset="-120"/>
              </a:rPr>
              <a:t>Autoevaluación,</a:t>
            </a:r>
            <a:endParaRPr lang="en-US" sz="1350" dirty="0"/>
          </a:p>
          <a:p>
            <a:pPr marL="0" indent="0">
              <a:buNone/>
            </a:pPr>
            <a:r>
              <a:rPr lang="en-US" sz="1350" b="1" dirty="0">
                <a:solidFill>
                  <a:srgbClr val="1E2A52"/>
                </a:solidFill>
                <a:latin typeface="Calibri" pitchFamily="34" charset="0"/>
                <a:ea typeface="Calibri" pitchFamily="34" charset="-122"/>
                <a:cs typeface="Calibri" pitchFamily="34" charset="-120"/>
              </a:rPr>
              <a:t>Coevaluación de Pares</a:t>
            </a:r>
            <a:endParaRPr lang="en-US" sz="1350" dirty="0"/>
          </a:p>
          <a:p>
            <a:pPr marL="0" indent="0">
              <a:buNone/>
            </a:pPr>
            <a:r>
              <a:rPr lang="en-US" sz="1350" b="1" dirty="0">
                <a:solidFill>
                  <a:srgbClr val="1E2A52"/>
                </a:solidFill>
                <a:latin typeface="Calibri" pitchFamily="34" charset="0"/>
                <a:ea typeface="Calibri" pitchFamily="34" charset="-122"/>
                <a:cs typeface="Calibri" pitchFamily="34" charset="-120"/>
              </a:rPr>
              <a:t>y Directivos</a:t>
            </a:r>
            <a:endParaRPr lang="en-US" sz="1350" dirty="0"/>
          </a:p>
        </p:txBody>
      </p:sp>
      <p:sp>
        <p:nvSpPr>
          <p:cNvPr id="14" name="Text 12"/>
          <p:cNvSpPr/>
          <p:nvPr/>
        </p:nvSpPr>
        <p:spPr>
          <a:xfrm>
            <a:off x="4736592" y="3383280"/>
            <a:ext cx="2926080" cy="502920"/>
          </a:xfrm>
          <a:prstGeom prst="rect">
            <a:avLst/>
          </a:prstGeom>
          <a:noFill/>
          <a:ln/>
        </p:spPr>
        <p:txBody>
          <a:bodyPr wrap="square" rtlCol="0" anchor="ctr"/>
          <a:lstStyle/>
          <a:p>
            <a:pPr marL="0" indent="0">
              <a:buNone/>
            </a:pPr>
            <a:r>
              <a:rPr lang="en-US" sz="1100" dirty="0">
                <a:solidFill>
                  <a:srgbClr val="5B6472"/>
                </a:solidFill>
                <a:latin typeface="Calibri" pitchFamily="34" charset="0"/>
                <a:ea typeface="Calibri" pitchFamily="34" charset="-122"/>
                <a:cs typeface="Calibri" pitchFamily="34" charset="-120"/>
              </a:rPr>
              <a:t>Se ejecuta una semana después de la Heteroevaluación.</a:t>
            </a:r>
            <a:endParaRPr lang="en-US" sz="1100" dirty="0"/>
          </a:p>
        </p:txBody>
      </p:sp>
      <p:sp>
        <p:nvSpPr>
          <p:cNvPr id="15" name="Shape 13"/>
          <p:cNvSpPr/>
          <p:nvPr/>
        </p:nvSpPr>
        <p:spPr>
          <a:xfrm>
            <a:off x="7936992" y="2834640"/>
            <a:ext cx="274320" cy="256032"/>
          </a:xfrm>
          <a:prstGeom prst="rightArrow">
            <a:avLst/>
          </a:prstGeom>
          <a:solidFill>
            <a:srgbClr val="6B7FA0"/>
          </a:solidFill>
          <a:ln/>
        </p:spPr>
        <p:txBody>
          <a:bodyPr/>
          <a:lstStyle/>
          <a:p>
            <a:endParaRPr lang="es-EC"/>
          </a:p>
        </p:txBody>
      </p:sp>
      <p:sp>
        <p:nvSpPr>
          <p:cNvPr id="16" name="Shape 14"/>
          <p:cNvSpPr/>
          <p:nvPr/>
        </p:nvSpPr>
        <p:spPr>
          <a:xfrm>
            <a:off x="8229600" y="1965960"/>
            <a:ext cx="3429000" cy="1965960"/>
          </a:xfrm>
          <a:prstGeom prst="roundRect">
            <a:avLst>
              <a:gd name="adj" fmla="val 3721"/>
            </a:avLst>
          </a:prstGeom>
          <a:solidFill>
            <a:srgbClr val="1E2A52"/>
          </a:solidFill>
          <a:ln w="12700">
            <a:solidFill>
              <a:srgbClr val="1E2A52"/>
            </a:solidFill>
            <a:prstDash val="solid"/>
          </a:ln>
        </p:spPr>
        <p:txBody>
          <a:bodyPr/>
          <a:lstStyle/>
          <a:p>
            <a:endParaRPr lang="es-EC"/>
          </a:p>
        </p:txBody>
      </p:sp>
      <p:sp>
        <p:nvSpPr>
          <p:cNvPr id="17" name="Shape 15"/>
          <p:cNvSpPr/>
          <p:nvPr/>
        </p:nvSpPr>
        <p:spPr>
          <a:xfrm>
            <a:off x="8485632" y="2194560"/>
            <a:ext cx="457200" cy="457200"/>
          </a:xfrm>
          <a:prstGeom prst="ellipse">
            <a:avLst/>
          </a:prstGeom>
          <a:solidFill>
            <a:srgbClr val="C99A2E"/>
          </a:solidFill>
          <a:ln/>
        </p:spPr>
        <p:txBody>
          <a:bodyPr/>
          <a:lstStyle/>
          <a:p>
            <a:endParaRPr lang="es-EC"/>
          </a:p>
        </p:txBody>
      </p:sp>
      <p:sp>
        <p:nvSpPr>
          <p:cNvPr id="18" name="Text 16"/>
          <p:cNvSpPr/>
          <p:nvPr/>
        </p:nvSpPr>
        <p:spPr>
          <a:xfrm>
            <a:off x="8485632" y="2194560"/>
            <a:ext cx="457200" cy="45720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9" name="Text 17"/>
          <p:cNvSpPr/>
          <p:nvPr/>
        </p:nvSpPr>
        <p:spPr>
          <a:xfrm>
            <a:off x="8485632" y="2743200"/>
            <a:ext cx="2926080" cy="685800"/>
          </a:xfrm>
          <a:prstGeom prst="rect">
            <a:avLst/>
          </a:prstGeom>
          <a:noFill/>
          <a:ln/>
        </p:spPr>
        <p:txBody>
          <a:bodyPr wrap="square"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Coevaluación de</a:t>
            </a:r>
            <a:endParaRPr lang="en-US" sz="1350" dirty="0"/>
          </a:p>
          <a:p>
            <a:pPr marL="0" indent="0">
              <a:buNone/>
            </a:pPr>
            <a:r>
              <a:rPr lang="en-US" sz="1350" b="1" dirty="0">
                <a:solidFill>
                  <a:srgbClr val="FFFFFF"/>
                </a:solidFill>
                <a:latin typeface="Calibri" pitchFamily="34" charset="0"/>
                <a:ea typeface="Calibri" pitchFamily="34" charset="-122"/>
                <a:cs typeface="Calibri" pitchFamily="34" charset="-120"/>
              </a:rPr>
              <a:t>Pares Académicos</a:t>
            </a:r>
            <a:endParaRPr lang="en-US" sz="1350" dirty="0"/>
          </a:p>
        </p:txBody>
      </p:sp>
      <p:sp>
        <p:nvSpPr>
          <p:cNvPr id="20" name="Text 18"/>
          <p:cNvSpPr/>
          <p:nvPr/>
        </p:nvSpPr>
        <p:spPr>
          <a:xfrm>
            <a:off x="8485632" y="3383280"/>
            <a:ext cx="2926080" cy="502920"/>
          </a:xfrm>
          <a:prstGeom prst="rect">
            <a:avLst/>
          </a:prstGeom>
          <a:noFill/>
          <a:ln/>
        </p:spPr>
        <p:txBody>
          <a:bodyPr wrap="square" rtlCol="0" anchor="ctr"/>
          <a:lstStyle/>
          <a:p>
            <a:pPr marL="0" indent="0">
              <a:buNone/>
            </a:pPr>
            <a:r>
              <a:rPr lang="en-US" sz="1100" dirty="0">
                <a:solidFill>
                  <a:srgbClr val="D8DFEF"/>
                </a:solidFill>
                <a:latin typeface="Calibri" pitchFamily="34" charset="0"/>
                <a:ea typeface="Calibri" pitchFamily="34" charset="-122"/>
                <a:cs typeface="Calibri" pitchFamily="34" charset="-120"/>
              </a:rPr>
              <a:t>13 al 17 de julio de 2026</a:t>
            </a:r>
            <a:endParaRPr lang="en-US" sz="1100" dirty="0"/>
          </a:p>
        </p:txBody>
      </p:sp>
      <p:sp>
        <p:nvSpPr>
          <p:cNvPr id="21" name="Shape 19"/>
          <p:cNvSpPr/>
          <p:nvPr/>
        </p:nvSpPr>
        <p:spPr>
          <a:xfrm>
            <a:off x="548640" y="4343400"/>
            <a:ext cx="11064240" cy="1417320"/>
          </a:xfrm>
          <a:prstGeom prst="roundRect">
            <a:avLst>
              <a:gd name="adj" fmla="val 5161"/>
            </a:avLst>
          </a:prstGeom>
          <a:solidFill>
            <a:srgbClr val="FBF3DE"/>
          </a:solidFill>
          <a:ln w="12700">
            <a:solidFill>
              <a:srgbClr val="C99A2E"/>
            </a:solidFill>
            <a:prstDash val="solid"/>
          </a:ln>
        </p:spPr>
        <p:txBody>
          <a:bodyPr/>
          <a:lstStyle/>
          <a:p>
            <a:endParaRPr lang="es-EC"/>
          </a:p>
        </p:txBody>
      </p:sp>
      <p:sp>
        <p:nvSpPr>
          <p:cNvPr id="22" name="Text 20"/>
          <p:cNvSpPr/>
          <p:nvPr/>
        </p:nvSpPr>
        <p:spPr>
          <a:xfrm>
            <a:off x="868680" y="4526280"/>
            <a:ext cx="3657600" cy="320040"/>
          </a:xfrm>
          <a:prstGeom prst="rect">
            <a:avLst/>
          </a:prstGeom>
          <a:noFill/>
          <a:ln/>
        </p:spPr>
        <p:txBody>
          <a:bodyPr wrap="square" rtlCol="0" anchor="ctr"/>
          <a:lstStyle/>
          <a:p>
            <a:pPr marL="0" indent="0">
              <a:buNone/>
            </a:pPr>
            <a:r>
              <a:rPr lang="en-US" sz="1100" b="1" kern="0" spc="100" dirty="0">
                <a:solidFill>
                  <a:srgbClr val="7A5A0A"/>
                </a:solidFill>
                <a:latin typeface="Calibri" pitchFamily="34" charset="0"/>
                <a:ea typeface="Calibri" pitchFamily="34" charset="-122"/>
                <a:cs typeface="Calibri" pitchFamily="34" charset="-120"/>
              </a:rPr>
              <a:t>PLATAFORMA OFICIAL</a:t>
            </a:r>
            <a:endParaRPr lang="en-US" sz="1100" dirty="0"/>
          </a:p>
        </p:txBody>
      </p:sp>
      <p:sp>
        <p:nvSpPr>
          <p:cNvPr id="23" name="Text 21"/>
          <p:cNvSpPr/>
          <p:nvPr/>
        </p:nvSpPr>
        <p:spPr>
          <a:xfrm>
            <a:off x="868680" y="4800600"/>
            <a:ext cx="5486400" cy="548640"/>
          </a:xfrm>
          <a:prstGeom prst="rect">
            <a:avLst/>
          </a:prstGeom>
          <a:noFill/>
          <a:ln/>
        </p:spPr>
        <p:txBody>
          <a:bodyPr wrap="square" rtlCol="0" anchor="ctr"/>
          <a:lstStyle/>
          <a:p>
            <a:pPr marL="0" indent="0">
              <a:buNone/>
            </a:pPr>
            <a:r>
              <a:rPr lang="en-US" sz="2200" b="1" dirty="0">
                <a:solidFill>
                  <a:srgbClr val="1E2A52"/>
                </a:solidFill>
                <a:latin typeface="Calibri" pitchFamily="34" charset="0"/>
                <a:ea typeface="Calibri" pitchFamily="34" charset="-122"/>
                <a:cs typeface="Calibri" pitchFamily="34" charset="-120"/>
              </a:rPr>
              <a:t>Aula Virtual XISCE</a:t>
            </a:r>
            <a:endParaRPr lang="en-US" sz="2200" dirty="0"/>
          </a:p>
        </p:txBody>
      </p:sp>
      <p:sp>
        <p:nvSpPr>
          <p:cNvPr id="24" name="Text 22"/>
          <p:cNvSpPr/>
          <p:nvPr/>
        </p:nvSpPr>
        <p:spPr>
          <a:xfrm>
            <a:off x="6492240" y="4572000"/>
            <a:ext cx="4937760" cy="1005840"/>
          </a:xfrm>
          <a:prstGeom prst="rect">
            <a:avLst/>
          </a:prstGeom>
          <a:noFill/>
          <a:ln/>
        </p:spPr>
        <p:txBody>
          <a:bodyPr wrap="square" rtlCol="0" anchor="ctr"/>
          <a:lstStyle/>
          <a:p>
            <a:pPr marL="0" indent="0">
              <a:buNone/>
            </a:pPr>
            <a:r>
              <a:rPr lang="en-US" sz="1200" dirty="0">
                <a:solidFill>
                  <a:srgbClr val="1B1F27"/>
                </a:solidFill>
                <a:latin typeface="Calibri" pitchFamily="34" charset="0"/>
                <a:ea typeface="Calibri" pitchFamily="34" charset="-122"/>
                <a:cs typeface="Calibri" pitchFamily="34" charset="-120"/>
              </a:rPr>
              <a:t>Las evidencias y calificaciones del proceso se registran a través del Aula Virtual XISCE, en el rango de fechas habilitado para la evaluación.</a:t>
            </a:r>
            <a:endParaRPr lang="en-US" sz="1200" dirty="0"/>
          </a:p>
        </p:txBody>
      </p:sp>
      <p:sp>
        <p:nvSpPr>
          <p:cNvPr id="25" name="Text 23"/>
          <p:cNvSpPr/>
          <p:nvPr/>
        </p:nvSpPr>
        <p:spPr>
          <a:xfrm>
            <a:off x="457200" y="6537960"/>
            <a:ext cx="7315200" cy="274320"/>
          </a:xfrm>
          <a:prstGeom prst="rect">
            <a:avLst/>
          </a:prstGeom>
          <a:noFill/>
          <a:ln/>
        </p:spPr>
        <p:txBody>
          <a:bodyPr wrap="square" rtlCol="0" anchor="ctr"/>
          <a:lstStyle/>
          <a:p>
            <a:pPr marL="0" indent="0">
              <a:buNone/>
            </a:pPr>
            <a:r>
              <a:rPr lang="en-US" sz="900" dirty="0">
                <a:solidFill>
                  <a:srgbClr val="5B6472"/>
                </a:solidFill>
                <a:latin typeface="Calibri" pitchFamily="34" charset="0"/>
                <a:ea typeface="Calibri" pitchFamily="34" charset="-122"/>
                <a:cs typeface="Calibri" pitchFamily="34" charset="-120"/>
              </a:rPr>
              <a:t>EIDPA · Coevaluación de Pares Académicos</a:t>
            </a:r>
            <a:endParaRPr lang="en-US" sz="900" dirty="0"/>
          </a:p>
        </p:txBody>
      </p:sp>
      <p:sp>
        <p:nvSpPr>
          <p:cNvPr id="26" name="Text 24"/>
          <p:cNvSpPr/>
          <p:nvPr/>
        </p:nvSpPr>
        <p:spPr>
          <a:xfrm>
            <a:off x="11274552" y="6537960"/>
            <a:ext cx="457200" cy="274320"/>
          </a:xfrm>
          <a:prstGeom prst="rect">
            <a:avLst/>
          </a:prstGeom>
          <a:noFill/>
          <a:ln/>
        </p:spPr>
        <p:txBody>
          <a:bodyPr wrap="square" rtlCol="0" anchor="ctr"/>
          <a:lstStyle/>
          <a:p>
            <a:pPr marL="0" indent="0" algn="r">
              <a:buNone/>
            </a:pPr>
            <a:r>
              <a:rPr lang="en-US" sz="900" dirty="0">
                <a:solidFill>
                  <a:srgbClr val="5B6472"/>
                </a:solidFill>
                <a:latin typeface="Calibri" pitchFamily="34" charset="0"/>
                <a:ea typeface="Calibri" pitchFamily="34" charset="-122"/>
                <a:cs typeface="Calibri" pitchFamily="34" charset="-120"/>
              </a:rPr>
              <a:t>5</a:t>
            </a:r>
            <a:endParaRPr lang="en-US" sz="900" dirty="0"/>
          </a:p>
        </p:txBody>
      </p:sp>
      <p:pic>
        <p:nvPicPr>
          <p:cNvPr id="28" name="Imagen 27" descr="Te invitamos a descargar el nuevo logo de nuestra ULEAM los cuales deberán  ser utilizados por el personal administrativo, docentes y estudiantes.  #EloyEsFEUE #Informando">
            <a:extLst>
              <a:ext uri="{FF2B5EF4-FFF2-40B4-BE49-F238E27FC236}">
                <a16:creationId xmlns:a16="http://schemas.microsoft.com/office/drawing/2014/main" id="{F07BCA83-7D18-26C8-6809-28C4312C4B1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944759" y="107968"/>
            <a:ext cx="1127498" cy="96843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8FA"/>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548640"/>
          </a:xfrm>
          <a:prstGeom prst="rect">
            <a:avLst/>
          </a:prstGeom>
          <a:noFill/>
          <a:ln/>
        </p:spPr>
        <p:txBody>
          <a:bodyPr wrap="square" rtlCol="0" anchor="ctr"/>
          <a:lstStyle/>
          <a:p>
            <a:pPr marL="0" indent="0">
              <a:buNone/>
            </a:pPr>
            <a:r>
              <a:rPr lang="en-US" sz="2800" b="1" dirty="0">
                <a:solidFill>
                  <a:srgbClr val="1E2A52"/>
                </a:solidFill>
                <a:latin typeface="Calibri" pitchFamily="34" charset="0"/>
                <a:ea typeface="Calibri" pitchFamily="34" charset="-122"/>
                <a:cs typeface="Calibri" pitchFamily="34" charset="-120"/>
              </a:rPr>
              <a:t>Alcance: tutorías académicas a evaluar</a:t>
            </a:r>
            <a:endParaRPr lang="en-US" sz="2800" dirty="0"/>
          </a:p>
        </p:txBody>
      </p:sp>
      <p:sp>
        <p:nvSpPr>
          <p:cNvPr id="3" name="Text 1"/>
          <p:cNvSpPr/>
          <p:nvPr/>
        </p:nvSpPr>
        <p:spPr>
          <a:xfrm>
            <a:off x="548640" y="1005840"/>
            <a:ext cx="11064240" cy="640080"/>
          </a:xfrm>
          <a:prstGeom prst="rect">
            <a:avLst/>
          </a:prstGeom>
          <a:noFill/>
          <a:ln/>
        </p:spPr>
        <p:txBody>
          <a:bodyPr wrap="square" rtlCol="0" anchor="ctr"/>
          <a:lstStyle/>
          <a:p>
            <a:pPr marL="0" indent="0">
              <a:buNone/>
            </a:pPr>
            <a:r>
              <a:rPr lang="en-US" sz="1350" dirty="0">
                <a:solidFill>
                  <a:srgbClr val="5B6472"/>
                </a:solidFill>
                <a:latin typeface="Calibri" pitchFamily="34" charset="0"/>
                <a:ea typeface="Calibri" pitchFamily="34" charset="-122"/>
                <a:cs typeface="Calibri" pitchFamily="34" charset="-120"/>
              </a:rPr>
              <a:t>Dentro del criterio “Orientación por tutorías”, la Comisión de Pares evaluará el registro y ejecución de las tutorías académicas correspondientes al siguiente periodo:</a:t>
            </a:r>
            <a:endParaRPr lang="en-US" sz="1350" dirty="0"/>
          </a:p>
        </p:txBody>
      </p:sp>
      <p:sp>
        <p:nvSpPr>
          <p:cNvPr id="4" name="Shape 2"/>
          <p:cNvSpPr/>
          <p:nvPr/>
        </p:nvSpPr>
        <p:spPr>
          <a:xfrm>
            <a:off x="1280160" y="1920240"/>
            <a:ext cx="2926080" cy="1554480"/>
          </a:xfrm>
          <a:prstGeom prst="roundRect">
            <a:avLst>
              <a:gd name="adj" fmla="val 5882"/>
            </a:avLst>
          </a:prstGeom>
          <a:solidFill>
            <a:srgbClr val="1E2A52"/>
          </a:solidFill>
          <a:ln/>
        </p:spPr>
        <p:txBody>
          <a:bodyPr/>
          <a:lstStyle/>
          <a:p>
            <a:endParaRPr lang="es-EC"/>
          </a:p>
        </p:txBody>
      </p:sp>
      <p:sp>
        <p:nvSpPr>
          <p:cNvPr id="5" name="Text 3"/>
          <p:cNvSpPr/>
          <p:nvPr/>
        </p:nvSpPr>
        <p:spPr>
          <a:xfrm>
            <a:off x="1280160" y="1920240"/>
            <a:ext cx="2926080" cy="1554480"/>
          </a:xfrm>
          <a:prstGeom prst="rect">
            <a:avLst/>
          </a:prstGeom>
          <a:noFill/>
          <a:ln/>
        </p:spPr>
        <p:txBody>
          <a:bodyPr wrap="square" rtlCol="0" anchor="ctr"/>
          <a:lstStyle/>
          <a:p>
            <a:pPr marL="0" indent="0" algn="ctr">
              <a:buNone/>
            </a:pPr>
            <a:r>
              <a:rPr lang="en-US" sz="2400" b="1" dirty="0">
                <a:solidFill>
                  <a:srgbClr val="E8C766"/>
                </a:solidFill>
                <a:latin typeface="Calibri" pitchFamily="34" charset="0"/>
                <a:ea typeface="Calibri" pitchFamily="34" charset="-122"/>
                <a:cs typeface="Calibri" pitchFamily="34" charset="-120"/>
              </a:rPr>
              <a:t>ABRIL</a:t>
            </a:r>
            <a:endParaRPr lang="en-US" sz="2400" dirty="0"/>
          </a:p>
        </p:txBody>
      </p:sp>
      <p:sp>
        <p:nvSpPr>
          <p:cNvPr id="6" name="Shape 4"/>
          <p:cNvSpPr/>
          <p:nvPr/>
        </p:nvSpPr>
        <p:spPr>
          <a:xfrm>
            <a:off x="4663440" y="1920240"/>
            <a:ext cx="2926080" cy="1554480"/>
          </a:xfrm>
          <a:prstGeom prst="roundRect">
            <a:avLst>
              <a:gd name="adj" fmla="val 5882"/>
            </a:avLst>
          </a:prstGeom>
          <a:solidFill>
            <a:srgbClr val="1E2A52"/>
          </a:solidFill>
          <a:ln/>
        </p:spPr>
        <p:txBody>
          <a:bodyPr/>
          <a:lstStyle/>
          <a:p>
            <a:endParaRPr lang="es-EC"/>
          </a:p>
        </p:txBody>
      </p:sp>
      <p:sp>
        <p:nvSpPr>
          <p:cNvPr id="7" name="Text 5"/>
          <p:cNvSpPr/>
          <p:nvPr/>
        </p:nvSpPr>
        <p:spPr>
          <a:xfrm>
            <a:off x="4663440" y="1920240"/>
            <a:ext cx="2926080" cy="1554480"/>
          </a:xfrm>
          <a:prstGeom prst="rect">
            <a:avLst/>
          </a:prstGeom>
          <a:noFill/>
          <a:ln/>
        </p:spPr>
        <p:txBody>
          <a:bodyPr wrap="square" rtlCol="0" anchor="ctr"/>
          <a:lstStyle/>
          <a:p>
            <a:pPr marL="0" indent="0" algn="ctr">
              <a:buNone/>
            </a:pPr>
            <a:r>
              <a:rPr lang="en-US" sz="2400" b="1" dirty="0">
                <a:solidFill>
                  <a:srgbClr val="E8C766"/>
                </a:solidFill>
                <a:latin typeface="Calibri" pitchFamily="34" charset="0"/>
                <a:ea typeface="Calibri" pitchFamily="34" charset="-122"/>
                <a:cs typeface="Calibri" pitchFamily="34" charset="-120"/>
              </a:rPr>
              <a:t>MAYO</a:t>
            </a:r>
            <a:endParaRPr lang="en-US" sz="2400" dirty="0"/>
          </a:p>
        </p:txBody>
      </p:sp>
      <p:sp>
        <p:nvSpPr>
          <p:cNvPr id="8" name="Shape 6"/>
          <p:cNvSpPr/>
          <p:nvPr/>
        </p:nvSpPr>
        <p:spPr>
          <a:xfrm>
            <a:off x="8046720" y="1920240"/>
            <a:ext cx="2926080" cy="1554480"/>
          </a:xfrm>
          <a:prstGeom prst="roundRect">
            <a:avLst>
              <a:gd name="adj" fmla="val 5882"/>
            </a:avLst>
          </a:prstGeom>
          <a:solidFill>
            <a:srgbClr val="1E2A52"/>
          </a:solidFill>
          <a:ln/>
        </p:spPr>
        <p:txBody>
          <a:bodyPr/>
          <a:lstStyle/>
          <a:p>
            <a:endParaRPr lang="es-EC"/>
          </a:p>
        </p:txBody>
      </p:sp>
      <p:sp>
        <p:nvSpPr>
          <p:cNvPr id="9" name="Text 7"/>
          <p:cNvSpPr/>
          <p:nvPr/>
        </p:nvSpPr>
        <p:spPr>
          <a:xfrm>
            <a:off x="8046720" y="1920240"/>
            <a:ext cx="2926080" cy="1554480"/>
          </a:xfrm>
          <a:prstGeom prst="rect">
            <a:avLst/>
          </a:prstGeom>
          <a:noFill/>
          <a:ln/>
        </p:spPr>
        <p:txBody>
          <a:bodyPr wrap="square" rtlCol="0" anchor="ctr"/>
          <a:lstStyle/>
          <a:p>
            <a:pPr marL="0" indent="0" algn="ctr">
              <a:buNone/>
            </a:pPr>
            <a:r>
              <a:rPr lang="en-US" sz="2400" b="1" dirty="0">
                <a:solidFill>
                  <a:srgbClr val="E8C766"/>
                </a:solidFill>
                <a:latin typeface="Calibri" pitchFamily="34" charset="0"/>
                <a:ea typeface="Calibri" pitchFamily="34" charset="-122"/>
                <a:cs typeface="Calibri" pitchFamily="34" charset="-120"/>
              </a:rPr>
              <a:t>JUNIO</a:t>
            </a:r>
            <a:endParaRPr lang="en-US" sz="2400" dirty="0"/>
          </a:p>
        </p:txBody>
      </p:sp>
      <p:sp>
        <p:nvSpPr>
          <p:cNvPr id="10" name="Text 8"/>
          <p:cNvSpPr/>
          <p:nvPr/>
        </p:nvSpPr>
        <p:spPr>
          <a:xfrm>
            <a:off x="1783080" y="3589020"/>
            <a:ext cx="8595360" cy="365760"/>
          </a:xfrm>
          <a:prstGeom prst="rect">
            <a:avLst/>
          </a:prstGeom>
          <a:noFill/>
          <a:ln/>
        </p:spPr>
        <p:txBody>
          <a:bodyPr wrap="square" rtlCol="0" anchor="ctr"/>
          <a:lstStyle/>
          <a:p>
            <a:pPr marL="0" indent="0" algn="ctr">
              <a:buNone/>
            </a:pPr>
            <a:r>
              <a:rPr lang="en-US" sz="3200" b="1" dirty="0">
                <a:solidFill>
                  <a:srgbClr val="3B5578"/>
                </a:solidFill>
                <a:latin typeface="Calibri" pitchFamily="34" charset="0"/>
                <a:ea typeface="Calibri" pitchFamily="34" charset="-122"/>
                <a:cs typeface="Calibri" pitchFamily="34" charset="-120"/>
              </a:rPr>
              <a:t>2026</a:t>
            </a:r>
            <a:endParaRPr lang="en-US" sz="3200" dirty="0"/>
          </a:p>
        </p:txBody>
      </p:sp>
      <p:sp>
        <p:nvSpPr>
          <p:cNvPr id="11" name="Shape 9"/>
          <p:cNvSpPr/>
          <p:nvPr/>
        </p:nvSpPr>
        <p:spPr>
          <a:xfrm>
            <a:off x="548640" y="4251960"/>
            <a:ext cx="11064240" cy="1965960"/>
          </a:xfrm>
          <a:prstGeom prst="roundRect">
            <a:avLst>
              <a:gd name="adj" fmla="val 3721"/>
            </a:avLst>
          </a:prstGeom>
          <a:solidFill>
            <a:srgbClr val="FFFFFF"/>
          </a:solidFill>
          <a:ln w="12700">
            <a:solidFill>
              <a:srgbClr val="E3E6EC"/>
            </a:solidFill>
            <a:prstDash val="solid"/>
          </a:ln>
        </p:spPr>
        <p:txBody>
          <a:bodyPr/>
          <a:lstStyle/>
          <a:p>
            <a:endParaRPr lang="es-EC"/>
          </a:p>
        </p:txBody>
      </p:sp>
      <p:sp>
        <p:nvSpPr>
          <p:cNvPr id="12" name="Text 10"/>
          <p:cNvSpPr/>
          <p:nvPr/>
        </p:nvSpPr>
        <p:spPr>
          <a:xfrm>
            <a:off x="822960" y="4434840"/>
            <a:ext cx="7315200" cy="365760"/>
          </a:xfrm>
          <a:prstGeom prst="rect">
            <a:avLst/>
          </a:prstGeom>
          <a:noFill/>
          <a:ln/>
        </p:spPr>
        <p:txBody>
          <a:bodyPr wrap="square" rtlCol="0" anchor="ctr"/>
          <a:lstStyle/>
          <a:p>
            <a:pPr marL="0" indent="0">
              <a:buNone/>
            </a:pPr>
            <a:r>
              <a:rPr lang="en-US" sz="1500" b="1" dirty="0">
                <a:solidFill>
                  <a:srgbClr val="1E2A52"/>
                </a:solidFill>
                <a:latin typeface="Calibri" pitchFamily="34" charset="0"/>
                <a:ea typeface="Calibri" pitchFamily="34" charset="-122"/>
                <a:cs typeface="Calibri" pitchFamily="34" charset="-120"/>
              </a:rPr>
              <a:t>Fuente de información y responsable</a:t>
            </a:r>
            <a:endParaRPr lang="en-US" sz="1500" dirty="0"/>
          </a:p>
        </p:txBody>
      </p:sp>
      <p:sp>
        <p:nvSpPr>
          <p:cNvPr id="13" name="Text 11"/>
          <p:cNvSpPr/>
          <p:nvPr/>
        </p:nvSpPr>
        <p:spPr>
          <a:xfrm>
            <a:off x="822960" y="4846320"/>
            <a:ext cx="6035040" cy="457200"/>
          </a:xfrm>
          <a:prstGeom prst="rect">
            <a:avLst/>
          </a:prstGeom>
          <a:noFill/>
          <a:ln/>
        </p:spPr>
        <p:txBody>
          <a:bodyPr wrap="square" rtlCol="0" anchor="ctr"/>
          <a:lstStyle/>
          <a:p>
            <a:pPr marL="0" indent="0">
              <a:buNone/>
            </a:pPr>
            <a:r>
              <a:rPr lang="en-US" sz="1400" b="1" dirty="0">
                <a:solidFill>
                  <a:srgbClr val="1B1F27"/>
                </a:solidFill>
                <a:latin typeface="Calibri" pitchFamily="34" charset="0"/>
                <a:ea typeface="Calibri" pitchFamily="34" charset="-122"/>
                <a:cs typeface="Calibri" pitchFamily="34" charset="-120"/>
              </a:rPr>
              <a:t>Reporte semestral de tutorías académicas (PAA-02-F-003)</a:t>
            </a:r>
            <a:endParaRPr lang="en-US" sz="1400" dirty="0"/>
          </a:p>
        </p:txBody>
      </p:sp>
      <p:sp>
        <p:nvSpPr>
          <p:cNvPr id="14" name="Text 12"/>
          <p:cNvSpPr/>
          <p:nvPr/>
        </p:nvSpPr>
        <p:spPr>
          <a:xfrm>
            <a:off x="822960" y="5257800"/>
            <a:ext cx="6035040" cy="777240"/>
          </a:xfrm>
          <a:prstGeom prst="rect">
            <a:avLst/>
          </a:prstGeom>
          <a:noFill/>
          <a:ln/>
        </p:spPr>
        <p:txBody>
          <a:bodyPr wrap="square" rtlCol="0" anchor="ctr"/>
          <a:lstStyle/>
          <a:p>
            <a:pPr marL="0" indent="0">
              <a:buNone/>
            </a:pPr>
            <a:r>
              <a:rPr lang="en-US" sz="1200" dirty="0">
                <a:solidFill>
                  <a:srgbClr val="5B6472"/>
                </a:solidFill>
                <a:latin typeface="Calibri" pitchFamily="34" charset="0"/>
                <a:ea typeface="Calibri" pitchFamily="34" charset="-122"/>
                <a:cs typeface="Calibri" pitchFamily="34" charset="-120"/>
              </a:rPr>
              <a:t>Documento fuente que evidencia el registro de las actividades de orientación por tutorías realizadas por el profesor.</a:t>
            </a:r>
            <a:endParaRPr lang="en-US" sz="1200" dirty="0"/>
          </a:p>
        </p:txBody>
      </p:sp>
      <p:sp>
        <p:nvSpPr>
          <p:cNvPr id="15" name="Shape 13"/>
          <p:cNvSpPr/>
          <p:nvPr/>
        </p:nvSpPr>
        <p:spPr>
          <a:xfrm>
            <a:off x="7132320" y="4572000"/>
            <a:ext cx="0" cy="1463040"/>
          </a:xfrm>
          <a:prstGeom prst="line">
            <a:avLst/>
          </a:prstGeom>
          <a:noFill/>
          <a:ln w="19050">
            <a:solidFill>
              <a:srgbClr val="E3E6EC"/>
            </a:solidFill>
            <a:prstDash val="solid"/>
          </a:ln>
        </p:spPr>
        <p:txBody>
          <a:bodyPr/>
          <a:lstStyle/>
          <a:p>
            <a:endParaRPr lang="es-EC"/>
          </a:p>
        </p:txBody>
      </p:sp>
      <p:sp>
        <p:nvSpPr>
          <p:cNvPr id="16" name="Text 14"/>
          <p:cNvSpPr/>
          <p:nvPr/>
        </p:nvSpPr>
        <p:spPr>
          <a:xfrm>
            <a:off x="7406640" y="4617720"/>
            <a:ext cx="3931920" cy="320040"/>
          </a:xfrm>
          <a:prstGeom prst="rect">
            <a:avLst/>
          </a:prstGeom>
          <a:noFill/>
          <a:ln/>
        </p:spPr>
        <p:txBody>
          <a:bodyPr wrap="square" rtlCol="0" anchor="ctr"/>
          <a:lstStyle/>
          <a:p>
            <a:pPr marL="0" indent="0">
              <a:buNone/>
            </a:pPr>
            <a:r>
              <a:rPr lang="en-US" sz="1050" b="1" kern="0" spc="50" dirty="0">
                <a:solidFill>
                  <a:srgbClr val="C99A2E"/>
                </a:solidFill>
                <a:latin typeface="Calibri" pitchFamily="34" charset="0"/>
                <a:ea typeface="Calibri" pitchFamily="34" charset="-122"/>
                <a:cs typeface="Calibri" pitchFamily="34" charset="-120"/>
              </a:rPr>
              <a:t>RESPONSABLE DE GENERAR LA FUENTE</a:t>
            </a:r>
            <a:endParaRPr lang="en-US" sz="1050" dirty="0"/>
          </a:p>
        </p:txBody>
      </p:sp>
      <p:sp>
        <p:nvSpPr>
          <p:cNvPr id="17" name="Text 15"/>
          <p:cNvSpPr/>
          <p:nvPr/>
        </p:nvSpPr>
        <p:spPr>
          <a:xfrm>
            <a:off x="7406640" y="4937760"/>
            <a:ext cx="3931920" cy="457200"/>
          </a:xfrm>
          <a:prstGeom prst="rect">
            <a:avLst/>
          </a:prstGeom>
          <a:noFill/>
          <a:ln/>
        </p:spPr>
        <p:txBody>
          <a:bodyPr wrap="square" rtlCol="0" anchor="ctr"/>
          <a:lstStyle/>
          <a:p>
            <a:pPr marL="0" indent="0">
              <a:buNone/>
            </a:pPr>
            <a:r>
              <a:rPr lang="en-US" sz="1500" b="1" dirty="0">
                <a:solidFill>
                  <a:srgbClr val="1E2A52"/>
                </a:solidFill>
                <a:latin typeface="Calibri" pitchFamily="34" charset="0"/>
                <a:ea typeface="Calibri" pitchFamily="34" charset="-122"/>
                <a:cs typeface="Calibri" pitchFamily="34" charset="-120"/>
              </a:rPr>
              <a:t>Responsable de Tutorías</a:t>
            </a:r>
            <a:endParaRPr lang="en-US" sz="1500" dirty="0"/>
          </a:p>
        </p:txBody>
      </p:sp>
      <p:sp>
        <p:nvSpPr>
          <p:cNvPr id="18" name="Text 16"/>
          <p:cNvSpPr/>
          <p:nvPr/>
        </p:nvSpPr>
        <p:spPr>
          <a:xfrm>
            <a:off x="7406640" y="5349240"/>
            <a:ext cx="3931920" cy="777240"/>
          </a:xfrm>
          <a:prstGeom prst="rect">
            <a:avLst/>
          </a:prstGeom>
          <a:noFill/>
          <a:ln/>
        </p:spPr>
        <p:txBody>
          <a:bodyPr wrap="square" rtlCol="0" anchor="ctr"/>
          <a:lstStyle/>
          <a:p>
            <a:pPr marL="0" indent="0">
              <a:buNone/>
            </a:pPr>
            <a:r>
              <a:rPr lang="en-US" sz="1050" i="1" dirty="0">
                <a:solidFill>
                  <a:srgbClr val="5B6472"/>
                </a:solidFill>
                <a:latin typeface="Calibri" pitchFamily="34" charset="0"/>
                <a:ea typeface="Calibri" pitchFamily="34" charset="-122"/>
                <a:cs typeface="Calibri" pitchFamily="34" charset="-120"/>
              </a:rPr>
              <a:t>Pregunta del banco: ¿Se evidencia que el profesor ha realizado tutorías a los estudiantes a través de las plataformas institucionales?</a:t>
            </a:r>
            <a:endParaRPr lang="en-US" sz="1050" dirty="0"/>
          </a:p>
        </p:txBody>
      </p:sp>
      <p:sp>
        <p:nvSpPr>
          <p:cNvPr id="19" name="Text 17"/>
          <p:cNvSpPr/>
          <p:nvPr/>
        </p:nvSpPr>
        <p:spPr>
          <a:xfrm>
            <a:off x="457200" y="6537960"/>
            <a:ext cx="7315200" cy="274320"/>
          </a:xfrm>
          <a:prstGeom prst="rect">
            <a:avLst/>
          </a:prstGeom>
          <a:noFill/>
          <a:ln/>
        </p:spPr>
        <p:txBody>
          <a:bodyPr wrap="square" rtlCol="0" anchor="ctr"/>
          <a:lstStyle/>
          <a:p>
            <a:pPr marL="0" indent="0">
              <a:buNone/>
            </a:pPr>
            <a:r>
              <a:rPr lang="en-US" sz="900" dirty="0">
                <a:solidFill>
                  <a:srgbClr val="5B6472"/>
                </a:solidFill>
                <a:latin typeface="Calibri" pitchFamily="34" charset="0"/>
                <a:ea typeface="Calibri" pitchFamily="34" charset="-122"/>
                <a:cs typeface="Calibri" pitchFamily="34" charset="-120"/>
              </a:rPr>
              <a:t>EIDPA · Coevaluación de Pares Académicos</a:t>
            </a:r>
            <a:endParaRPr lang="en-US" sz="900" dirty="0"/>
          </a:p>
        </p:txBody>
      </p:sp>
      <p:sp>
        <p:nvSpPr>
          <p:cNvPr id="20" name="Text 18"/>
          <p:cNvSpPr/>
          <p:nvPr/>
        </p:nvSpPr>
        <p:spPr>
          <a:xfrm>
            <a:off x="11274552" y="6537960"/>
            <a:ext cx="457200" cy="274320"/>
          </a:xfrm>
          <a:prstGeom prst="rect">
            <a:avLst/>
          </a:prstGeom>
          <a:noFill/>
          <a:ln/>
        </p:spPr>
        <p:txBody>
          <a:bodyPr wrap="square" rtlCol="0" anchor="ctr"/>
          <a:lstStyle/>
          <a:p>
            <a:pPr marL="0" indent="0" algn="r">
              <a:buNone/>
            </a:pPr>
            <a:r>
              <a:rPr lang="en-US" sz="900" dirty="0">
                <a:solidFill>
                  <a:srgbClr val="5B6472"/>
                </a:solidFill>
                <a:latin typeface="Calibri" pitchFamily="34" charset="0"/>
                <a:ea typeface="Calibri" pitchFamily="34" charset="-122"/>
                <a:cs typeface="Calibri" pitchFamily="34" charset="-120"/>
              </a:rPr>
              <a:t>6</a:t>
            </a:r>
            <a:endParaRPr lang="en-US" sz="900" dirty="0"/>
          </a:p>
        </p:txBody>
      </p:sp>
      <p:pic>
        <p:nvPicPr>
          <p:cNvPr id="22" name="Imagen 21" descr="Te invitamos a descargar el nuevo logo de nuestra ULEAM los cuales deberán  ser utilizados por el personal administrativo, docentes y estudiantes.  #EloyEsFEUE #Informando">
            <a:extLst>
              <a:ext uri="{FF2B5EF4-FFF2-40B4-BE49-F238E27FC236}">
                <a16:creationId xmlns:a16="http://schemas.microsoft.com/office/drawing/2014/main" id="{55299165-EBC1-C4CF-EF12-02D5E952EA4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944759" y="107968"/>
            <a:ext cx="1127498" cy="96843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8FA"/>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502920"/>
          </a:xfrm>
          <a:prstGeom prst="rect">
            <a:avLst/>
          </a:prstGeom>
          <a:noFill/>
          <a:ln/>
        </p:spPr>
        <p:txBody>
          <a:bodyPr wrap="square" rtlCol="0" anchor="ctr"/>
          <a:lstStyle/>
          <a:p>
            <a:pPr marL="0" indent="0">
              <a:buNone/>
            </a:pPr>
            <a:r>
              <a:rPr lang="en-US" sz="2600" b="1" dirty="0">
                <a:solidFill>
                  <a:srgbClr val="1E2A52"/>
                </a:solidFill>
                <a:latin typeface="Calibri" pitchFamily="34" charset="0"/>
                <a:ea typeface="Calibri" pitchFamily="34" charset="-122"/>
                <a:cs typeface="Calibri" pitchFamily="34" charset="-120"/>
              </a:rPr>
              <a:t>Banco de preguntas · Coevaluación de Pares (1/2)</a:t>
            </a:r>
            <a:endParaRPr lang="en-US" sz="2600" dirty="0"/>
          </a:p>
        </p:txBody>
      </p:sp>
      <p:sp>
        <p:nvSpPr>
          <p:cNvPr id="3" name="Text 1"/>
          <p:cNvSpPr/>
          <p:nvPr/>
        </p:nvSpPr>
        <p:spPr>
          <a:xfrm>
            <a:off x="548640" y="868680"/>
            <a:ext cx="11064240" cy="320040"/>
          </a:xfrm>
          <a:prstGeom prst="rect">
            <a:avLst/>
          </a:prstGeom>
          <a:noFill/>
          <a:ln/>
        </p:spPr>
        <p:txBody>
          <a:bodyPr wrap="square" rtlCol="0" anchor="ctr"/>
          <a:lstStyle/>
          <a:p>
            <a:pPr marL="0" indent="0">
              <a:buNone/>
            </a:pPr>
            <a:r>
              <a:rPr lang="en-US" sz="1250" dirty="0">
                <a:solidFill>
                  <a:srgbClr val="5B6472"/>
                </a:solidFill>
                <a:latin typeface="Calibri" pitchFamily="34" charset="0"/>
                <a:ea typeface="Calibri" pitchFamily="34" charset="-122"/>
                <a:cs typeface="Calibri" pitchFamily="34" charset="-120"/>
              </a:rPr>
              <a:t>Instrumento aplicado por la Comisión de Pares Académicos en el Aula Virtual XSICE.</a:t>
            </a:r>
            <a:endParaRPr lang="en-US" sz="1250" dirty="0"/>
          </a:p>
        </p:txBody>
      </p:sp>
      <p:sp>
        <p:nvSpPr>
          <p:cNvPr id="4" name="Shape 2"/>
          <p:cNvSpPr/>
          <p:nvPr/>
        </p:nvSpPr>
        <p:spPr>
          <a:xfrm>
            <a:off x="548640" y="1234440"/>
            <a:ext cx="11064240" cy="502920"/>
          </a:xfrm>
          <a:prstGeom prst="roundRect">
            <a:avLst>
              <a:gd name="adj" fmla="val 10909"/>
            </a:avLst>
          </a:prstGeom>
          <a:solidFill>
            <a:srgbClr val="EFF2F7"/>
          </a:solidFill>
          <a:ln/>
        </p:spPr>
        <p:txBody>
          <a:bodyPr/>
          <a:lstStyle/>
          <a:p>
            <a:endParaRPr lang="es-EC"/>
          </a:p>
        </p:txBody>
      </p:sp>
      <p:sp>
        <p:nvSpPr>
          <p:cNvPr id="5" name="Text 3"/>
          <p:cNvSpPr/>
          <p:nvPr/>
        </p:nvSpPr>
        <p:spPr>
          <a:xfrm>
            <a:off x="731520" y="1234440"/>
            <a:ext cx="2377440" cy="502920"/>
          </a:xfrm>
          <a:prstGeom prst="rect">
            <a:avLst/>
          </a:prstGeom>
          <a:noFill/>
          <a:ln/>
        </p:spPr>
        <p:txBody>
          <a:bodyPr wrap="square" rtlCol="0" anchor="ctr"/>
          <a:lstStyle/>
          <a:p>
            <a:pPr marL="0" indent="0">
              <a:buNone/>
            </a:pPr>
            <a:r>
              <a:rPr lang="en-US" sz="1100" b="1" dirty="0">
                <a:solidFill>
                  <a:srgbClr val="1E2A52"/>
                </a:solidFill>
                <a:latin typeface="Calibri" pitchFamily="34" charset="0"/>
                <a:ea typeface="Calibri" pitchFamily="34" charset="-122"/>
                <a:cs typeface="Calibri" pitchFamily="34" charset="-120"/>
              </a:rPr>
              <a:t>ESCALA DE VALORACIÓN:</a:t>
            </a:r>
            <a:endParaRPr lang="en-US" sz="1100" dirty="0"/>
          </a:p>
        </p:txBody>
      </p:sp>
      <p:sp>
        <p:nvSpPr>
          <p:cNvPr id="6" name="Text 4"/>
          <p:cNvSpPr/>
          <p:nvPr/>
        </p:nvSpPr>
        <p:spPr>
          <a:xfrm>
            <a:off x="3200400" y="1234440"/>
            <a:ext cx="2103120" cy="502920"/>
          </a:xfrm>
          <a:prstGeom prst="rect">
            <a:avLst/>
          </a:prstGeom>
          <a:noFill/>
          <a:ln/>
        </p:spPr>
        <p:txBody>
          <a:bodyPr wrap="square" rtlCol="0" anchor="ctr"/>
          <a:lstStyle/>
          <a:p>
            <a:pPr marL="0" indent="0">
              <a:buNone/>
            </a:pPr>
            <a:r>
              <a:rPr lang="en-US" sz="1100" dirty="0">
                <a:solidFill>
                  <a:srgbClr val="1B1F27"/>
                </a:solidFill>
                <a:latin typeface="Calibri" pitchFamily="34" charset="0"/>
                <a:ea typeface="Calibri" pitchFamily="34" charset="-122"/>
                <a:cs typeface="Calibri" pitchFamily="34" charset="-120"/>
              </a:rPr>
              <a:t>0 · Nunca</a:t>
            </a:r>
            <a:endParaRPr lang="en-US" sz="1100" dirty="0"/>
          </a:p>
        </p:txBody>
      </p:sp>
      <p:sp>
        <p:nvSpPr>
          <p:cNvPr id="7" name="Text 5"/>
          <p:cNvSpPr/>
          <p:nvPr/>
        </p:nvSpPr>
        <p:spPr>
          <a:xfrm>
            <a:off x="5349240" y="1234440"/>
            <a:ext cx="2103120" cy="502920"/>
          </a:xfrm>
          <a:prstGeom prst="rect">
            <a:avLst/>
          </a:prstGeom>
          <a:noFill/>
          <a:ln/>
        </p:spPr>
        <p:txBody>
          <a:bodyPr wrap="square" rtlCol="0" anchor="ctr"/>
          <a:lstStyle/>
          <a:p>
            <a:pPr marL="0" indent="0">
              <a:buNone/>
            </a:pPr>
            <a:r>
              <a:rPr lang="en-US" sz="1100" dirty="0">
                <a:solidFill>
                  <a:srgbClr val="1B1F27"/>
                </a:solidFill>
                <a:latin typeface="Calibri" pitchFamily="34" charset="0"/>
                <a:ea typeface="Calibri" pitchFamily="34" charset="-122"/>
                <a:cs typeface="Calibri" pitchFamily="34" charset="-120"/>
              </a:rPr>
              <a:t>1 · Algunas veces</a:t>
            </a:r>
            <a:endParaRPr lang="en-US" sz="1100" dirty="0"/>
          </a:p>
        </p:txBody>
      </p:sp>
      <p:sp>
        <p:nvSpPr>
          <p:cNvPr id="8" name="Text 6"/>
          <p:cNvSpPr/>
          <p:nvPr/>
        </p:nvSpPr>
        <p:spPr>
          <a:xfrm>
            <a:off x="7498080" y="1234440"/>
            <a:ext cx="2103120" cy="502920"/>
          </a:xfrm>
          <a:prstGeom prst="rect">
            <a:avLst/>
          </a:prstGeom>
          <a:noFill/>
          <a:ln/>
        </p:spPr>
        <p:txBody>
          <a:bodyPr wrap="square" rtlCol="0" anchor="ctr"/>
          <a:lstStyle/>
          <a:p>
            <a:pPr marL="0" indent="0">
              <a:buNone/>
            </a:pPr>
            <a:r>
              <a:rPr lang="en-US" sz="1100" dirty="0">
                <a:solidFill>
                  <a:srgbClr val="1B1F27"/>
                </a:solidFill>
                <a:latin typeface="Calibri" pitchFamily="34" charset="0"/>
                <a:ea typeface="Calibri" pitchFamily="34" charset="-122"/>
                <a:cs typeface="Calibri" pitchFamily="34" charset="-120"/>
              </a:rPr>
              <a:t>2 · Casi siempre</a:t>
            </a:r>
            <a:endParaRPr lang="en-US" sz="1100" dirty="0"/>
          </a:p>
        </p:txBody>
      </p:sp>
      <p:sp>
        <p:nvSpPr>
          <p:cNvPr id="9" name="Text 7"/>
          <p:cNvSpPr/>
          <p:nvPr/>
        </p:nvSpPr>
        <p:spPr>
          <a:xfrm>
            <a:off x="9646920" y="1234440"/>
            <a:ext cx="2103120" cy="502920"/>
          </a:xfrm>
          <a:prstGeom prst="rect">
            <a:avLst/>
          </a:prstGeom>
          <a:noFill/>
          <a:ln/>
        </p:spPr>
        <p:txBody>
          <a:bodyPr wrap="square" rtlCol="0" anchor="ctr"/>
          <a:lstStyle/>
          <a:p>
            <a:pPr marL="0" indent="0">
              <a:buNone/>
            </a:pPr>
            <a:r>
              <a:rPr lang="en-US" sz="1100" dirty="0">
                <a:solidFill>
                  <a:srgbClr val="1B1F27"/>
                </a:solidFill>
                <a:latin typeface="Calibri" pitchFamily="34" charset="0"/>
                <a:ea typeface="Calibri" pitchFamily="34" charset="-122"/>
                <a:cs typeface="Calibri" pitchFamily="34" charset="-120"/>
              </a:rPr>
              <a:t>3 · Siempre</a:t>
            </a:r>
            <a:endParaRPr lang="en-US" sz="1100" dirty="0"/>
          </a:p>
        </p:txBody>
      </p:sp>
      <p:sp>
        <p:nvSpPr>
          <p:cNvPr id="10" name="Shape 8"/>
          <p:cNvSpPr/>
          <p:nvPr/>
        </p:nvSpPr>
        <p:spPr>
          <a:xfrm>
            <a:off x="548640" y="1920240"/>
            <a:ext cx="3566160" cy="1600200"/>
          </a:xfrm>
          <a:prstGeom prst="roundRect">
            <a:avLst>
              <a:gd name="adj" fmla="val 3429"/>
            </a:avLst>
          </a:prstGeom>
          <a:solidFill>
            <a:srgbClr val="FFFFFF"/>
          </a:solidFill>
          <a:ln w="12700">
            <a:solidFill>
              <a:srgbClr val="E3E6EC"/>
            </a:solidFill>
            <a:prstDash val="solid"/>
          </a:ln>
        </p:spPr>
        <p:txBody>
          <a:bodyPr/>
          <a:lstStyle/>
          <a:p>
            <a:endParaRPr lang="es-EC"/>
          </a:p>
        </p:txBody>
      </p:sp>
      <p:sp>
        <p:nvSpPr>
          <p:cNvPr id="11" name="Shape 9"/>
          <p:cNvSpPr/>
          <p:nvPr/>
        </p:nvSpPr>
        <p:spPr>
          <a:xfrm>
            <a:off x="713232" y="2048256"/>
            <a:ext cx="3236976" cy="310896"/>
          </a:xfrm>
          <a:prstGeom prst="roundRect">
            <a:avLst>
              <a:gd name="adj" fmla="val 50000"/>
            </a:avLst>
          </a:prstGeom>
          <a:solidFill>
            <a:srgbClr val="1E2A52"/>
          </a:solidFill>
          <a:ln/>
        </p:spPr>
        <p:txBody>
          <a:bodyPr/>
          <a:lstStyle/>
          <a:p>
            <a:endParaRPr lang="es-EC"/>
          </a:p>
        </p:txBody>
      </p:sp>
      <p:sp>
        <p:nvSpPr>
          <p:cNvPr id="12" name="Text 10"/>
          <p:cNvSpPr/>
          <p:nvPr/>
        </p:nvSpPr>
        <p:spPr>
          <a:xfrm>
            <a:off x="713232" y="2048256"/>
            <a:ext cx="3236976" cy="310896"/>
          </a:xfrm>
          <a:prstGeom prst="rect">
            <a:avLst/>
          </a:prstGeom>
          <a:noFill/>
          <a:ln/>
        </p:spPr>
        <p:txBody>
          <a:bodyPr wrap="square" rtlCol="0" anchor="ctr"/>
          <a:lstStyle/>
          <a:p>
            <a:pPr marL="0" indent="0" algn="ctr">
              <a:buNone/>
            </a:pPr>
            <a:r>
              <a:rPr lang="en-US" sz="950" b="1" kern="0" spc="50" dirty="0">
                <a:solidFill>
                  <a:srgbClr val="E8C766"/>
                </a:solidFill>
                <a:latin typeface="Calibri" pitchFamily="34" charset="0"/>
                <a:ea typeface="Calibri" pitchFamily="34" charset="-122"/>
                <a:cs typeface="Calibri" pitchFamily="34" charset="-120"/>
              </a:rPr>
              <a:t>CUMPLIMIENTO DEL SÍLABO</a:t>
            </a:r>
            <a:endParaRPr lang="en-US" sz="950" dirty="0"/>
          </a:p>
        </p:txBody>
      </p:sp>
      <p:sp>
        <p:nvSpPr>
          <p:cNvPr id="13" name="Text 11"/>
          <p:cNvSpPr/>
          <p:nvPr/>
        </p:nvSpPr>
        <p:spPr>
          <a:xfrm>
            <a:off x="749808" y="2432304"/>
            <a:ext cx="3163824" cy="960120"/>
          </a:xfrm>
          <a:prstGeom prst="rect">
            <a:avLst/>
          </a:prstGeom>
          <a:noFill/>
          <a:ln/>
        </p:spPr>
        <p:txBody>
          <a:bodyPr wrap="square" rtlCol="0" anchor="t"/>
          <a:lstStyle/>
          <a:p>
            <a:pPr marL="0" indent="0">
              <a:buNone/>
            </a:pPr>
            <a:r>
              <a:rPr lang="en-US" sz="1080" dirty="0">
                <a:solidFill>
                  <a:srgbClr val="1B1F27"/>
                </a:solidFill>
                <a:latin typeface="Calibri" pitchFamily="34" charset="0"/>
                <a:ea typeface="Calibri" pitchFamily="34" charset="-122"/>
                <a:cs typeface="Calibri" pitchFamily="34" charset="-120"/>
              </a:rPr>
              <a:t>¿Se evidencia que el profesor ha publicado el sílabo y la guía de estudio (de ser el caso) en el aula virtual, socializándolo con los estudiantes a través de una actividad o recurso?</a:t>
            </a:r>
            <a:endParaRPr lang="en-US" sz="1080" dirty="0"/>
          </a:p>
        </p:txBody>
      </p:sp>
      <p:sp>
        <p:nvSpPr>
          <p:cNvPr id="14" name="Shape 12"/>
          <p:cNvSpPr/>
          <p:nvPr/>
        </p:nvSpPr>
        <p:spPr>
          <a:xfrm>
            <a:off x="4297680" y="1920240"/>
            <a:ext cx="3566160" cy="1600200"/>
          </a:xfrm>
          <a:prstGeom prst="roundRect">
            <a:avLst>
              <a:gd name="adj" fmla="val 3429"/>
            </a:avLst>
          </a:prstGeom>
          <a:solidFill>
            <a:srgbClr val="FFFFFF"/>
          </a:solidFill>
          <a:ln w="12700">
            <a:solidFill>
              <a:srgbClr val="E3E6EC"/>
            </a:solidFill>
            <a:prstDash val="solid"/>
          </a:ln>
        </p:spPr>
        <p:txBody>
          <a:bodyPr/>
          <a:lstStyle/>
          <a:p>
            <a:endParaRPr lang="es-EC"/>
          </a:p>
        </p:txBody>
      </p:sp>
      <p:sp>
        <p:nvSpPr>
          <p:cNvPr id="15" name="Shape 13"/>
          <p:cNvSpPr/>
          <p:nvPr/>
        </p:nvSpPr>
        <p:spPr>
          <a:xfrm>
            <a:off x="4462272" y="2048256"/>
            <a:ext cx="3236976" cy="310896"/>
          </a:xfrm>
          <a:prstGeom prst="roundRect">
            <a:avLst>
              <a:gd name="adj" fmla="val 50000"/>
            </a:avLst>
          </a:prstGeom>
          <a:solidFill>
            <a:srgbClr val="1E2A52"/>
          </a:solidFill>
          <a:ln/>
        </p:spPr>
        <p:txBody>
          <a:bodyPr/>
          <a:lstStyle/>
          <a:p>
            <a:endParaRPr lang="es-EC"/>
          </a:p>
        </p:txBody>
      </p:sp>
      <p:sp>
        <p:nvSpPr>
          <p:cNvPr id="16" name="Text 14"/>
          <p:cNvSpPr/>
          <p:nvPr/>
        </p:nvSpPr>
        <p:spPr>
          <a:xfrm>
            <a:off x="4462272" y="2048256"/>
            <a:ext cx="3236976" cy="310896"/>
          </a:xfrm>
          <a:prstGeom prst="rect">
            <a:avLst/>
          </a:prstGeom>
          <a:noFill/>
          <a:ln/>
        </p:spPr>
        <p:txBody>
          <a:bodyPr wrap="square" rtlCol="0" anchor="ctr"/>
          <a:lstStyle/>
          <a:p>
            <a:pPr marL="0" indent="0" algn="ctr">
              <a:buNone/>
            </a:pPr>
            <a:r>
              <a:rPr lang="en-US" sz="950" b="1" kern="0" spc="50" dirty="0">
                <a:solidFill>
                  <a:srgbClr val="E8C766"/>
                </a:solidFill>
                <a:latin typeface="Calibri" pitchFamily="34" charset="0"/>
                <a:ea typeface="Calibri" pitchFamily="34" charset="-122"/>
                <a:cs typeface="Calibri" pitchFamily="34" charset="-120"/>
              </a:rPr>
              <a:t>CUMPLIMIENTO DEL SÍLABO</a:t>
            </a:r>
            <a:endParaRPr lang="en-US" sz="950" dirty="0"/>
          </a:p>
        </p:txBody>
      </p:sp>
      <p:sp>
        <p:nvSpPr>
          <p:cNvPr id="17" name="Text 15"/>
          <p:cNvSpPr/>
          <p:nvPr/>
        </p:nvSpPr>
        <p:spPr>
          <a:xfrm>
            <a:off x="4498848" y="2432304"/>
            <a:ext cx="3163824" cy="960120"/>
          </a:xfrm>
          <a:prstGeom prst="rect">
            <a:avLst/>
          </a:prstGeom>
          <a:noFill/>
          <a:ln/>
        </p:spPr>
        <p:txBody>
          <a:bodyPr wrap="square" rtlCol="0" anchor="t"/>
          <a:lstStyle/>
          <a:p>
            <a:pPr marL="0" indent="0">
              <a:buNone/>
            </a:pPr>
            <a:r>
              <a:rPr lang="en-US" sz="1080" dirty="0">
                <a:solidFill>
                  <a:srgbClr val="1B1F27"/>
                </a:solidFill>
                <a:latin typeface="Calibri" pitchFamily="34" charset="0"/>
                <a:ea typeface="Calibri" pitchFamily="34" charset="-122"/>
                <a:cs typeface="Calibri" pitchFamily="34" charset="-120"/>
              </a:rPr>
              <a:t>¿Se evidencia que el profesor ha desarrollado las actividades planificadas en el sílabo, dentro del aula virtual?</a:t>
            </a:r>
            <a:endParaRPr lang="en-US" sz="1080" dirty="0"/>
          </a:p>
        </p:txBody>
      </p:sp>
      <p:sp>
        <p:nvSpPr>
          <p:cNvPr id="18" name="Shape 16"/>
          <p:cNvSpPr/>
          <p:nvPr/>
        </p:nvSpPr>
        <p:spPr>
          <a:xfrm>
            <a:off x="8046720" y="1920240"/>
            <a:ext cx="3566160" cy="1600200"/>
          </a:xfrm>
          <a:prstGeom prst="roundRect">
            <a:avLst>
              <a:gd name="adj" fmla="val 3429"/>
            </a:avLst>
          </a:prstGeom>
          <a:solidFill>
            <a:srgbClr val="FFFFFF"/>
          </a:solidFill>
          <a:ln w="12700">
            <a:solidFill>
              <a:srgbClr val="E3E6EC"/>
            </a:solidFill>
            <a:prstDash val="solid"/>
          </a:ln>
        </p:spPr>
        <p:txBody>
          <a:bodyPr/>
          <a:lstStyle/>
          <a:p>
            <a:endParaRPr lang="es-EC"/>
          </a:p>
        </p:txBody>
      </p:sp>
      <p:sp>
        <p:nvSpPr>
          <p:cNvPr id="19" name="Shape 17"/>
          <p:cNvSpPr/>
          <p:nvPr/>
        </p:nvSpPr>
        <p:spPr>
          <a:xfrm>
            <a:off x="8211312" y="2048256"/>
            <a:ext cx="3236976" cy="310896"/>
          </a:xfrm>
          <a:prstGeom prst="roundRect">
            <a:avLst>
              <a:gd name="adj" fmla="val 50000"/>
            </a:avLst>
          </a:prstGeom>
          <a:solidFill>
            <a:srgbClr val="1E2A52"/>
          </a:solidFill>
          <a:ln/>
        </p:spPr>
        <p:txBody>
          <a:bodyPr/>
          <a:lstStyle/>
          <a:p>
            <a:endParaRPr lang="es-EC"/>
          </a:p>
        </p:txBody>
      </p:sp>
      <p:sp>
        <p:nvSpPr>
          <p:cNvPr id="20" name="Text 18"/>
          <p:cNvSpPr/>
          <p:nvPr/>
        </p:nvSpPr>
        <p:spPr>
          <a:xfrm>
            <a:off x="8211312" y="2048256"/>
            <a:ext cx="3236976" cy="310896"/>
          </a:xfrm>
          <a:prstGeom prst="rect">
            <a:avLst/>
          </a:prstGeom>
          <a:noFill/>
          <a:ln/>
        </p:spPr>
        <p:txBody>
          <a:bodyPr wrap="square" rtlCol="0" anchor="ctr"/>
          <a:lstStyle/>
          <a:p>
            <a:pPr marL="0" indent="0" algn="ctr">
              <a:buNone/>
            </a:pPr>
            <a:r>
              <a:rPr lang="en-US" sz="950" b="1" kern="0" spc="50" dirty="0">
                <a:solidFill>
                  <a:srgbClr val="E8C766"/>
                </a:solidFill>
                <a:latin typeface="Calibri" pitchFamily="34" charset="0"/>
                <a:ea typeface="Calibri" pitchFamily="34" charset="-122"/>
                <a:cs typeface="Calibri" pitchFamily="34" charset="-120"/>
              </a:rPr>
              <a:t>ABORDAJE DIDÁCTICO</a:t>
            </a:r>
            <a:endParaRPr lang="en-US" sz="950" dirty="0"/>
          </a:p>
        </p:txBody>
      </p:sp>
      <p:sp>
        <p:nvSpPr>
          <p:cNvPr id="21" name="Text 19"/>
          <p:cNvSpPr/>
          <p:nvPr/>
        </p:nvSpPr>
        <p:spPr>
          <a:xfrm>
            <a:off x="8247888" y="2432304"/>
            <a:ext cx="3163824" cy="960120"/>
          </a:xfrm>
          <a:prstGeom prst="rect">
            <a:avLst/>
          </a:prstGeom>
          <a:noFill/>
          <a:ln/>
        </p:spPr>
        <p:txBody>
          <a:bodyPr wrap="square" rtlCol="0" anchor="t"/>
          <a:lstStyle/>
          <a:p>
            <a:pPr marL="0" indent="0">
              <a:buNone/>
            </a:pPr>
            <a:r>
              <a:rPr lang="en-US" sz="1080" dirty="0">
                <a:solidFill>
                  <a:srgbClr val="1B1F27"/>
                </a:solidFill>
                <a:latin typeface="Calibri" pitchFamily="34" charset="0"/>
                <a:ea typeface="Calibri" pitchFamily="34" charset="-122"/>
                <a:cs typeface="Calibri" pitchFamily="34" charset="-120"/>
              </a:rPr>
              <a:t>¿Se evidencia que el profesor, dentro del aula virtual, estableció mecanismos y directrices de comunicación para el correcto desarrollo de las actividades planificadas en el sílabo?</a:t>
            </a:r>
            <a:endParaRPr lang="en-US" sz="1080" dirty="0"/>
          </a:p>
        </p:txBody>
      </p:sp>
      <p:sp>
        <p:nvSpPr>
          <p:cNvPr id="22" name="Shape 20"/>
          <p:cNvSpPr/>
          <p:nvPr/>
        </p:nvSpPr>
        <p:spPr>
          <a:xfrm>
            <a:off x="548640" y="3749040"/>
            <a:ext cx="3566160" cy="1600200"/>
          </a:xfrm>
          <a:prstGeom prst="roundRect">
            <a:avLst>
              <a:gd name="adj" fmla="val 3429"/>
            </a:avLst>
          </a:prstGeom>
          <a:solidFill>
            <a:srgbClr val="FFFFFF"/>
          </a:solidFill>
          <a:ln w="12700">
            <a:solidFill>
              <a:srgbClr val="E3E6EC"/>
            </a:solidFill>
            <a:prstDash val="solid"/>
          </a:ln>
        </p:spPr>
        <p:txBody>
          <a:bodyPr/>
          <a:lstStyle/>
          <a:p>
            <a:endParaRPr lang="es-EC"/>
          </a:p>
        </p:txBody>
      </p:sp>
      <p:sp>
        <p:nvSpPr>
          <p:cNvPr id="23" name="Shape 21"/>
          <p:cNvSpPr/>
          <p:nvPr/>
        </p:nvSpPr>
        <p:spPr>
          <a:xfrm>
            <a:off x="713232" y="3877056"/>
            <a:ext cx="3236976" cy="310896"/>
          </a:xfrm>
          <a:prstGeom prst="roundRect">
            <a:avLst>
              <a:gd name="adj" fmla="val 50000"/>
            </a:avLst>
          </a:prstGeom>
          <a:solidFill>
            <a:srgbClr val="1E2A52"/>
          </a:solidFill>
          <a:ln/>
        </p:spPr>
        <p:txBody>
          <a:bodyPr/>
          <a:lstStyle/>
          <a:p>
            <a:endParaRPr lang="es-EC"/>
          </a:p>
        </p:txBody>
      </p:sp>
      <p:sp>
        <p:nvSpPr>
          <p:cNvPr id="24" name="Text 22"/>
          <p:cNvSpPr/>
          <p:nvPr/>
        </p:nvSpPr>
        <p:spPr>
          <a:xfrm>
            <a:off x="713232" y="3877056"/>
            <a:ext cx="3236976" cy="310896"/>
          </a:xfrm>
          <a:prstGeom prst="rect">
            <a:avLst/>
          </a:prstGeom>
          <a:noFill/>
          <a:ln/>
        </p:spPr>
        <p:txBody>
          <a:bodyPr wrap="square" rtlCol="0" anchor="ctr"/>
          <a:lstStyle/>
          <a:p>
            <a:pPr marL="0" indent="0" algn="ctr">
              <a:buNone/>
            </a:pPr>
            <a:r>
              <a:rPr lang="en-US" sz="950" b="1" kern="0" spc="50" dirty="0">
                <a:solidFill>
                  <a:srgbClr val="E8C766"/>
                </a:solidFill>
                <a:latin typeface="Calibri" pitchFamily="34" charset="0"/>
                <a:ea typeface="Calibri" pitchFamily="34" charset="-122"/>
                <a:cs typeface="Calibri" pitchFamily="34" charset="-120"/>
              </a:rPr>
              <a:t>RECURSOS Y TECNOLOGÍA EDUCATIVA</a:t>
            </a:r>
            <a:endParaRPr lang="en-US" sz="950" dirty="0"/>
          </a:p>
        </p:txBody>
      </p:sp>
      <p:sp>
        <p:nvSpPr>
          <p:cNvPr id="25" name="Text 23"/>
          <p:cNvSpPr/>
          <p:nvPr/>
        </p:nvSpPr>
        <p:spPr>
          <a:xfrm>
            <a:off x="749808" y="4261104"/>
            <a:ext cx="3163824" cy="960120"/>
          </a:xfrm>
          <a:prstGeom prst="rect">
            <a:avLst/>
          </a:prstGeom>
          <a:noFill/>
          <a:ln/>
        </p:spPr>
        <p:txBody>
          <a:bodyPr wrap="square" rtlCol="0" anchor="t"/>
          <a:lstStyle/>
          <a:p>
            <a:pPr marL="0" indent="0">
              <a:buNone/>
            </a:pPr>
            <a:r>
              <a:rPr lang="en-US" sz="1080" dirty="0">
                <a:solidFill>
                  <a:srgbClr val="1B1F27"/>
                </a:solidFill>
                <a:latin typeface="Calibri" pitchFamily="34" charset="0"/>
                <a:ea typeface="Calibri" pitchFamily="34" charset="-122"/>
                <a:cs typeface="Calibri" pitchFamily="34" charset="-120"/>
              </a:rPr>
              <a:t>¿Se evidencia que el profesor, además de la biblioteca virtual, utilizó otros recursos tecnológicos educativos de fácil acceso para los estudiantes?</a:t>
            </a:r>
            <a:endParaRPr lang="en-US" sz="1080" dirty="0"/>
          </a:p>
        </p:txBody>
      </p:sp>
      <p:sp>
        <p:nvSpPr>
          <p:cNvPr id="26" name="Shape 24"/>
          <p:cNvSpPr/>
          <p:nvPr/>
        </p:nvSpPr>
        <p:spPr>
          <a:xfrm>
            <a:off x="4297680" y="3749040"/>
            <a:ext cx="3566160" cy="1600200"/>
          </a:xfrm>
          <a:prstGeom prst="roundRect">
            <a:avLst>
              <a:gd name="adj" fmla="val 3429"/>
            </a:avLst>
          </a:prstGeom>
          <a:solidFill>
            <a:srgbClr val="FFFFFF"/>
          </a:solidFill>
          <a:ln w="12700">
            <a:solidFill>
              <a:srgbClr val="E3E6EC"/>
            </a:solidFill>
            <a:prstDash val="solid"/>
          </a:ln>
        </p:spPr>
        <p:txBody>
          <a:bodyPr/>
          <a:lstStyle/>
          <a:p>
            <a:endParaRPr lang="es-EC"/>
          </a:p>
        </p:txBody>
      </p:sp>
      <p:sp>
        <p:nvSpPr>
          <p:cNvPr id="27" name="Shape 25"/>
          <p:cNvSpPr/>
          <p:nvPr/>
        </p:nvSpPr>
        <p:spPr>
          <a:xfrm>
            <a:off x="4462272" y="3877056"/>
            <a:ext cx="3236976" cy="310896"/>
          </a:xfrm>
          <a:prstGeom prst="roundRect">
            <a:avLst>
              <a:gd name="adj" fmla="val 50000"/>
            </a:avLst>
          </a:prstGeom>
          <a:solidFill>
            <a:srgbClr val="1E2A52"/>
          </a:solidFill>
          <a:ln/>
        </p:spPr>
        <p:txBody>
          <a:bodyPr/>
          <a:lstStyle/>
          <a:p>
            <a:endParaRPr lang="es-EC"/>
          </a:p>
        </p:txBody>
      </p:sp>
      <p:sp>
        <p:nvSpPr>
          <p:cNvPr id="28" name="Text 26"/>
          <p:cNvSpPr/>
          <p:nvPr/>
        </p:nvSpPr>
        <p:spPr>
          <a:xfrm>
            <a:off x="4462272" y="3877056"/>
            <a:ext cx="3236976" cy="310896"/>
          </a:xfrm>
          <a:prstGeom prst="rect">
            <a:avLst/>
          </a:prstGeom>
          <a:noFill/>
          <a:ln/>
        </p:spPr>
        <p:txBody>
          <a:bodyPr wrap="square" rtlCol="0" anchor="ctr"/>
          <a:lstStyle/>
          <a:p>
            <a:pPr marL="0" indent="0" algn="ctr">
              <a:buNone/>
            </a:pPr>
            <a:r>
              <a:rPr lang="en-US" sz="950" b="1" kern="0" spc="50" dirty="0">
                <a:solidFill>
                  <a:srgbClr val="E8C766"/>
                </a:solidFill>
                <a:latin typeface="Calibri" pitchFamily="34" charset="0"/>
                <a:ea typeface="Calibri" pitchFamily="34" charset="-122"/>
                <a:cs typeface="Calibri" pitchFamily="34" charset="-120"/>
              </a:rPr>
              <a:t>ESTRATEGIAS DE EVALUACIÓN</a:t>
            </a:r>
            <a:endParaRPr lang="en-US" sz="950" dirty="0"/>
          </a:p>
        </p:txBody>
      </p:sp>
      <p:sp>
        <p:nvSpPr>
          <p:cNvPr id="29" name="Text 27"/>
          <p:cNvSpPr/>
          <p:nvPr/>
        </p:nvSpPr>
        <p:spPr>
          <a:xfrm>
            <a:off x="4498848" y="4261104"/>
            <a:ext cx="3163824" cy="960120"/>
          </a:xfrm>
          <a:prstGeom prst="rect">
            <a:avLst/>
          </a:prstGeom>
          <a:noFill/>
          <a:ln/>
        </p:spPr>
        <p:txBody>
          <a:bodyPr wrap="square" rtlCol="0" anchor="t"/>
          <a:lstStyle/>
          <a:p>
            <a:pPr marL="0" indent="0">
              <a:buNone/>
            </a:pPr>
            <a:r>
              <a:rPr lang="en-US" sz="1080" dirty="0">
                <a:solidFill>
                  <a:srgbClr val="1B1F27"/>
                </a:solidFill>
                <a:latin typeface="Calibri" pitchFamily="34" charset="0"/>
                <a:ea typeface="Calibri" pitchFamily="34" charset="-122"/>
                <a:cs typeface="Calibri" pitchFamily="34" charset="-120"/>
              </a:rPr>
              <a:t>¿Se evidencia que el profesor evaluó a los estudiantes con los criterios normativos establecidos en el sílabo, a través del aula virtual y los aplicativos donde sube sus productos?</a:t>
            </a:r>
            <a:endParaRPr lang="en-US" sz="1080" dirty="0"/>
          </a:p>
        </p:txBody>
      </p:sp>
      <p:sp>
        <p:nvSpPr>
          <p:cNvPr id="30" name="Text 28"/>
          <p:cNvSpPr/>
          <p:nvPr/>
        </p:nvSpPr>
        <p:spPr>
          <a:xfrm>
            <a:off x="457200" y="6537960"/>
            <a:ext cx="7315200" cy="274320"/>
          </a:xfrm>
          <a:prstGeom prst="rect">
            <a:avLst/>
          </a:prstGeom>
          <a:noFill/>
          <a:ln/>
        </p:spPr>
        <p:txBody>
          <a:bodyPr wrap="square" rtlCol="0" anchor="ctr"/>
          <a:lstStyle/>
          <a:p>
            <a:pPr marL="0" indent="0">
              <a:buNone/>
            </a:pPr>
            <a:r>
              <a:rPr lang="en-US" sz="900" dirty="0">
                <a:solidFill>
                  <a:srgbClr val="5B6472"/>
                </a:solidFill>
                <a:latin typeface="Calibri" pitchFamily="34" charset="0"/>
                <a:ea typeface="Calibri" pitchFamily="34" charset="-122"/>
                <a:cs typeface="Calibri" pitchFamily="34" charset="-120"/>
              </a:rPr>
              <a:t>EIDPA · Coevaluación de Pares Académicos</a:t>
            </a:r>
            <a:endParaRPr lang="en-US" sz="900" dirty="0"/>
          </a:p>
        </p:txBody>
      </p:sp>
      <p:sp>
        <p:nvSpPr>
          <p:cNvPr id="31" name="Text 29"/>
          <p:cNvSpPr/>
          <p:nvPr/>
        </p:nvSpPr>
        <p:spPr>
          <a:xfrm>
            <a:off x="11274552" y="6537960"/>
            <a:ext cx="457200" cy="274320"/>
          </a:xfrm>
          <a:prstGeom prst="rect">
            <a:avLst/>
          </a:prstGeom>
          <a:noFill/>
          <a:ln/>
        </p:spPr>
        <p:txBody>
          <a:bodyPr wrap="square" rtlCol="0" anchor="ctr"/>
          <a:lstStyle/>
          <a:p>
            <a:pPr marL="0" indent="0" algn="r">
              <a:buNone/>
            </a:pPr>
            <a:r>
              <a:rPr lang="en-US" sz="900" dirty="0">
                <a:solidFill>
                  <a:srgbClr val="5B6472"/>
                </a:solidFill>
                <a:latin typeface="Calibri" pitchFamily="34" charset="0"/>
                <a:ea typeface="Calibri" pitchFamily="34" charset="-122"/>
                <a:cs typeface="Calibri" pitchFamily="34" charset="-120"/>
              </a:rPr>
              <a:t>7</a:t>
            </a:r>
            <a:endParaRPr lang="en-US" sz="900" dirty="0"/>
          </a:p>
        </p:txBody>
      </p:sp>
      <p:pic>
        <p:nvPicPr>
          <p:cNvPr id="33" name="Imagen 32" descr="Te invitamos a descargar el nuevo logo de nuestra ULEAM los cuales deberán  ser utilizados por el personal administrativo, docentes y estudiantes.  #EloyEsFEUE #Informando">
            <a:extLst>
              <a:ext uri="{FF2B5EF4-FFF2-40B4-BE49-F238E27FC236}">
                <a16:creationId xmlns:a16="http://schemas.microsoft.com/office/drawing/2014/main" id="{896FC63F-41F0-778E-C8DB-73160FC56C9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944759" y="107968"/>
            <a:ext cx="1127498" cy="96843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8FA"/>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502920"/>
          </a:xfrm>
          <a:prstGeom prst="rect">
            <a:avLst/>
          </a:prstGeom>
          <a:noFill/>
          <a:ln/>
        </p:spPr>
        <p:txBody>
          <a:bodyPr wrap="square" rtlCol="0" anchor="ctr"/>
          <a:lstStyle/>
          <a:p>
            <a:pPr marL="0" indent="0">
              <a:buNone/>
            </a:pPr>
            <a:r>
              <a:rPr lang="en-US" sz="2600" b="1" dirty="0">
                <a:solidFill>
                  <a:srgbClr val="1E2A52"/>
                </a:solidFill>
                <a:latin typeface="Calibri" pitchFamily="34" charset="0"/>
                <a:ea typeface="Calibri" pitchFamily="34" charset="-122"/>
                <a:cs typeface="Calibri" pitchFamily="34" charset="-120"/>
              </a:rPr>
              <a:t>Banco de preguntas · Coevaluación de Pares (2/2)</a:t>
            </a:r>
            <a:endParaRPr lang="en-US" sz="2600" dirty="0"/>
          </a:p>
        </p:txBody>
      </p:sp>
      <p:sp>
        <p:nvSpPr>
          <p:cNvPr id="3" name="Text 1"/>
          <p:cNvSpPr/>
          <p:nvPr/>
        </p:nvSpPr>
        <p:spPr>
          <a:xfrm>
            <a:off x="548640" y="868680"/>
            <a:ext cx="11064240" cy="320040"/>
          </a:xfrm>
          <a:prstGeom prst="rect">
            <a:avLst/>
          </a:prstGeom>
          <a:noFill/>
          <a:ln/>
        </p:spPr>
        <p:txBody>
          <a:bodyPr wrap="square" rtlCol="0" anchor="ctr"/>
          <a:lstStyle/>
          <a:p>
            <a:pPr marL="0" indent="0">
              <a:buNone/>
            </a:pPr>
            <a:r>
              <a:rPr lang="en-US" sz="1250" dirty="0">
                <a:solidFill>
                  <a:srgbClr val="5B6472"/>
                </a:solidFill>
                <a:latin typeface="Calibri" pitchFamily="34" charset="0"/>
                <a:ea typeface="Calibri" pitchFamily="34" charset="-122"/>
                <a:cs typeface="Calibri" pitchFamily="34" charset="-120"/>
              </a:rPr>
              <a:t>Continuación del instrumento por criterio evaluado.</a:t>
            </a:r>
            <a:endParaRPr lang="en-US" sz="1250" dirty="0"/>
          </a:p>
        </p:txBody>
      </p:sp>
      <p:sp>
        <p:nvSpPr>
          <p:cNvPr id="4" name="Shape 2"/>
          <p:cNvSpPr/>
          <p:nvPr/>
        </p:nvSpPr>
        <p:spPr>
          <a:xfrm>
            <a:off x="548640" y="1234440"/>
            <a:ext cx="11064240" cy="502920"/>
          </a:xfrm>
          <a:prstGeom prst="roundRect">
            <a:avLst>
              <a:gd name="adj" fmla="val 10909"/>
            </a:avLst>
          </a:prstGeom>
          <a:solidFill>
            <a:srgbClr val="EFF2F7"/>
          </a:solidFill>
          <a:ln/>
        </p:spPr>
        <p:txBody>
          <a:bodyPr/>
          <a:lstStyle/>
          <a:p>
            <a:endParaRPr lang="es-EC"/>
          </a:p>
        </p:txBody>
      </p:sp>
      <p:sp>
        <p:nvSpPr>
          <p:cNvPr id="5" name="Text 3"/>
          <p:cNvSpPr/>
          <p:nvPr/>
        </p:nvSpPr>
        <p:spPr>
          <a:xfrm>
            <a:off x="731520" y="1234440"/>
            <a:ext cx="2377440" cy="502920"/>
          </a:xfrm>
          <a:prstGeom prst="rect">
            <a:avLst/>
          </a:prstGeom>
          <a:noFill/>
          <a:ln/>
        </p:spPr>
        <p:txBody>
          <a:bodyPr wrap="square" rtlCol="0" anchor="ctr"/>
          <a:lstStyle/>
          <a:p>
            <a:pPr marL="0" indent="0">
              <a:buNone/>
            </a:pPr>
            <a:r>
              <a:rPr lang="en-US" sz="1100" b="1" dirty="0">
                <a:solidFill>
                  <a:srgbClr val="1E2A52"/>
                </a:solidFill>
                <a:latin typeface="Calibri" pitchFamily="34" charset="0"/>
                <a:ea typeface="Calibri" pitchFamily="34" charset="-122"/>
                <a:cs typeface="Calibri" pitchFamily="34" charset="-120"/>
              </a:rPr>
              <a:t>ESCALA DE VALORACIÓN:</a:t>
            </a:r>
            <a:endParaRPr lang="en-US" sz="1100" dirty="0"/>
          </a:p>
        </p:txBody>
      </p:sp>
      <p:sp>
        <p:nvSpPr>
          <p:cNvPr id="6" name="Text 4"/>
          <p:cNvSpPr/>
          <p:nvPr/>
        </p:nvSpPr>
        <p:spPr>
          <a:xfrm>
            <a:off x="3200400" y="1234440"/>
            <a:ext cx="2103120" cy="502920"/>
          </a:xfrm>
          <a:prstGeom prst="rect">
            <a:avLst/>
          </a:prstGeom>
          <a:noFill/>
          <a:ln/>
        </p:spPr>
        <p:txBody>
          <a:bodyPr wrap="square" rtlCol="0" anchor="ctr"/>
          <a:lstStyle/>
          <a:p>
            <a:pPr marL="0" indent="0">
              <a:buNone/>
            </a:pPr>
            <a:r>
              <a:rPr lang="en-US" sz="1100" dirty="0">
                <a:solidFill>
                  <a:srgbClr val="1B1F27"/>
                </a:solidFill>
                <a:latin typeface="Calibri" pitchFamily="34" charset="0"/>
                <a:ea typeface="Calibri" pitchFamily="34" charset="-122"/>
                <a:cs typeface="Calibri" pitchFamily="34" charset="-120"/>
              </a:rPr>
              <a:t>0 · Nunca</a:t>
            </a:r>
            <a:endParaRPr lang="en-US" sz="1100" dirty="0"/>
          </a:p>
        </p:txBody>
      </p:sp>
      <p:sp>
        <p:nvSpPr>
          <p:cNvPr id="7" name="Text 5"/>
          <p:cNvSpPr/>
          <p:nvPr/>
        </p:nvSpPr>
        <p:spPr>
          <a:xfrm>
            <a:off x="5349240" y="1234440"/>
            <a:ext cx="2103120" cy="502920"/>
          </a:xfrm>
          <a:prstGeom prst="rect">
            <a:avLst/>
          </a:prstGeom>
          <a:noFill/>
          <a:ln/>
        </p:spPr>
        <p:txBody>
          <a:bodyPr wrap="square" rtlCol="0" anchor="ctr"/>
          <a:lstStyle/>
          <a:p>
            <a:pPr marL="0" indent="0">
              <a:buNone/>
            </a:pPr>
            <a:r>
              <a:rPr lang="en-US" sz="1100" dirty="0">
                <a:solidFill>
                  <a:srgbClr val="1B1F27"/>
                </a:solidFill>
                <a:latin typeface="Calibri" pitchFamily="34" charset="0"/>
                <a:ea typeface="Calibri" pitchFamily="34" charset="-122"/>
                <a:cs typeface="Calibri" pitchFamily="34" charset="-120"/>
              </a:rPr>
              <a:t>1 · Algunas veces</a:t>
            </a:r>
            <a:endParaRPr lang="en-US" sz="1100" dirty="0"/>
          </a:p>
        </p:txBody>
      </p:sp>
      <p:sp>
        <p:nvSpPr>
          <p:cNvPr id="8" name="Text 6"/>
          <p:cNvSpPr/>
          <p:nvPr/>
        </p:nvSpPr>
        <p:spPr>
          <a:xfrm>
            <a:off x="7498080" y="1234440"/>
            <a:ext cx="2103120" cy="502920"/>
          </a:xfrm>
          <a:prstGeom prst="rect">
            <a:avLst/>
          </a:prstGeom>
          <a:noFill/>
          <a:ln/>
        </p:spPr>
        <p:txBody>
          <a:bodyPr wrap="square" rtlCol="0" anchor="ctr"/>
          <a:lstStyle/>
          <a:p>
            <a:pPr marL="0" indent="0">
              <a:buNone/>
            </a:pPr>
            <a:r>
              <a:rPr lang="en-US" sz="1100" dirty="0">
                <a:solidFill>
                  <a:srgbClr val="1B1F27"/>
                </a:solidFill>
                <a:latin typeface="Calibri" pitchFamily="34" charset="0"/>
                <a:ea typeface="Calibri" pitchFamily="34" charset="-122"/>
                <a:cs typeface="Calibri" pitchFamily="34" charset="-120"/>
              </a:rPr>
              <a:t>2 · Casi siempre</a:t>
            </a:r>
            <a:endParaRPr lang="en-US" sz="1100" dirty="0"/>
          </a:p>
        </p:txBody>
      </p:sp>
      <p:sp>
        <p:nvSpPr>
          <p:cNvPr id="9" name="Text 7"/>
          <p:cNvSpPr/>
          <p:nvPr/>
        </p:nvSpPr>
        <p:spPr>
          <a:xfrm>
            <a:off x="9646920" y="1234440"/>
            <a:ext cx="2103120" cy="502920"/>
          </a:xfrm>
          <a:prstGeom prst="rect">
            <a:avLst/>
          </a:prstGeom>
          <a:noFill/>
          <a:ln/>
        </p:spPr>
        <p:txBody>
          <a:bodyPr wrap="square" rtlCol="0" anchor="ctr"/>
          <a:lstStyle/>
          <a:p>
            <a:pPr marL="0" indent="0">
              <a:buNone/>
            </a:pPr>
            <a:r>
              <a:rPr lang="en-US" sz="1100" dirty="0">
                <a:solidFill>
                  <a:srgbClr val="1B1F27"/>
                </a:solidFill>
                <a:latin typeface="Calibri" pitchFamily="34" charset="0"/>
                <a:ea typeface="Calibri" pitchFamily="34" charset="-122"/>
                <a:cs typeface="Calibri" pitchFamily="34" charset="-120"/>
              </a:rPr>
              <a:t>3 · Siempre</a:t>
            </a:r>
            <a:endParaRPr lang="en-US" sz="1100" dirty="0"/>
          </a:p>
        </p:txBody>
      </p:sp>
      <p:sp>
        <p:nvSpPr>
          <p:cNvPr id="10" name="Shape 8"/>
          <p:cNvSpPr/>
          <p:nvPr/>
        </p:nvSpPr>
        <p:spPr>
          <a:xfrm>
            <a:off x="548640" y="1920240"/>
            <a:ext cx="3566160" cy="1600200"/>
          </a:xfrm>
          <a:prstGeom prst="roundRect">
            <a:avLst>
              <a:gd name="adj" fmla="val 3429"/>
            </a:avLst>
          </a:prstGeom>
          <a:solidFill>
            <a:srgbClr val="FFFFFF"/>
          </a:solidFill>
          <a:ln w="12700">
            <a:solidFill>
              <a:srgbClr val="E3E6EC"/>
            </a:solidFill>
            <a:prstDash val="solid"/>
          </a:ln>
        </p:spPr>
        <p:txBody>
          <a:bodyPr/>
          <a:lstStyle/>
          <a:p>
            <a:endParaRPr lang="es-EC"/>
          </a:p>
        </p:txBody>
      </p:sp>
      <p:sp>
        <p:nvSpPr>
          <p:cNvPr id="11" name="Shape 9"/>
          <p:cNvSpPr/>
          <p:nvPr/>
        </p:nvSpPr>
        <p:spPr>
          <a:xfrm>
            <a:off x="713232" y="2048256"/>
            <a:ext cx="3236976" cy="310896"/>
          </a:xfrm>
          <a:prstGeom prst="roundRect">
            <a:avLst>
              <a:gd name="adj" fmla="val 50000"/>
            </a:avLst>
          </a:prstGeom>
          <a:solidFill>
            <a:srgbClr val="1E2A52"/>
          </a:solidFill>
          <a:ln/>
        </p:spPr>
        <p:txBody>
          <a:bodyPr/>
          <a:lstStyle/>
          <a:p>
            <a:endParaRPr lang="es-EC"/>
          </a:p>
        </p:txBody>
      </p:sp>
      <p:sp>
        <p:nvSpPr>
          <p:cNvPr id="12" name="Text 10"/>
          <p:cNvSpPr/>
          <p:nvPr/>
        </p:nvSpPr>
        <p:spPr>
          <a:xfrm>
            <a:off x="713232" y="2048256"/>
            <a:ext cx="3236976" cy="310896"/>
          </a:xfrm>
          <a:prstGeom prst="rect">
            <a:avLst/>
          </a:prstGeom>
          <a:noFill/>
          <a:ln/>
        </p:spPr>
        <p:txBody>
          <a:bodyPr wrap="square" rtlCol="0" anchor="ctr"/>
          <a:lstStyle/>
          <a:p>
            <a:pPr marL="0" indent="0" algn="ctr">
              <a:buNone/>
            </a:pPr>
            <a:r>
              <a:rPr lang="en-US" sz="950" b="1" kern="0" spc="50" dirty="0">
                <a:solidFill>
                  <a:srgbClr val="E8C766"/>
                </a:solidFill>
                <a:latin typeface="Calibri" pitchFamily="34" charset="0"/>
                <a:ea typeface="Calibri" pitchFamily="34" charset="-122"/>
                <a:cs typeface="Calibri" pitchFamily="34" charset="-120"/>
              </a:rPr>
              <a:t>ORIENTACIÓN POR TUTORÍAS</a:t>
            </a:r>
            <a:endParaRPr lang="en-US" sz="950" dirty="0"/>
          </a:p>
        </p:txBody>
      </p:sp>
      <p:sp>
        <p:nvSpPr>
          <p:cNvPr id="13" name="Text 11"/>
          <p:cNvSpPr/>
          <p:nvPr/>
        </p:nvSpPr>
        <p:spPr>
          <a:xfrm>
            <a:off x="749808" y="2432304"/>
            <a:ext cx="3163824" cy="960120"/>
          </a:xfrm>
          <a:prstGeom prst="rect">
            <a:avLst/>
          </a:prstGeom>
          <a:noFill/>
          <a:ln/>
        </p:spPr>
        <p:txBody>
          <a:bodyPr wrap="square" rtlCol="0" anchor="t"/>
          <a:lstStyle/>
          <a:p>
            <a:pPr marL="0" indent="0">
              <a:buNone/>
            </a:pPr>
            <a:r>
              <a:rPr lang="en-US" sz="1080" dirty="0">
                <a:solidFill>
                  <a:srgbClr val="1B1F27"/>
                </a:solidFill>
                <a:latin typeface="Calibri" pitchFamily="34" charset="0"/>
                <a:ea typeface="Calibri" pitchFamily="34" charset="-122"/>
                <a:cs typeface="Calibri" pitchFamily="34" charset="-120"/>
              </a:rPr>
              <a:t>¿Se evidencia que el profesor ha realizado tutorías a los estudiantes a través de las plataformas institucionales?</a:t>
            </a:r>
            <a:endParaRPr lang="en-US" sz="1080" dirty="0"/>
          </a:p>
        </p:txBody>
      </p:sp>
      <p:sp>
        <p:nvSpPr>
          <p:cNvPr id="14" name="Shape 12"/>
          <p:cNvSpPr/>
          <p:nvPr/>
        </p:nvSpPr>
        <p:spPr>
          <a:xfrm>
            <a:off x="4297680" y="1920240"/>
            <a:ext cx="3566160" cy="1600200"/>
          </a:xfrm>
          <a:prstGeom prst="roundRect">
            <a:avLst>
              <a:gd name="adj" fmla="val 3429"/>
            </a:avLst>
          </a:prstGeom>
          <a:solidFill>
            <a:srgbClr val="FFFFFF"/>
          </a:solidFill>
          <a:ln w="12700">
            <a:solidFill>
              <a:srgbClr val="E3E6EC"/>
            </a:solidFill>
            <a:prstDash val="solid"/>
          </a:ln>
        </p:spPr>
        <p:txBody>
          <a:bodyPr/>
          <a:lstStyle/>
          <a:p>
            <a:endParaRPr lang="es-EC"/>
          </a:p>
        </p:txBody>
      </p:sp>
      <p:sp>
        <p:nvSpPr>
          <p:cNvPr id="15" name="Shape 13"/>
          <p:cNvSpPr/>
          <p:nvPr/>
        </p:nvSpPr>
        <p:spPr>
          <a:xfrm>
            <a:off x="4462272" y="2048256"/>
            <a:ext cx="3236976" cy="310896"/>
          </a:xfrm>
          <a:prstGeom prst="roundRect">
            <a:avLst>
              <a:gd name="adj" fmla="val 50000"/>
            </a:avLst>
          </a:prstGeom>
          <a:solidFill>
            <a:srgbClr val="1E2A52"/>
          </a:solidFill>
          <a:ln/>
        </p:spPr>
        <p:txBody>
          <a:bodyPr/>
          <a:lstStyle/>
          <a:p>
            <a:endParaRPr lang="es-EC"/>
          </a:p>
        </p:txBody>
      </p:sp>
      <p:sp>
        <p:nvSpPr>
          <p:cNvPr id="16" name="Text 14"/>
          <p:cNvSpPr/>
          <p:nvPr/>
        </p:nvSpPr>
        <p:spPr>
          <a:xfrm>
            <a:off x="4462272" y="2048256"/>
            <a:ext cx="3236976" cy="310896"/>
          </a:xfrm>
          <a:prstGeom prst="rect">
            <a:avLst/>
          </a:prstGeom>
          <a:noFill/>
          <a:ln/>
        </p:spPr>
        <p:txBody>
          <a:bodyPr wrap="square" rtlCol="0" anchor="ctr"/>
          <a:lstStyle/>
          <a:p>
            <a:pPr marL="0" indent="0" algn="ctr">
              <a:buNone/>
            </a:pPr>
            <a:r>
              <a:rPr lang="en-US" sz="950" b="1" kern="0" spc="50" dirty="0">
                <a:solidFill>
                  <a:srgbClr val="E8C766"/>
                </a:solidFill>
                <a:latin typeface="Calibri" pitchFamily="34" charset="0"/>
                <a:ea typeface="Calibri" pitchFamily="34" charset="-122"/>
                <a:cs typeface="Calibri" pitchFamily="34" charset="-120"/>
              </a:rPr>
              <a:t>VINCULACIÓN CON LA SOCIEDAD</a:t>
            </a:r>
            <a:endParaRPr lang="en-US" sz="950" dirty="0"/>
          </a:p>
        </p:txBody>
      </p:sp>
      <p:sp>
        <p:nvSpPr>
          <p:cNvPr id="17" name="Text 15"/>
          <p:cNvSpPr/>
          <p:nvPr/>
        </p:nvSpPr>
        <p:spPr>
          <a:xfrm>
            <a:off x="4498848" y="2432304"/>
            <a:ext cx="3163824" cy="960120"/>
          </a:xfrm>
          <a:prstGeom prst="rect">
            <a:avLst/>
          </a:prstGeom>
          <a:noFill/>
          <a:ln/>
        </p:spPr>
        <p:txBody>
          <a:bodyPr wrap="square" rtlCol="0" anchor="t"/>
          <a:lstStyle/>
          <a:p>
            <a:pPr marL="0" indent="0">
              <a:buNone/>
            </a:pPr>
            <a:r>
              <a:rPr lang="en-US" sz="1080" dirty="0">
                <a:solidFill>
                  <a:srgbClr val="1B1F27"/>
                </a:solidFill>
                <a:latin typeface="Calibri" pitchFamily="34" charset="0"/>
                <a:ea typeface="Calibri" pitchFamily="34" charset="-122"/>
                <a:cs typeface="Calibri" pitchFamily="34" charset="-120"/>
              </a:rPr>
              <a:t>¿Se evidencia que el profesor, durante el periodo académico, ha realizado las actividades planificadas de acuerdo a las fases de desarrollo del proyecto de vinculación?</a:t>
            </a:r>
            <a:endParaRPr lang="en-US" sz="1080" dirty="0"/>
          </a:p>
        </p:txBody>
      </p:sp>
      <p:sp>
        <p:nvSpPr>
          <p:cNvPr id="18" name="Shape 16"/>
          <p:cNvSpPr/>
          <p:nvPr/>
        </p:nvSpPr>
        <p:spPr>
          <a:xfrm>
            <a:off x="548640" y="3749040"/>
            <a:ext cx="3566160" cy="1600200"/>
          </a:xfrm>
          <a:prstGeom prst="roundRect">
            <a:avLst>
              <a:gd name="adj" fmla="val 3429"/>
            </a:avLst>
          </a:prstGeom>
          <a:solidFill>
            <a:srgbClr val="FFFFFF"/>
          </a:solidFill>
          <a:ln w="12700">
            <a:solidFill>
              <a:srgbClr val="E3E6EC"/>
            </a:solidFill>
            <a:prstDash val="solid"/>
          </a:ln>
        </p:spPr>
        <p:txBody>
          <a:bodyPr/>
          <a:lstStyle/>
          <a:p>
            <a:endParaRPr lang="es-EC"/>
          </a:p>
        </p:txBody>
      </p:sp>
      <p:sp>
        <p:nvSpPr>
          <p:cNvPr id="19" name="Shape 17"/>
          <p:cNvSpPr/>
          <p:nvPr/>
        </p:nvSpPr>
        <p:spPr>
          <a:xfrm>
            <a:off x="713232" y="3877056"/>
            <a:ext cx="3236976" cy="310896"/>
          </a:xfrm>
          <a:prstGeom prst="roundRect">
            <a:avLst>
              <a:gd name="adj" fmla="val 50000"/>
            </a:avLst>
          </a:prstGeom>
          <a:solidFill>
            <a:srgbClr val="1E2A52"/>
          </a:solidFill>
          <a:ln/>
        </p:spPr>
        <p:txBody>
          <a:bodyPr/>
          <a:lstStyle/>
          <a:p>
            <a:endParaRPr lang="es-EC"/>
          </a:p>
        </p:txBody>
      </p:sp>
      <p:sp>
        <p:nvSpPr>
          <p:cNvPr id="20" name="Text 18"/>
          <p:cNvSpPr/>
          <p:nvPr/>
        </p:nvSpPr>
        <p:spPr>
          <a:xfrm>
            <a:off x="713232" y="3877056"/>
            <a:ext cx="3236976" cy="310896"/>
          </a:xfrm>
          <a:prstGeom prst="rect">
            <a:avLst/>
          </a:prstGeom>
          <a:noFill/>
          <a:ln/>
        </p:spPr>
        <p:txBody>
          <a:bodyPr wrap="square" rtlCol="0" anchor="ctr"/>
          <a:lstStyle/>
          <a:p>
            <a:pPr marL="0" indent="0" algn="ctr">
              <a:buNone/>
            </a:pPr>
            <a:r>
              <a:rPr lang="en-US" sz="950" b="1" kern="0" spc="50" dirty="0">
                <a:solidFill>
                  <a:srgbClr val="E8C766"/>
                </a:solidFill>
                <a:latin typeface="Calibri" pitchFamily="34" charset="0"/>
                <a:ea typeface="Calibri" pitchFamily="34" charset="-122"/>
                <a:cs typeface="Calibri" pitchFamily="34" charset="-120"/>
              </a:rPr>
              <a:t>INVESTIGACIÓN</a:t>
            </a:r>
            <a:endParaRPr lang="en-US" sz="950" dirty="0"/>
          </a:p>
        </p:txBody>
      </p:sp>
      <p:sp>
        <p:nvSpPr>
          <p:cNvPr id="21" name="Text 19"/>
          <p:cNvSpPr/>
          <p:nvPr/>
        </p:nvSpPr>
        <p:spPr>
          <a:xfrm>
            <a:off x="749808" y="4261104"/>
            <a:ext cx="3163824" cy="960120"/>
          </a:xfrm>
          <a:prstGeom prst="rect">
            <a:avLst/>
          </a:prstGeom>
          <a:noFill/>
          <a:ln/>
        </p:spPr>
        <p:txBody>
          <a:bodyPr wrap="square" rtlCol="0" anchor="t"/>
          <a:lstStyle/>
          <a:p>
            <a:pPr marL="0" indent="0">
              <a:buNone/>
            </a:pPr>
            <a:r>
              <a:rPr lang="en-US" sz="1080" dirty="0">
                <a:solidFill>
                  <a:srgbClr val="1B1F27"/>
                </a:solidFill>
                <a:latin typeface="Calibri" pitchFamily="34" charset="0"/>
                <a:ea typeface="Calibri" pitchFamily="34" charset="-122"/>
                <a:cs typeface="Calibri" pitchFamily="34" charset="-120"/>
              </a:rPr>
              <a:t>¿Se evidencia que el profesor ha generado los productos de las actividades planificadas (informes de avance, libros, capítulos, artículos indexados, patentes) en función de las horas asignadas?</a:t>
            </a:r>
            <a:endParaRPr lang="en-US" sz="1080" dirty="0"/>
          </a:p>
        </p:txBody>
      </p:sp>
      <p:sp>
        <p:nvSpPr>
          <p:cNvPr id="22" name="Shape 20"/>
          <p:cNvSpPr/>
          <p:nvPr/>
        </p:nvSpPr>
        <p:spPr>
          <a:xfrm>
            <a:off x="4297680" y="3749040"/>
            <a:ext cx="3566160" cy="1600200"/>
          </a:xfrm>
          <a:prstGeom prst="roundRect">
            <a:avLst>
              <a:gd name="adj" fmla="val 3429"/>
            </a:avLst>
          </a:prstGeom>
          <a:solidFill>
            <a:srgbClr val="FFFFFF"/>
          </a:solidFill>
          <a:ln w="12700">
            <a:solidFill>
              <a:srgbClr val="E3E6EC"/>
            </a:solidFill>
            <a:prstDash val="solid"/>
          </a:ln>
        </p:spPr>
        <p:txBody>
          <a:bodyPr/>
          <a:lstStyle/>
          <a:p>
            <a:endParaRPr lang="es-EC"/>
          </a:p>
        </p:txBody>
      </p:sp>
      <p:sp>
        <p:nvSpPr>
          <p:cNvPr id="23" name="Shape 21"/>
          <p:cNvSpPr/>
          <p:nvPr/>
        </p:nvSpPr>
        <p:spPr>
          <a:xfrm>
            <a:off x="4462272" y="3877056"/>
            <a:ext cx="3236976" cy="310896"/>
          </a:xfrm>
          <a:prstGeom prst="roundRect">
            <a:avLst>
              <a:gd name="adj" fmla="val 50000"/>
            </a:avLst>
          </a:prstGeom>
          <a:solidFill>
            <a:srgbClr val="1E2A52"/>
          </a:solidFill>
          <a:ln/>
        </p:spPr>
        <p:txBody>
          <a:bodyPr/>
          <a:lstStyle/>
          <a:p>
            <a:endParaRPr lang="es-EC"/>
          </a:p>
        </p:txBody>
      </p:sp>
      <p:sp>
        <p:nvSpPr>
          <p:cNvPr id="24" name="Text 22"/>
          <p:cNvSpPr/>
          <p:nvPr/>
        </p:nvSpPr>
        <p:spPr>
          <a:xfrm>
            <a:off x="4462272" y="3877056"/>
            <a:ext cx="3236976" cy="310896"/>
          </a:xfrm>
          <a:prstGeom prst="rect">
            <a:avLst/>
          </a:prstGeom>
          <a:noFill/>
          <a:ln/>
        </p:spPr>
        <p:txBody>
          <a:bodyPr wrap="square" rtlCol="0" anchor="ctr"/>
          <a:lstStyle/>
          <a:p>
            <a:pPr marL="0" indent="0" algn="ctr">
              <a:buNone/>
            </a:pPr>
            <a:r>
              <a:rPr lang="en-US" sz="950" b="1" kern="0" spc="50" dirty="0">
                <a:solidFill>
                  <a:srgbClr val="E8C766"/>
                </a:solidFill>
                <a:latin typeface="Calibri" pitchFamily="34" charset="0"/>
                <a:ea typeface="Calibri" pitchFamily="34" charset="-122"/>
                <a:cs typeface="Calibri" pitchFamily="34" charset="-120"/>
              </a:rPr>
              <a:t>CUMPLIMIENTO DE RESPONSABILIDADES</a:t>
            </a:r>
            <a:endParaRPr lang="en-US" sz="950" dirty="0"/>
          </a:p>
        </p:txBody>
      </p:sp>
      <p:sp>
        <p:nvSpPr>
          <p:cNvPr id="25" name="Text 23"/>
          <p:cNvSpPr/>
          <p:nvPr/>
        </p:nvSpPr>
        <p:spPr>
          <a:xfrm>
            <a:off x="4498848" y="4261104"/>
            <a:ext cx="3163824" cy="960120"/>
          </a:xfrm>
          <a:prstGeom prst="rect">
            <a:avLst/>
          </a:prstGeom>
          <a:noFill/>
          <a:ln/>
        </p:spPr>
        <p:txBody>
          <a:bodyPr wrap="square" rtlCol="0" anchor="t"/>
          <a:lstStyle/>
          <a:p>
            <a:pPr marL="0" indent="0">
              <a:buNone/>
            </a:pPr>
            <a:r>
              <a:rPr lang="en-US" sz="1080" dirty="0">
                <a:solidFill>
                  <a:srgbClr val="1B1F27"/>
                </a:solidFill>
                <a:latin typeface="Calibri" pitchFamily="34" charset="0"/>
                <a:ea typeface="Calibri" pitchFamily="34" charset="-122"/>
                <a:cs typeface="Calibri" pitchFamily="34" charset="-120"/>
              </a:rPr>
              <a:t>¿El profesor entregó a tiempo los documentos habilitantes (informes, registros, matrices u otros de similar jerarquía) de las actividades de gestión asignadas?</a:t>
            </a:r>
            <a:endParaRPr lang="en-US" sz="1080" dirty="0"/>
          </a:p>
        </p:txBody>
      </p:sp>
      <p:sp>
        <p:nvSpPr>
          <p:cNvPr id="26" name="Shape 24"/>
          <p:cNvSpPr/>
          <p:nvPr/>
        </p:nvSpPr>
        <p:spPr>
          <a:xfrm>
            <a:off x="8046720" y="1920240"/>
            <a:ext cx="3383280" cy="3429000"/>
          </a:xfrm>
          <a:prstGeom prst="roundRect">
            <a:avLst>
              <a:gd name="adj" fmla="val 2162"/>
            </a:avLst>
          </a:prstGeom>
          <a:solidFill>
            <a:srgbClr val="1E2A52"/>
          </a:solidFill>
          <a:ln/>
        </p:spPr>
        <p:txBody>
          <a:bodyPr/>
          <a:lstStyle/>
          <a:p>
            <a:endParaRPr lang="es-EC"/>
          </a:p>
        </p:txBody>
      </p:sp>
      <p:sp>
        <p:nvSpPr>
          <p:cNvPr id="27" name="Text 25"/>
          <p:cNvSpPr/>
          <p:nvPr/>
        </p:nvSpPr>
        <p:spPr>
          <a:xfrm>
            <a:off x="8275320" y="2103120"/>
            <a:ext cx="2926080" cy="640080"/>
          </a:xfrm>
          <a:prstGeom prst="rect">
            <a:avLst/>
          </a:prstGeom>
          <a:noFill/>
          <a:ln/>
        </p:spPr>
        <p:txBody>
          <a:bodyPr wrap="square" rtlCol="0" anchor="ctr"/>
          <a:lstStyle/>
          <a:p>
            <a:pPr marL="0" indent="0">
              <a:buNone/>
            </a:pPr>
            <a:r>
              <a:rPr lang="en-US" sz="1400" b="1" dirty="0">
                <a:solidFill>
                  <a:srgbClr val="E8C766"/>
                </a:solidFill>
                <a:latin typeface="Calibri" pitchFamily="34" charset="0"/>
                <a:ea typeface="Calibri" pitchFamily="34" charset="-122"/>
                <a:cs typeface="Calibri" pitchFamily="34" charset="-120"/>
              </a:rPr>
              <a:t>Criterios que NO aplican</a:t>
            </a:r>
            <a:endParaRPr lang="en-US" sz="1400" dirty="0"/>
          </a:p>
          <a:p>
            <a:pPr marL="0" indent="0">
              <a:buNone/>
            </a:pPr>
            <a:r>
              <a:rPr lang="en-US" sz="1400" b="1" dirty="0">
                <a:solidFill>
                  <a:srgbClr val="E8C766"/>
                </a:solidFill>
                <a:latin typeface="Calibri" pitchFamily="34" charset="0"/>
                <a:ea typeface="Calibri" pitchFamily="34" charset="-122"/>
                <a:cs typeface="Calibri" pitchFamily="34" charset="-120"/>
              </a:rPr>
              <a:t>a esta comisión</a:t>
            </a:r>
            <a:endParaRPr lang="en-US" sz="1400" dirty="0"/>
          </a:p>
        </p:txBody>
      </p:sp>
      <p:sp>
        <p:nvSpPr>
          <p:cNvPr id="28" name="Text 26"/>
          <p:cNvSpPr/>
          <p:nvPr/>
        </p:nvSpPr>
        <p:spPr>
          <a:xfrm>
            <a:off x="8275320" y="2788920"/>
            <a:ext cx="2926080" cy="822960"/>
          </a:xfrm>
          <a:prstGeom prst="rect">
            <a:avLst/>
          </a:prstGeom>
          <a:noFill/>
          <a:ln/>
        </p:spPr>
        <p:txBody>
          <a:bodyPr wrap="square" rtlCol="0" anchor="ctr"/>
          <a:lstStyle/>
          <a:p>
            <a:pPr marL="342900" indent="-342900">
              <a:buSzPct val="100000"/>
              <a:buChar char="●"/>
            </a:pPr>
            <a:r>
              <a:rPr lang="en-US" sz="1200" dirty="0">
                <a:solidFill>
                  <a:srgbClr val="FFFFFF"/>
                </a:solidFill>
                <a:latin typeface="Calibri" pitchFamily="34" charset="0"/>
                <a:ea typeface="Calibri" pitchFamily="34" charset="-122"/>
                <a:cs typeface="Calibri" pitchFamily="34" charset="-120"/>
              </a:rPr>
              <a:t>• Seguimiento de prácticas preprofesionales</a:t>
            </a:r>
            <a:endParaRPr lang="en-US" sz="1200" dirty="0"/>
          </a:p>
          <a:p>
            <a:pPr marL="342900" indent="-342900">
              <a:buSzPct val="100000"/>
              <a:buChar char="●"/>
            </a:pPr>
            <a:r>
              <a:rPr lang="en-US" sz="1200" dirty="0">
                <a:solidFill>
                  <a:srgbClr val="FFFFFF"/>
                </a:solidFill>
                <a:latin typeface="Calibri" pitchFamily="34" charset="0"/>
                <a:ea typeface="Calibri" pitchFamily="34" charset="-122"/>
                <a:cs typeface="Calibri" pitchFamily="34" charset="-120"/>
              </a:rPr>
              <a:t>• Dirección de titulación</a:t>
            </a:r>
            <a:endParaRPr lang="en-US" sz="1200" dirty="0"/>
          </a:p>
        </p:txBody>
      </p:sp>
      <p:sp>
        <p:nvSpPr>
          <p:cNvPr id="29" name="Text 27"/>
          <p:cNvSpPr/>
          <p:nvPr/>
        </p:nvSpPr>
        <p:spPr>
          <a:xfrm>
            <a:off x="8275320" y="3703320"/>
            <a:ext cx="2926080" cy="1463040"/>
          </a:xfrm>
          <a:prstGeom prst="rect">
            <a:avLst/>
          </a:prstGeom>
          <a:noFill/>
          <a:ln/>
        </p:spPr>
        <p:txBody>
          <a:bodyPr wrap="square" rtlCol="0" anchor="ctr"/>
          <a:lstStyle/>
          <a:p>
            <a:pPr marL="0" indent="0">
              <a:buNone/>
            </a:pPr>
            <a:r>
              <a:rPr lang="en-US" sz="1100" dirty="0">
                <a:solidFill>
                  <a:srgbClr val="C9D2E3"/>
                </a:solidFill>
                <a:latin typeface="Calibri" pitchFamily="34" charset="0"/>
                <a:ea typeface="Calibri" pitchFamily="34" charset="-122"/>
                <a:cs typeface="Calibri" pitchFamily="34" charset="-120"/>
              </a:rPr>
              <a:t>Se evalúan solo por los estudiantes que ejecutan estos procesos durante el periodo académico vigente.</a:t>
            </a:r>
            <a:endParaRPr lang="en-US" sz="1100" dirty="0"/>
          </a:p>
        </p:txBody>
      </p:sp>
      <p:sp>
        <p:nvSpPr>
          <p:cNvPr id="30" name="Text 28"/>
          <p:cNvSpPr/>
          <p:nvPr/>
        </p:nvSpPr>
        <p:spPr>
          <a:xfrm>
            <a:off x="457200" y="6537960"/>
            <a:ext cx="7315200" cy="274320"/>
          </a:xfrm>
          <a:prstGeom prst="rect">
            <a:avLst/>
          </a:prstGeom>
          <a:noFill/>
          <a:ln/>
        </p:spPr>
        <p:txBody>
          <a:bodyPr wrap="square" rtlCol="0" anchor="ctr"/>
          <a:lstStyle/>
          <a:p>
            <a:pPr marL="0" indent="0">
              <a:buNone/>
            </a:pPr>
            <a:r>
              <a:rPr lang="en-US" sz="900" dirty="0">
                <a:solidFill>
                  <a:srgbClr val="5B6472"/>
                </a:solidFill>
                <a:latin typeface="Calibri" pitchFamily="34" charset="0"/>
                <a:ea typeface="Calibri" pitchFamily="34" charset="-122"/>
                <a:cs typeface="Calibri" pitchFamily="34" charset="-120"/>
              </a:rPr>
              <a:t>EIDPA · Coevaluación de Pares Académicos</a:t>
            </a:r>
            <a:endParaRPr lang="en-US" sz="900" dirty="0"/>
          </a:p>
        </p:txBody>
      </p:sp>
      <p:sp>
        <p:nvSpPr>
          <p:cNvPr id="31" name="Text 29"/>
          <p:cNvSpPr/>
          <p:nvPr/>
        </p:nvSpPr>
        <p:spPr>
          <a:xfrm>
            <a:off x="11274552" y="6537960"/>
            <a:ext cx="457200" cy="274320"/>
          </a:xfrm>
          <a:prstGeom prst="rect">
            <a:avLst/>
          </a:prstGeom>
          <a:noFill/>
          <a:ln/>
        </p:spPr>
        <p:txBody>
          <a:bodyPr wrap="square" rtlCol="0" anchor="ctr"/>
          <a:lstStyle/>
          <a:p>
            <a:pPr marL="0" indent="0" algn="r">
              <a:buNone/>
            </a:pPr>
            <a:r>
              <a:rPr lang="en-US" sz="900" dirty="0">
                <a:solidFill>
                  <a:srgbClr val="5B6472"/>
                </a:solidFill>
                <a:latin typeface="Calibri" pitchFamily="34" charset="0"/>
                <a:ea typeface="Calibri" pitchFamily="34" charset="-122"/>
                <a:cs typeface="Calibri" pitchFamily="34" charset="-120"/>
              </a:rPr>
              <a:t>8</a:t>
            </a:r>
            <a:endParaRPr lang="en-US" sz="900" dirty="0"/>
          </a:p>
        </p:txBody>
      </p:sp>
      <p:pic>
        <p:nvPicPr>
          <p:cNvPr id="33" name="Imagen 32" descr="Te invitamos a descargar el nuevo logo de nuestra ULEAM los cuales deberán  ser utilizados por el personal administrativo, docentes y estudiantes.  #EloyEsFEUE #Informando">
            <a:extLst>
              <a:ext uri="{FF2B5EF4-FFF2-40B4-BE49-F238E27FC236}">
                <a16:creationId xmlns:a16="http://schemas.microsoft.com/office/drawing/2014/main" id="{8E46EB83-D69A-9F00-E62E-31F4E10669D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944759" y="107968"/>
            <a:ext cx="1127498" cy="96843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8FA"/>
        </a:solidFill>
        <a:effectLst/>
      </p:bgPr>
    </p:bg>
    <p:spTree>
      <p:nvGrpSpPr>
        <p:cNvPr id="1" name=""/>
        <p:cNvGrpSpPr/>
        <p:nvPr/>
      </p:nvGrpSpPr>
      <p:grpSpPr>
        <a:xfrm>
          <a:off x="0" y="0"/>
          <a:ext cx="0" cy="0"/>
          <a:chOff x="0" y="0"/>
          <a:chExt cx="0" cy="0"/>
        </a:xfrm>
      </p:grpSpPr>
      <p:sp>
        <p:nvSpPr>
          <p:cNvPr id="2" name="Text 0"/>
          <p:cNvSpPr/>
          <p:nvPr/>
        </p:nvSpPr>
        <p:spPr>
          <a:xfrm>
            <a:off x="548640" y="411480"/>
            <a:ext cx="11064240" cy="548640"/>
          </a:xfrm>
          <a:prstGeom prst="rect">
            <a:avLst/>
          </a:prstGeom>
          <a:noFill/>
          <a:ln/>
        </p:spPr>
        <p:txBody>
          <a:bodyPr wrap="square" rtlCol="0" anchor="ctr"/>
          <a:lstStyle/>
          <a:p>
            <a:pPr marL="0" indent="0">
              <a:buNone/>
            </a:pPr>
            <a:r>
              <a:rPr lang="en-US" sz="2600" b="1" dirty="0">
                <a:solidFill>
                  <a:srgbClr val="1E2A52"/>
                </a:solidFill>
                <a:latin typeface="Calibri" pitchFamily="34" charset="0"/>
                <a:ea typeface="Calibri" pitchFamily="34" charset="-122"/>
                <a:cs typeface="Calibri" pitchFamily="34" charset="-120"/>
              </a:rPr>
              <a:t>Fuentes de información y medios de verificación</a:t>
            </a:r>
            <a:endParaRPr lang="en-US" sz="2600" dirty="0"/>
          </a:p>
        </p:txBody>
      </p:sp>
      <p:sp>
        <p:nvSpPr>
          <p:cNvPr id="3" name="Text 1"/>
          <p:cNvSpPr/>
          <p:nvPr/>
        </p:nvSpPr>
        <p:spPr>
          <a:xfrm>
            <a:off x="548640" y="914400"/>
            <a:ext cx="11064240" cy="365760"/>
          </a:xfrm>
          <a:prstGeom prst="rect">
            <a:avLst/>
          </a:prstGeom>
          <a:noFill/>
          <a:ln/>
        </p:spPr>
        <p:txBody>
          <a:bodyPr wrap="square" rtlCol="0" anchor="ctr"/>
          <a:lstStyle/>
          <a:p>
            <a:pPr marL="0" indent="0">
              <a:buNone/>
            </a:pPr>
            <a:r>
              <a:rPr lang="en-US" sz="1300" dirty="0">
                <a:solidFill>
                  <a:srgbClr val="5B6472"/>
                </a:solidFill>
                <a:latin typeface="Calibri" pitchFamily="34" charset="0"/>
                <a:ea typeface="Calibri" pitchFamily="34" charset="-122"/>
                <a:cs typeface="Calibri" pitchFamily="34" charset="-120"/>
              </a:rPr>
              <a:t>Documentos y aplicativos que la Comisión debe revisar como respaldo para calificar cada criterio.</a:t>
            </a:r>
            <a:endParaRPr lang="en-US" sz="1300" dirty="0"/>
          </a:p>
        </p:txBody>
      </p:sp>
      <p:graphicFrame>
        <p:nvGraphicFramePr>
          <p:cNvPr id="10" name="Table 0"/>
          <p:cNvGraphicFramePr>
            <a:graphicFrameLocks noGrp="1"/>
          </p:cNvGraphicFramePr>
          <p:nvPr>
            <p:extLst>
              <p:ext uri="{D42A27DB-BD31-4B8C-83A1-F6EECF244321}">
                <p14:modId xmlns:p14="http://schemas.microsoft.com/office/powerpoint/2010/main" val="3274817490"/>
              </p:ext>
            </p:extLst>
          </p:nvPr>
        </p:nvGraphicFramePr>
        <p:xfrm>
          <a:off x="548640" y="1417320"/>
          <a:ext cx="11064240" cy="4656909"/>
        </p:xfrm>
        <a:graphic>
          <a:graphicData uri="http://schemas.openxmlformats.org/drawingml/2006/table">
            <a:tbl>
              <a:tblPr/>
              <a:tblGrid>
                <a:gridCol w="2926080">
                  <a:extLst>
                    <a:ext uri="{9D8B030D-6E8A-4147-A177-3AD203B41FA5}">
                      <a16:colId xmlns:a16="http://schemas.microsoft.com/office/drawing/2014/main" val="20000"/>
                    </a:ext>
                  </a:extLst>
                </a:gridCol>
                <a:gridCol w="4754880">
                  <a:extLst>
                    <a:ext uri="{9D8B030D-6E8A-4147-A177-3AD203B41FA5}">
                      <a16:colId xmlns:a16="http://schemas.microsoft.com/office/drawing/2014/main" val="20001"/>
                    </a:ext>
                  </a:extLst>
                </a:gridCol>
                <a:gridCol w="3383280">
                  <a:extLst>
                    <a:ext uri="{9D8B030D-6E8A-4147-A177-3AD203B41FA5}">
                      <a16:colId xmlns:a16="http://schemas.microsoft.com/office/drawing/2014/main" val="20002"/>
                    </a:ext>
                  </a:extLst>
                </a:gridCol>
              </a:tblGrid>
              <a:tr h="502920">
                <a:tc>
                  <a:txBody>
                    <a:bodyPr/>
                    <a:lstStyle/>
                    <a:p>
                      <a:pPr marL="0" indent="0" algn="l">
                        <a:buNone/>
                      </a:pPr>
                      <a:r>
                        <a:rPr lang="en-US" sz="1200" b="1" dirty="0">
                          <a:solidFill>
                            <a:srgbClr val="FFFFFF"/>
                          </a:solidFill>
                        </a:rPr>
                        <a:t>Criterio</a:t>
                      </a:r>
                      <a:endParaRPr lang="en-US" sz="12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1E2A52"/>
                    </a:solidFill>
                  </a:tcPr>
                </a:tc>
                <a:tc>
                  <a:txBody>
                    <a:bodyPr/>
                    <a:lstStyle/>
                    <a:p>
                      <a:pPr marL="0" indent="0" algn="l">
                        <a:buNone/>
                      </a:pPr>
                      <a:r>
                        <a:rPr lang="en-US" sz="1200" b="1" dirty="0">
                          <a:solidFill>
                            <a:srgbClr val="FFFFFF"/>
                          </a:solidFill>
                        </a:rPr>
                        <a:t>Fuente de información</a:t>
                      </a:r>
                      <a:endParaRPr lang="en-US" sz="12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1E2A52"/>
                    </a:solidFill>
                  </a:tcPr>
                </a:tc>
                <a:tc>
                  <a:txBody>
                    <a:bodyPr/>
                    <a:lstStyle/>
                    <a:p>
                      <a:pPr marL="0" indent="0" algn="l">
                        <a:buNone/>
                      </a:pPr>
                      <a:r>
                        <a:rPr lang="en-US" sz="1200" b="1" dirty="0">
                          <a:solidFill>
                            <a:srgbClr val="FFFFFF"/>
                          </a:solidFill>
                        </a:rPr>
                        <a:t>Responsable de generar la fuente</a:t>
                      </a:r>
                      <a:endParaRPr lang="en-US" sz="120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1E2A52"/>
                    </a:solidFill>
                  </a:tcPr>
                </a:tc>
                <a:extLst>
                  <a:ext uri="{0D108BD9-81ED-4DB2-BD59-A6C34878D82A}">
                    <a16:rowId xmlns:a16="http://schemas.microsoft.com/office/drawing/2014/main" val="10000"/>
                  </a:ext>
                </a:extLst>
              </a:tr>
              <a:tr h="822960">
                <a:tc>
                  <a:txBody>
                    <a:bodyPr/>
                    <a:lstStyle/>
                    <a:p>
                      <a:pPr marL="0" indent="0" algn="l">
                        <a:buNone/>
                      </a:pPr>
                      <a:r>
                        <a:rPr lang="en-US" sz="1080" dirty="0">
                          <a:solidFill>
                            <a:srgbClr val="1B1F27"/>
                          </a:solidFill>
                        </a:rPr>
                        <a:t>Cumplimiento del sílabo</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l">
                        <a:buNone/>
                      </a:pPr>
                      <a:r>
                        <a:rPr lang="en-US" sz="1080" dirty="0">
                          <a:solidFill>
                            <a:srgbClr val="1B1F27"/>
                          </a:solidFill>
                        </a:rPr>
                        <a:t>Aula Virtual</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l">
                        <a:buNone/>
                      </a:pPr>
                      <a:r>
                        <a:rPr lang="en-US" sz="1080" dirty="0">
                          <a:solidFill>
                            <a:srgbClr val="1B1F27"/>
                          </a:solidFill>
                        </a:rPr>
                        <a:t>Profesor</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22960">
                <a:tc>
                  <a:txBody>
                    <a:bodyPr/>
                    <a:lstStyle/>
                    <a:p>
                      <a:pPr marL="0" indent="0" algn="l">
                        <a:buNone/>
                      </a:pPr>
                      <a:r>
                        <a:rPr lang="en-US" sz="1080" dirty="0">
                          <a:solidFill>
                            <a:srgbClr val="1B1F27"/>
                          </a:solidFill>
                        </a:rPr>
                        <a:t>Orientación por tutorías</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1F4F9"/>
                    </a:solidFill>
                  </a:tcPr>
                </a:tc>
                <a:tc>
                  <a:txBody>
                    <a:bodyPr/>
                    <a:lstStyle/>
                    <a:p>
                      <a:pPr marL="0" indent="0" algn="l">
                        <a:buNone/>
                      </a:pPr>
                      <a:r>
                        <a:rPr lang="en-US" sz="1080" dirty="0">
                          <a:solidFill>
                            <a:srgbClr val="1B1F27"/>
                          </a:solidFill>
                        </a:rPr>
                        <a:t>Reporte semestral de tutorías académicas</a:t>
                      </a:r>
                      <a:endParaRPr lang="en-US" sz="1080" dirty="0"/>
                    </a:p>
                    <a:p>
                      <a:pPr marL="0" indent="0" algn="l">
                        <a:buNone/>
                      </a:pPr>
                      <a:r>
                        <a:rPr lang="en-US" sz="1080" dirty="0">
                          <a:solidFill>
                            <a:srgbClr val="1B1F27"/>
                          </a:solidFill>
                        </a:rPr>
                        <a:t>(PAA-02-F-003)</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1F4F9"/>
                    </a:solidFill>
                  </a:tcPr>
                </a:tc>
                <a:tc>
                  <a:txBody>
                    <a:bodyPr/>
                    <a:lstStyle/>
                    <a:p>
                      <a:pPr marL="0" indent="0" algn="l">
                        <a:buNone/>
                      </a:pPr>
                      <a:r>
                        <a:rPr lang="en-US" sz="1080" dirty="0">
                          <a:solidFill>
                            <a:srgbClr val="1B1F27"/>
                          </a:solidFill>
                        </a:rPr>
                        <a:t>Responsable de Tutorías</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1F4F9"/>
                    </a:solidFill>
                  </a:tcPr>
                </a:tc>
                <a:extLst>
                  <a:ext uri="{0D108BD9-81ED-4DB2-BD59-A6C34878D82A}">
                    <a16:rowId xmlns:a16="http://schemas.microsoft.com/office/drawing/2014/main" val="10003"/>
                  </a:ext>
                </a:extLst>
              </a:tr>
              <a:tr h="822960">
                <a:tc>
                  <a:txBody>
                    <a:bodyPr/>
                    <a:lstStyle/>
                    <a:p>
                      <a:pPr marL="0" indent="0" algn="l">
                        <a:buNone/>
                      </a:pPr>
                      <a:r>
                        <a:rPr lang="en-US" sz="1080" dirty="0">
                          <a:solidFill>
                            <a:srgbClr val="1B1F27"/>
                          </a:solidFill>
                        </a:rPr>
                        <a:t>Cumplimiento con la ejecución</a:t>
                      </a:r>
                      <a:endParaRPr lang="en-US" sz="1080" dirty="0"/>
                    </a:p>
                    <a:p>
                      <a:pPr marL="0" indent="0" algn="l">
                        <a:buNone/>
                      </a:pPr>
                      <a:r>
                        <a:rPr lang="en-US" sz="1080" dirty="0">
                          <a:solidFill>
                            <a:srgbClr val="1B1F27"/>
                          </a:solidFill>
                        </a:rPr>
                        <a:t>de vinculación</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l">
                        <a:buNone/>
                      </a:pPr>
                      <a:r>
                        <a:rPr lang="en-US" sz="1080" dirty="0">
                          <a:solidFill>
                            <a:srgbClr val="1B1F27"/>
                          </a:solidFill>
                        </a:rPr>
                        <a:t>Informe de cumplimiento de ejecución de</a:t>
                      </a:r>
                      <a:endParaRPr lang="en-US" sz="1080" dirty="0"/>
                    </a:p>
                    <a:p>
                      <a:pPr marL="0" indent="0" algn="l">
                        <a:buNone/>
                      </a:pPr>
                      <a:r>
                        <a:rPr lang="en-US" sz="1080" dirty="0">
                          <a:solidFill>
                            <a:srgbClr val="1B1F27"/>
                          </a:solidFill>
                        </a:rPr>
                        <a:t>actividades / Reporte SAPIS</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l">
                        <a:buNone/>
                      </a:pPr>
                      <a:r>
                        <a:rPr lang="en-US" sz="1080" dirty="0">
                          <a:solidFill>
                            <a:srgbClr val="1B1F27"/>
                          </a:solidFill>
                        </a:rPr>
                        <a:t>Responsable de la Comisión de</a:t>
                      </a:r>
                      <a:endParaRPr lang="en-US" sz="1080" dirty="0"/>
                    </a:p>
                    <a:p>
                      <a:pPr marL="0" indent="0" algn="l">
                        <a:buNone/>
                      </a:pPr>
                      <a:r>
                        <a:rPr lang="en-US" sz="1080" dirty="0">
                          <a:solidFill>
                            <a:srgbClr val="1B1F27"/>
                          </a:solidFill>
                        </a:rPr>
                        <a:t>Vinculación y Emprendimiento</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005840">
                <a:tc>
                  <a:txBody>
                    <a:bodyPr/>
                    <a:lstStyle/>
                    <a:p>
                      <a:pPr marL="0" indent="0" algn="l">
                        <a:buNone/>
                      </a:pPr>
                      <a:r>
                        <a:rPr lang="en-US" sz="1080" dirty="0">
                          <a:solidFill>
                            <a:srgbClr val="1B1F27"/>
                          </a:solidFill>
                        </a:rPr>
                        <a:t>Investigación</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1F4F9"/>
                    </a:solidFill>
                  </a:tcPr>
                </a:tc>
                <a:tc>
                  <a:txBody>
                    <a:bodyPr/>
                    <a:lstStyle/>
                    <a:p>
                      <a:pPr marL="0" indent="0" algn="l">
                        <a:buNone/>
                      </a:pPr>
                      <a:r>
                        <a:rPr lang="en-US" sz="1080" dirty="0">
                          <a:solidFill>
                            <a:srgbClr val="1B1F27"/>
                          </a:solidFill>
                        </a:rPr>
                        <a:t>Reporte técnico de actividades cumplidas</a:t>
                      </a:r>
                      <a:endParaRPr lang="en-US" sz="1080" dirty="0"/>
                    </a:p>
                    <a:p>
                      <a:pPr marL="0" indent="0" algn="l">
                        <a:buNone/>
                      </a:pPr>
                      <a:r>
                        <a:rPr lang="en-US" sz="1080" dirty="0">
                          <a:solidFill>
                            <a:srgbClr val="1B1F27"/>
                          </a:solidFill>
                        </a:rPr>
                        <a:t>en la ejecución del proyecto</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1F4F9"/>
                    </a:solidFill>
                  </a:tcPr>
                </a:tc>
                <a:tc>
                  <a:txBody>
                    <a:bodyPr/>
                    <a:lstStyle/>
                    <a:p>
                      <a:pPr marL="0" indent="0" algn="l">
                        <a:buNone/>
                      </a:pPr>
                      <a:r>
                        <a:rPr lang="en-US" sz="1080" dirty="0">
                          <a:solidFill>
                            <a:srgbClr val="1B1F27"/>
                          </a:solidFill>
                        </a:rPr>
                        <a:t>Responsable de la Comisión</a:t>
                      </a:r>
                      <a:endParaRPr lang="en-US" sz="1080" dirty="0"/>
                    </a:p>
                    <a:p>
                      <a:pPr marL="0" indent="0" algn="l">
                        <a:buNone/>
                      </a:pPr>
                      <a:r>
                        <a:rPr lang="en-US" sz="1080" dirty="0">
                          <a:solidFill>
                            <a:srgbClr val="1B1F27"/>
                          </a:solidFill>
                        </a:rPr>
                        <a:t>de Investigación</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1F4F9"/>
                    </a:solidFill>
                  </a:tcPr>
                </a:tc>
                <a:extLst>
                  <a:ext uri="{0D108BD9-81ED-4DB2-BD59-A6C34878D82A}">
                    <a16:rowId xmlns:a16="http://schemas.microsoft.com/office/drawing/2014/main" val="10005"/>
                  </a:ext>
                </a:extLst>
              </a:tr>
              <a:tr h="679269">
                <a:tc>
                  <a:txBody>
                    <a:bodyPr/>
                    <a:lstStyle/>
                    <a:p>
                      <a:pPr marL="0" indent="0" algn="l">
                        <a:buNone/>
                      </a:pPr>
                      <a:r>
                        <a:rPr lang="en-US" sz="1080" dirty="0">
                          <a:solidFill>
                            <a:srgbClr val="1B1F27"/>
                          </a:solidFill>
                        </a:rPr>
                        <a:t>Cumplimiento de</a:t>
                      </a:r>
                      <a:endParaRPr lang="en-US" sz="1080" dirty="0"/>
                    </a:p>
                    <a:p>
                      <a:pPr marL="0" indent="0" algn="l">
                        <a:buNone/>
                      </a:pPr>
                      <a:r>
                        <a:rPr lang="en-US" sz="1080" dirty="0">
                          <a:solidFill>
                            <a:srgbClr val="1B1F27"/>
                          </a:solidFill>
                        </a:rPr>
                        <a:t>responsabilidades</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l">
                        <a:buNone/>
                      </a:pPr>
                      <a:r>
                        <a:rPr lang="en-US" sz="1080" dirty="0">
                          <a:solidFill>
                            <a:srgbClr val="1B1F27"/>
                          </a:solidFill>
                        </a:rPr>
                        <a:t>Informe final de productos y resultados</a:t>
                      </a:r>
                      <a:endParaRPr lang="en-US" sz="1080" dirty="0"/>
                    </a:p>
                    <a:p>
                      <a:pPr marL="0" indent="0" algn="l">
                        <a:buNone/>
                      </a:pPr>
                      <a:r>
                        <a:rPr lang="en-US" sz="1080" dirty="0">
                          <a:solidFill>
                            <a:srgbClr val="1B1F27"/>
                          </a:solidFill>
                        </a:rPr>
                        <a:t>(carrera) / Informes de cumplimiento</a:t>
                      </a:r>
                      <a:endParaRPr lang="en-US" sz="1080" dirty="0"/>
                    </a:p>
                    <a:p>
                      <a:pPr marL="0" indent="0" algn="l">
                        <a:buNone/>
                      </a:pPr>
                      <a:r>
                        <a:rPr lang="en-US" sz="1080" dirty="0">
                          <a:solidFill>
                            <a:srgbClr val="1B1F27"/>
                          </a:solidFill>
                        </a:rPr>
                        <a:t>mensual (institucional)</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tc>
                  <a:txBody>
                    <a:bodyPr/>
                    <a:lstStyle/>
                    <a:p>
                      <a:pPr marL="0" indent="0" algn="l">
                        <a:buNone/>
                      </a:pPr>
                      <a:r>
                        <a:rPr lang="en-US" sz="1080" dirty="0">
                          <a:solidFill>
                            <a:srgbClr val="1B1F27"/>
                          </a:solidFill>
                        </a:rPr>
                        <a:t>Director/a de carrera /</a:t>
                      </a:r>
                      <a:endParaRPr lang="en-US" sz="1080" dirty="0"/>
                    </a:p>
                    <a:p>
                      <a:pPr marL="0" indent="0" algn="l">
                        <a:buNone/>
                      </a:pPr>
                      <a:r>
                        <a:rPr lang="en-US" sz="1080" dirty="0">
                          <a:solidFill>
                            <a:srgbClr val="1B1F27"/>
                          </a:solidFill>
                        </a:rPr>
                        <a:t>Autoridades institucionales</a:t>
                      </a:r>
                      <a:endParaRPr lang="en-US" sz="1080" dirty="0"/>
                    </a:p>
                  </a:txBody>
                  <a:tcPr anchor="ctr">
                    <a:lnL w="12700" cap="flat" cmpd="sng" algn="ctr">
                      <a:solidFill>
                        <a:srgbClr val="E3E6EC"/>
                      </a:solidFill>
                      <a:prstDash val="solid"/>
                      <a:round/>
                      <a:headEnd type="none" w="med" len="med"/>
                      <a:tailEnd type="none" w="med" len="med"/>
                    </a:lnL>
                    <a:lnR w="12700" cap="flat" cmpd="sng" algn="ctr">
                      <a:solidFill>
                        <a:srgbClr val="E3E6EC"/>
                      </a:solidFill>
                      <a:prstDash val="solid"/>
                      <a:round/>
                      <a:headEnd type="none" w="med" len="med"/>
                      <a:tailEnd type="none" w="med" len="med"/>
                    </a:lnR>
                    <a:lnT w="12700" cap="flat" cmpd="sng" algn="ctr">
                      <a:solidFill>
                        <a:srgbClr val="E3E6EC"/>
                      </a:solidFill>
                      <a:prstDash val="solid"/>
                      <a:round/>
                      <a:headEnd type="none" w="med" len="med"/>
                      <a:tailEnd type="none" w="med" len="med"/>
                    </a:lnT>
                    <a:lnB w="12700" cap="flat" cmpd="sng" algn="ctr">
                      <a:solidFill>
                        <a:srgbClr val="E3E6E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5" name="Text 2"/>
          <p:cNvSpPr/>
          <p:nvPr/>
        </p:nvSpPr>
        <p:spPr>
          <a:xfrm>
            <a:off x="457200" y="6537960"/>
            <a:ext cx="7315200" cy="274320"/>
          </a:xfrm>
          <a:prstGeom prst="rect">
            <a:avLst/>
          </a:prstGeom>
          <a:noFill/>
          <a:ln/>
        </p:spPr>
        <p:txBody>
          <a:bodyPr wrap="square" rtlCol="0" anchor="ctr"/>
          <a:lstStyle/>
          <a:p>
            <a:pPr marL="0" indent="0">
              <a:buNone/>
            </a:pPr>
            <a:r>
              <a:rPr lang="en-US" sz="900" dirty="0">
                <a:solidFill>
                  <a:srgbClr val="5B6472"/>
                </a:solidFill>
                <a:latin typeface="Calibri" pitchFamily="34" charset="0"/>
                <a:ea typeface="Calibri" pitchFamily="34" charset="-122"/>
                <a:cs typeface="Calibri" pitchFamily="34" charset="-120"/>
              </a:rPr>
              <a:t>EIDPA · Coevaluación de Pares Académicos</a:t>
            </a:r>
            <a:endParaRPr lang="en-US" sz="900" dirty="0"/>
          </a:p>
        </p:txBody>
      </p:sp>
      <p:sp>
        <p:nvSpPr>
          <p:cNvPr id="6" name="Text 3"/>
          <p:cNvSpPr/>
          <p:nvPr/>
        </p:nvSpPr>
        <p:spPr>
          <a:xfrm>
            <a:off x="11274552" y="6537960"/>
            <a:ext cx="457200" cy="274320"/>
          </a:xfrm>
          <a:prstGeom prst="rect">
            <a:avLst/>
          </a:prstGeom>
          <a:noFill/>
          <a:ln/>
        </p:spPr>
        <p:txBody>
          <a:bodyPr wrap="square" rtlCol="0" anchor="ctr"/>
          <a:lstStyle/>
          <a:p>
            <a:pPr marL="0" indent="0" algn="r">
              <a:buNone/>
            </a:pPr>
            <a:r>
              <a:rPr lang="en-US" sz="900" dirty="0">
                <a:solidFill>
                  <a:srgbClr val="5B6472"/>
                </a:solidFill>
                <a:latin typeface="Calibri" pitchFamily="34" charset="0"/>
                <a:ea typeface="Calibri" pitchFamily="34" charset="-122"/>
                <a:cs typeface="Calibri" pitchFamily="34" charset="-120"/>
              </a:rPr>
              <a:t>9</a:t>
            </a:r>
            <a:endParaRPr lang="en-US" sz="900" dirty="0"/>
          </a:p>
        </p:txBody>
      </p:sp>
      <p:pic>
        <p:nvPicPr>
          <p:cNvPr id="7" name="Imagen 6" descr="Te invitamos a descargar el nuevo logo de nuestra ULEAM los cuales deberán  ser utilizados por el personal administrativo, docentes y estudiantes.  #EloyEsFEUE #Informando">
            <a:extLst>
              <a:ext uri="{FF2B5EF4-FFF2-40B4-BE49-F238E27FC236}">
                <a16:creationId xmlns:a16="http://schemas.microsoft.com/office/drawing/2014/main" id="{B6AC655B-9C7E-27C3-B112-67708BE3A16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500622" y="45720"/>
            <a:ext cx="1127498" cy="96843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TotalTime>
  <Words>1469</Words>
  <Application>Microsoft Office PowerPoint</Application>
  <PresentationFormat>Panorámica</PresentationFormat>
  <Paragraphs>233</Paragraphs>
  <Slides>11</Slides>
  <Notes>11</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11</vt:i4>
      </vt:variant>
    </vt:vector>
  </HeadingPairs>
  <TitlesOfParts>
    <vt:vector size="14" baseType="lpstr">
      <vt:lpstr>Arial</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VELEZ GILER HORIO NAVIGIO</cp:lastModifiedBy>
  <cp:revision>4</cp:revision>
  <dcterms:created xsi:type="dcterms:W3CDTF">2026-07-09T18:49:00Z</dcterms:created>
  <dcterms:modified xsi:type="dcterms:W3CDTF">2026-07-09T19:46:41Z</dcterms:modified>
</cp:coreProperties>
</file>